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3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4.xml" ContentType="application/vnd.openxmlformats-officedocument.theme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theme/theme5.xml" ContentType="application/vnd.openxmlformats-officedocument.theme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theme/theme6.xml" ContentType="application/vnd.openxmlformats-officedocument.theme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theme/theme7.xml" ContentType="application/vnd.openxmlformats-officedocument.theme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theme/theme8.xml" ContentType="application/vnd.openxmlformats-officedocument.theme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theme/theme9.xml" ContentType="application/vnd.openxmlformats-officedocument.theme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theme/theme10.xml" ContentType="application/vnd.openxmlformats-officedocument.theme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theme/theme11.xml" ContentType="application/vnd.openxmlformats-officedocument.theme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theme/theme12.xml" ContentType="application/vnd.openxmlformats-officedocument.theme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theme/theme13.xml" ContentType="application/vnd.openxmlformats-officedocument.theme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theme/theme14.xml" ContentType="application/vnd.openxmlformats-officedocument.theme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theme/theme15.xml" ContentType="application/vnd.openxmlformats-officedocument.theme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theme/theme16.xml" ContentType="application/vnd.openxmlformats-officedocument.theme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theme/theme17.xml" ContentType="application/vnd.openxmlformats-officedocument.theme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theme/theme18.xml" ContentType="application/vnd.openxmlformats-officedocument.theme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theme/theme19.xml" ContentType="application/vnd.openxmlformats-officedocument.theme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theme/theme20.xml" ContentType="application/vnd.openxmlformats-officedocument.theme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theme/theme21.xml" ContentType="application/vnd.openxmlformats-officedocument.theme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theme/theme22.xml" ContentType="application/vnd.openxmlformats-officedocument.theme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theme/theme23.xml" ContentType="application/vnd.openxmlformats-officedocument.theme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theme/theme24.xml" ContentType="application/vnd.openxmlformats-officedocument.theme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theme/theme25.xml" ContentType="application/vnd.openxmlformats-officedocument.theme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theme/theme26.xml" ContentType="application/vnd.openxmlformats-officedocument.theme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theme/theme27.xml" ContentType="application/vnd.openxmlformats-officedocument.theme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theme/theme28.xml" ContentType="application/vnd.openxmlformats-officedocument.theme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theme/theme29.xml" ContentType="application/vnd.openxmlformats-officedocument.theme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theme/theme30.xml" ContentType="application/vnd.openxmlformats-officedocument.theme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theme/theme31.xml" ContentType="application/vnd.openxmlformats-officedocument.theme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theme/theme32.xml" ContentType="application/vnd.openxmlformats-officedocument.theme+xml"/>
  <Override PartName="/ppt/theme/theme3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theme/themeOverride3.xml" ContentType="application/vnd.openxmlformats-officedocument.themeOverr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theme/themeOverride4.xml" ContentType="application/vnd.openxmlformats-officedocument.themeOverride+xml"/>
  <Override PartName="/ppt/notesSlides/notesSlide28.xml" ContentType="application/vnd.openxmlformats-officedocument.presentationml.notesSlide+xml"/>
  <Override PartName="/ppt/theme/themeOverride5.xml" ContentType="application/vnd.openxmlformats-officedocument.themeOverride+xml"/>
  <Override PartName="/ppt/notesSlides/notesSlide29.xml" ContentType="application/vnd.openxmlformats-officedocument.presentationml.notesSlide+xml"/>
  <Override PartName="/ppt/theme/themeOverride6.xml" ContentType="application/vnd.openxmlformats-officedocument.themeOverride+xml"/>
  <Override PartName="/ppt/notesSlides/notesSlide30.xml" ContentType="application/vnd.openxmlformats-officedocument.presentationml.notesSlide+xml"/>
  <Override PartName="/ppt/theme/themeOverride7.xml" ContentType="application/vnd.openxmlformats-officedocument.themeOverr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theme/themeOverride8.xml" ContentType="application/vnd.openxmlformats-officedocument.themeOverr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theme/themeOverride9.xml" ContentType="application/vnd.openxmlformats-officedocument.themeOverr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theme/themeOverride10.xml" ContentType="application/vnd.openxmlformats-officedocument.themeOverr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theme/themeOverride11.xml" ContentType="application/vnd.openxmlformats-officedocument.themeOverr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theme/themeOverride12.xml" ContentType="application/vnd.openxmlformats-officedocument.themeOverr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theme/themeOverride13.xml" ContentType="application/vnd.openxmlformats-officedocument.themeOverride+xml"/>
  <Override PartName="/ppt/notesSlides/notesSlide60.xml" ContentType="application/vnd.openxmlformats-officedocument.presentationml.notesSlide+xml"/>
  <Override PartName="/ppt/theme/themeOverride14.xml" ContentType="application/vnd.openxmlformats-officedocument.themeOverride+xml"/>
  <Override PartName="/ppt/notesSlides/notesSlide61.xml" ContentType="application/vnd.openxmlformats-officedocument.presentationml.notesSlide+xml"/>
  <Override PartName="/ppt/theme/themeOverride15.xml" ContentType="application/vnd.openxmlformats-officedocument.themeOverride+xml"/>
  <Override PartName="/ppt/notesSlides/notesSlide62.xml" ContentType="application/vnd.openxmlformats-officedocument.presentationml.notesSlide+xml"/>
  <Override PartName="/ppt/theme/themeOverride16.xml" ContentType="application/vnd.openxmlformats-officedocument.themeOverride+xml"/>
  <Override PartName="/ppt/notesSlides/notesSlide63.xml" ContentType="application/vnd.openxmlformats-officedocument.presentationml.notesSlide+xml"/>
  <Override PartName="/ppt/theme/themeOverride17.xml" ContentType="application/vnd.openxmlformats-officedocument.themeOverride+xml"/>
  <Override PartName="/ppt/notesSlides/notesSlide64.xml" ContentType="application/vnd.openxmlformats-officedocument.presentationml.notesSlide+xml"/>
  <Override PartName="/ppt/theme/themeOverride18.xml" ContentType="application/vnd.openxmlformats-officedocument.themeOverr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theme/themeOverride19.xml" ContentType="application/vnd.openxmlformats-officedocument.themeOverr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theme/themeOverride20.xml" ContentType="application/vnd.openxmlformats-officedocument.themeOverr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theme/themeOverride21.xml" ContentType="application/vnd.openxmlformats-officedocument.themeOverr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theme/themeOverride22.xml" ContentType="application/vnd.openxmlformats-officedocument.themeOverr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theme/themeOverride23.xml" ContentType="application/vnd.openxmlformats-officedocument.themeOverr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theme/themeOverride24.xml" ContentType="application/vnd.openxmlformats-officedocument.themeOverr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theme/themeOverride25.xml" ContentType="application/vnd.openxmlformats-officedocument.themeOverr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theme/themeOverride26.xml" ContentType="application/vnd.openxmlformats-officedocument.themeOverr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theme/themeOverride27.xml" ContentType="application/vnd.openxmlformats-officedocument.themeOverr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theme/themeOverride28.xml" ContentType="application/vnd.openxmlformats-officedocument.themeOverride+xml"/>
  <Override PartName="/ppt/notesSlides/notesSlide116.xml" ContentType="application/vnd.openxmlformats-officedocument.presentationml.notesSlide+xml"/>
  <Override PartName="/ppt/theme/themeOverride29.xml" ContentType="application/vnd.openxmlformats-officedocument.themeOverride+xml"/>
  <Override PartName="/ppt/notesSlides/notesSlide117.xml" ContentType="application/vnd.openxmlformats-officedocument.presentationml.notesSlide+xml"/>
  <Override PartName="/ppt/theme/themeOverride30.xml" ContentType="application/vnd.openxmlformats-officedocument.themeOverr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theme/themeOverride31.xml" ContentType="application/vnd.openxmlformats-officedocument.themeOverr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theme/themeOverride32.xml" ContentType="application/vnd.openxmlformats-officedocument.themeOverr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theme/themeOverride33.xml" ContentType="application/vnd.openxmlformats-officedocument.themeOverr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theme/themeOverride34.xml" ContentType="application/vnd.openxmlformats-officedocument.themeOverr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theme/themeOverride35.xml" ContentType="application/vnd.openxmlformats-officedocument.themeOverride+xml"/>
  <Override PartName="/ppt/notesSlides/notesSlide139.xml" ContentType="application/vnd.openxmlformats-officedocument.presentationml.notesSlide+xml"/>
  <Override PartName="/ppt/theme/themeOverride36.xml" ContentType="application/vnd.openxmlformats-officedocument.themeOverr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theme/themeOverride37.xml" ContentType="application/vnd.openxmlformats-officedocument.themeOverr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theme/themeOverride38.xml" ContentType="application/vnd.openxmlformats-officedocument.themeOverr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theme/themeOverride39.xml" ContentType="application/vnd.openxmlformats-officedocument.themeOverride+xml"/>
  <Override PartName="/ppt/notesSlides/notesSlide156.xml" ContentType="application/vnd.openxmlformats-officedocument.presentationml.notesSlide+xml"/>
  <Override PartName="/ppt/theme/themeOverride40.xml" ContentType="application/vnd.openxmlformats-officedocument.themeOverride+xml"/>
  <Override PartName="/ppt/notesSlides/notesSlide157.xml" ContentType="application/vnd.openxmlformats-officedocument.presentationml.notesSlide+xml"/>
  <Override PartName="/ppt/theme/themeOverride41.xml" ContentType="application/vnd.openxmlformats-officedocument.themeOverr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theme/themeOverride42.xml" ContentType="application/vnd.openxmlformats-officedocument.themeOverr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theme/themeOverride43.xml" ContentType="application/vnd.openxmlformats-officedocument.themeOverride+xml"/>
  <Override PartName="/ppt/notesSlides/notesSlide201.xml" ContentType="application/vnd.openxmlformats-officedocument.presentationml.notesSlide+xml"/>
  <Override PartName="/ppt/theme/themeOverride44.xml" ContentType="application/vnd.openxmlformats-officedocument.themeOverr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theme/themeOverride45.xml" ContentType="application/vnd.openxmlformats-officedocument.themeOverr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theme/themeOverride46.xml" ContentType="application/vnd.openxmlformats-officedocument.themeOverride+xml"/>
  <Override PartName="/ppt/notesSlides/notesSlide231.xml" ContentType="application/vnd.openxmlformats-officedocument.presentationml.notesSlide+xml"/>
  <Override PartName="/ppt/theme/themeOverride47.xml" ContentType="application/vnd.openxmlformats-officedocument.themeOverr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theme/themeOverride48.xml" ContentType="application/vnd.openxmlformats-officedocument.themeOverr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notesSlides/notesSlide243.xml" ContentType="application/vnd.openxmlformats-officedocument.presentationml.notesSlide+xml"/>
  <Override PartName="/ppt/notesSlides/notesSlide244.xml" ContentType="application/vnd.openxmlformats-officedocument.presentationml.notesSlide+xml"/>
  <Override PartName="/ppt/notesSlides/notesSlide245.xml" ContentType="application/vnd.openxmlformats-officedocument.presentationml.notesSlide+xml"/>
  <Override PartName="/ppt/notesSlides/notesSlide246.xml" ContentType="application/vnd.openxmlformats-officedocument.presentationml.notesSlide+xml"/>
  <Override PartName="/ppt/theme/themeOverride49.xml" ContentType="application/vnd.openxmlformats-officedocument.themeOverride+xml"/>
  <Override PartName="/ppt/notesSlides/notesSlide247.xml" ContentType="application/vnd.openxmlformats-officedocument.presentationml.notesSlide+xml"/>
  <Override PartName="/ppt/theme/themeOverride50.xml" ContentType="application/vnd.openxmlformats-officedocument.themeOverride+xml"/>
  <Override PartName="/ppt/notesSlides/notesSlide248.xml" ContentType="application/vnd.openxmlformats-officedocument.presentationml.notesSlide+xml"/>
  <Override PartName="/ppt/notesSlides/notesSlide249.xml" ContentType="application/vnd.openxmlformats-officedocument.presentationml.notesSlide+xml"/>
  <Override PartName="/ppt/notesSlides/notesSlide250.xml" ContentType="application/vnd.openxmlformats-officedocument.presentationml.notesSlide+xml"/>
  <Override PartName="/ppt/notesSlides/notesSlide251.xml" ContentType="application/vnd.openxmlformats-officedocument.presentationml.notesSlide+xml"/>
  <Override PartName="/ppt/notesSlides/notesSlide252.xml" ContentType="application/vnd.openxmlformats-officedocument.presentationml.notesSlide+xml"/>
  <Override PartName="/ppt/theme/themeOverride51.xml" ContentType="application/vnd.openxmlformats-officedocument.themeOverride+xml"/>
  <Override PartName="/ppt/notesSlides/notesSlide253.xml" ContentType="application/vnd.openxmlformats-officedocument.presentationml.notesSlide+xml"/>
  <Override PartName="/ppt/notesSlides/notesSlide254.xml" ContentType="application/vnd.openxmlformats-officedocument.presentationml.notesSlide+xml"/>
  <Override PartName="/ppt/notesSlides/notesSlide255.xml" ContentType="application/vnd.openxmlformats-officedocument.presentationml.notesSlide+xml"/>
  <Override PartName="/ppt/notesSlides/notesSlide256.xml" ContentType="application/vnd.openxmlformats-officedocument.presentationml.notesSlide+xml"/>
  <Override PartName="/ppt/notesSlides/notesSlide257.xml" ContentType="application/vnd.openxmlformats-officedocument.presentationml.notesSlide+xml"/>
  <Override PartName="/ppt/notesSlides/notesSlide258.xml" ContentType="application/vnd.openxmlformats-officedocument.presentationml.notesSlide+xml"/>
  <Override PartName="/ppt/notesSlides/notesSlide259.xml" ContentType="application/vnd.openxmlformats-officedocument.presentationml.notesSlide+xml"/>
  <Override PartName="/ppt/notesSlides/notesSlide260.xml" ContentType="application/vnd.openxmlformats-officedocument.presentationml.notesSlide+xml"/>
  <Override PartName="/ppt/notesSlides/notesSlide261.xml" ContentType="application/vnd.openxmlformats-officedocument.presentationml.notesSlide+xml"/>
  <Override PartName="/ppt/notesSlides/notesSlide262.xml" ContentType="application/vnd.openxmlformats-officedocument.presentationml.notesSlide+xml"/>
  <Override PartName="/ppt/notesSlides/notesSlide263.xml" ContentType="application/vnd.openxmlformats-officedocument.presentationml.notesSlide+xml"/>
  <Override PartName="/ppt/notesSlides/notesSlide264.xml" ContentType="application/vnd.openxmlformats-officedocument.presentationml.notesSlide+xml"/>
  <Override PartName="/ppt/notesSlides/notesSlide265.xml" ContentType="application/vnd.openxmlformats-officedocument.presentationml.notesSlide+xml"/>
  <Override PartName="/ppt/theme/themeOverride52.xml" ContentType="application/vnd.openxmlformats-officedocument.themeOverride+xml"/>
  <Override PartName="/ppt/notesSlides/notesSlide266.xml" ContentType="application/vnd.openxmlformats-officedocument.presentationml.notesSlide+xml"/>
  <Override PartName="/ppt/notesSlides/notesSlide26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85" r:id="rId3"/>
    <p:sldMasterId id="2147483705" r:id="rId4"/>
    <p:sldMasterId id="2147483717" r:id="rId5"/>
    <p:sldMasterId id="2147483729" r:id="rId6"/>
    <p:sldMasterId id="2147483741" r:id="rId7"/>
    <p:sldMasterId id="2147483753" r:id="rId8"/>
    <p:sldMasterId id="2147483765" r:id="rId9"/>
    <p:sldMasterId id="2147483789" r:id="rId10"/>
    <p:sldMasterId id="2147483801" r:id="rId11"/>
    <p:sldMasterId id="2147483813" r:id="rId12"/>
    <p:sldMasterId id="2147483825" r:id="rId13"/>
    <p:sldMasterId id="2147483845" r:id="rId14"/>
    <p:sldMasterId id="2147483857" r:id="rId15"/>
    <p:sldMasterId id="2147483869" r:id="rId16"/>
    <p:sldMasterId id="2147485105" r:id="rId17"/>
    <p:sldMasterId id="2147489139" r:id="rId18"/>
    <p:sldMasterId id="2147489643" r:id="rId19"/>
    <p:sldMasterId id="2147491229" r:id="rId20"/>
    <p:sldMasterId id="2147493489" r:id="rId21"/>
    <p:sldMasterId id="2147495865" r:id="rId22"/>
    <p:sldMasterId id="2147495882" r:id="rId23"/>
    <p:sldMasterId id="2147507992" r:id="rId24"/>
    <p:sldMasterId id="2147508707" r:id="rId25"/>
    <p:sldMasterId id="2147508727" r:id="rId26"/>
    <p:sldMasterId id="2147530438" r:id="rId27"/>
    <p:sldMasterId id="2147532030" r:id="rId28"/>
    <p:sldMasterId id="2147537894" r:id="rId29"/>
    <p:sldMasterId id="2147543061" r:id="rId30"/>
    <p:sldMasterId id="2147543974" r:id="rId31"/>
    <p:sldMasterId id="2147546783" r:id="rId32"/>
  </p:sldMasterIdLst>
  <p:notesMasterIdLst>
    <p:notesMasterId r:id="rId302"/>
  </p:notesMasterIdLst>
  <p:sldIdLst>
    <p:sldId id="257" r:id="rId33"/>
    <p:sldId id="258" r:id="rId34"/>
    <p:sldId id="259" r:id="rId35"/>
    <p:sldId id="262" r:id="rId36"/>
    <p:sldId id="263" r:id="rId37"/>
    <p:sldId id="264" r:id="rId38"/>
    <p:sldId id="265" r:id="rId39"/>
    <p:sldId id="266" r:id="rId40"/>
    <p:sldId id="267" r:id="rId41"/>
    <p:sldId id="268" r:id="rId42"/>
    <p:sldId id="269" r:id="rId43"/>
    <p:sldId id="270" r:id="rId44"/>
    <p:sldId id="271" r:id="rId45"/>
    <p:sldId id="272" r:id="rId46"/>
    <p:sldId id="273" r:id="rId47"/>
    <p:sldId id="274" r:id="rId48"/>
    <p:sldId id="275" r:id="rId49"/>
    <p:sldId id="276" r:id="rId50"/>
    <p:sldId id="277" r:id="rId51"/>
    <p:sldId id="278" r:id="rId52"/>
    <p:sldId id="279" r:id="rId53"/>
    <p:sldId id="280" r:id="rId54"/>
    <p:sldId id="568" r:id="rId55"/>
    <p:sldId id="282" r:id="rId56"/>
    <p:sldId id="283" r:id="rId57"/>
    <p:sldId id="284" r:id="rId58"/>
    <p:sldId id="285" r:id="rId59"/>
    <p:sldId id="286" r:id="rId60"/>
    <p:sldId id="287" r:id="rId61"/>
    <p:sldId id="288" r:id="rId62"/>
    <p:sldId id="289" r:id="rId63"/>
    <p:sldId id="290" r:id="rId64"/>
    <p:sldId id="291" r:id="rId65"/>
    <p:sldId id="292" r:id="rId66"/>
    <p:sldId id="293" r:id="rId67"/>
    <p:sldId id="294" r:id="rId68"/>
    <p:sldId id="295" r:id="rId69"/>
    <p:sldId id="296" r:id="rId70"/>
    <p:sldId id="297" r:id="rId71"/>
    <p:sldId id="298" r:id="rId72"/>
    <p:sldId id="521" r:id="rId73"/>
    <p:sldId id="299" r:id="rId74"/>
    <p:sldId id="300" r:id="rId75"/>
    <p:sldId id="301" r:id="rId76"/>
    <p:sldId id="302" r:id="rId77"/>
    <p:sldId id="303" r:id="rId78"/>
    <p:sldId id="304" r:id="rId79"/>
    <p:sldId id="305" r:id="rId80"/>
    <p:sldId id="306" r:id="rId81"/>
    <p:sldId id="533" r:id="rId82"/>
    <p:sldId id="532" r:id="rId83"/>
    <p:sldId id="307" r:id="rId84"/>
    <p:sldId id="308" r:id="rId85"/>
    <p:sldId id="309" r:id="rId86"/>
    <p:sldId id="310" r:id="rId87"/>
    <p:sldId id="311" r:id="rId88"/>
    <p:sldId id="312" r:id="rId89"/>
    <p:sldId id="313" r:id="rId90"/>
    <p:sldId id="314" r:id="rId91"/>
    <p:sldId id="315" r:id="rId92"/>
    <p:sldId id="511" r:id="rId93"/>
    <p:sldId id="517" r:id="rId94"/>
    <p:sldId id="512" r:id="rId95"/>
    <p:sldId id="513" r:id="rId96"/>
    <p:sldId id="529" r:id="rId97"/>
    <p:sldId id="514" r:id="rId98"/>
    <p:sldId id="317" r:id="rId99"/>
    <p:sldId id="318" r:id="rId100"/>
    <p:sldId id="319" r:id="rId101"/>
    <p:sldId id="320" r:id="rId102"/>
    <p:sldId id="321" r:id="rId103"/>
    <p:sldId id="322" r:id="rId104"/>
    <p:sldId id="323" r:id="rId105"/>
    <p:sldId id="324" r:id="rId106"/>
    <p:sldId id="325" r:id="rId107"/>
    <p:sldId id="326" r:id="rId108"/>
    <p:sldId id="526" r:id="rId109"/>
    <p:sldId id="327" r:id="rId110"/>
    <p:sldId id="328" r:id="rId111"/>
    <p:sldId id="329" r:id="rId112"/>
    <p:sldId id="523" r:id="rId113"/>
    <p:sldId id="333" r:id="rId114"/>
    <p:sldId id="334" r:id="rId115"/>
    <p:sldId id="335" r:id="rId116"/>
    <p:sldId id="336" r:id="rId117"/>
    <p:sldId id="337" r:id="rId118"/>
    <p:sldId id="338" r:id="rId119"/>
    <p:sldId id="339" r:id="rId120"/>
    <p:sldId id="340" r:id="rId121"/>
    <p:sldId id="341" r:id="rId122"/>
    <p:sldId id="342" r:id="rId123"/>
    <p:sldId id="520" r:id="rId124"/>
    <p:sldId id="519" r:id="rId125"/>
    <p:sldId id="343" r:id="rId126"/>
    <p:sldId id="530" r:id="rId127"/>
    <p:sldId id="344" r:id="rId128"/>
    <p:sldId id="345" r:id="rId129"/>
    <p:sldId id="346" r:id="rId130"/>
    <p:sldId id="347" r:id="rId131"/>
    <p:sldId id="527" r:id="rId132"/>
    <p:sldId id="348" r:id="rId133"/>
    <p:sldId id="349" r:id="rId134"/>
    <p:sldId id="350" r:id="rId135"/>
    <p:sldId id="351" r:id="rId136"/>
    <p:sldId id="352" r:id="rId137"/>
    <p:sldId id="353" r:id="rId138"/>
    <p:sldId id="569" r:id="rId139"/>
    <p:sldId id="355" r:id="rId140"/>
    <p:sldId id="356" r:id="rId141"/>
    <p:sldId id="357" r:id="rId142"/>
    <p:sldId id="358" r:id="rId143"/>
    <p:sldId id="359" r:id="rId144"/>
    <p:sldId id="360" r:id="rId145"/>
    <p:sldId id="361" r:id="rId146"/>
    <p:sldId id="362" r:id="rId147"/>
    <p:sldId id="363" r:id="rId148"/>
    <p:sldId id="364" r:id="rId149"/>
    <p:sldId id="365" r:id="rId150"/>
    <p:sldId id="366" r:id="rId151"/>
    <p:sldId id="367" r:id="rId152"/>
    <p:sldId id="368" r:id="rId153"/>
    <p:sldId id="369" r:id="rId154"/>
    <p:sldId id="370" r:id="rId155"/>
    <p:sldId id="371" r:id="rId156"/>
    <p:sldId id="372" r:id="rId157"/>
    <p:sldId id="373" r:id="rId158"/>
    <p:sldId id="374" r:id="rId159"/>
    <p:sldId id="375" r:id="rId160"/>
    <p:sldId id="376" r:id="rId161"/>
    <p:sldId id="377" r:id="rId162"/>
    <p:sldId id="378" r:id="rId163"/>
    <p:sldId id="379" r:id="rId164"/>
    <p:sldId id="380" r:id="rId165"/>
    <p:sldId id="381" r:id="rId166"/>
    <p:sldId id="382" r:id="rId167"/>
    <p:sldId id="383" r:id="rId168"/>
    <p:sldId id="412" r:id="rId169"/>
    <p:sldId id="516" r:id="rId170"/>
    <p:sldId id="397" r:id="rId171"/>
    <p:sldId id="518" r:id="rId172"/>
    <p:sldId id="535" r:id="rId173"/>
    <p:sldId id="384" r:id="rId174"/>
    <p:sldId id="385" r:id="rId175"/>
    <p:sldId id="386" r:id="rId176"/>
    <p:sldId id="387" r:id="rId177"/>
    <p:sldId id="531" r:id="rId178"/>
    <p:sldId id="389" r:id="rId179"/>
    <p:sldId id="390" r:id="rId180"/>
    <p:sldId id="391" r:id="rId181"/>
    <p:sldId id="392" r:id="rId182"/>
    <p:sldId id="393" r:id="rId183"/>
    <p:sldId id="394" r:id="rId184"/>
    <p:sldId id="395" r:id="rId185"/>
    <p:sldId id="396" r:id="rId186"/>
    <p:sldId id="398" r:id="rId187"/>
    <p:sldId id="399" r:id="rId188"/>
    <p:sldId id="400" r:id="rId189"/>
    <p:sldId id="401" r:id="rId190"/>
    <p:sldId id="402" r:id="rId191"/>
    <p:sldId id="403" r:id="rId192"/>
    <p:sldId id="404" r:id="rId193"/>
    <p:sldId id="405" r:id="rId194"/>
    <p:sldId id="406" r:id="rId195"/>
    <p:sldId id="407" r:id="rId196"/>
    <p:sldId id="408" r:id="rId197"/>
    <p:sldId id="409" r:id="rId198"/>
    <p:sldId id="410" r:id="rId199"/>
    <p:sldId id="534" r:id="rId200"/>
    <p:sldId id="413" r:id="rId201"/>
    <p:sldId id="414" r:id="rId202"/>
    <p:sldId id="415" r:id="rId203"/>
    <p:sldId id="416" r:id="rId204"/>
    <p:sldId id="564" r:id="rId205"/>
    <p:sldId id="417" r:id="rId206"/>
    <p:sldId id="418" r:id="rId207"/>
    <p:sldId id="419" r:id="rId208"/>
    <p:sldId id="420" r:id="rId209"/>
    <p:sldId id="421" r:id="rId210"/>
    <p:sldId id="423" r:id="rId211"/>
    <p:sldId id="424" r:id="rId212"/>
    <p:sldId id="425" r:id="rId213"/>
    <p:sldId id="426" r:id="rId214"/>
    <p:sldId id="427" r:id="rId215"/>
    <p:sldId id="428" r:id="rId216"/>
    <p:sldId id="429" r:id="rId217"/>
    <p:sldId id="430" r:id="rId218"/>
    <p:sldId id="431" r:id="rId219"/>
    <p:sldId id="432" r:id="rId220"/>
    <p:sldId id="433" r:id="rId221"/>
    <p:sldId id="434" r:id="rId222"/>
    <p:sldId id="435" r:id="rId223"/>
    <p:sldId id="436" r:id="rId224"/>
    <p:sldId id="437" r:id="rId225"/>
    <p:sldId id="438" r:id="rId226"/>
    <p:sldId id="439" r:id="rId227"/>
    <p:sldId id="440" r:id="rId228"/>
    <p:sldId id="441" r:id="rId229"/>
    <p:sldId id="442" r:id="rId230"/>
    <p:sldId id="443" r:id="rId231"/>
    <p:sldId id="444" r:id="rId232"/>
    <p:sldId id="524" r:id="rId233"/>
    <p:sldId id="446" r:id="rId234"/>
    <p:sldId id="447" r:id="rId235"/>
    <p:sldId id="448" r:id="rId236"/>
    <p:sldId id="449" r:id="rId237"/>
    <p:sldId id="450" r:id="rId238"/>
    <p:sldId id="451" r:id="rId239"/>
    <p:sldId id="452" r:id="rId240"/>
    <p:sldId id="453" r:id="rId241"/>
    <p:sldId id="454" r:id="rId242"/>
    <p:sldId id="455" r:id="rId243"/>
    <p:sldId id="456" r:id="rId244"/>
    <p:sldId id="457" r:id="rId245"/>
    <p:sldId id="458" r:id="rId246"/>
    <p:sldId id="459" r:id="rId247"/>
    <p:sldId id="460" r:id="rId248"/>
    <p:sldId id="461" r:id="rId249"/>
    <p:sldId id="462" r:id="rId250"/>
    <p:sldId id="463" r:id="rId251"/>
    <p:sldId id="464" r:id="rId252"/>
    <p:sldId id="465" r:id="rId253"/>
    <p:sldId id="466" r:id="rId254"/>
    <p:sldId id="468" r:id="rId255"/>
    <p:sldId id="469" r:id="rId256"/>
    <p:sldId id="470" r:id="rId257"/>
    <p:sldId id="471" r:id="rId258"/>
    <p:sldId id="472" r:id="rId259"/>
    <p:sldId id="473" r:id="rId260"/>
    <p:sldId id="474" r:id="rId261"/>
    <p:sldId id="475" r:id="rId262"/>
    <p:sldId id="476" r:id="rId263"/>
    <p:sldId id="477" r:id="rId264"/>
    <p:sldId id="557" r:id="rId265"/>
    <p:sldId id="525" r:id="rId266"/>
    <p:sldId id="478" r:id="rId267"/>
    <p:sldId id="479" r:id="rId268"/>
    <p:sldId id="480" r:id="rId269"/>
    <p:sldId id="481" r:id="rId270"/>
    <p:sldId id="483" r:id="rId271"/>
    <p:sldId id="484" r:id="rId272"/>
    <p:sldId id="485" r:id="rId273"/>
    <p:sldId id="486" r:id="rId274"/>
    <p:sldId id="482" r:id="rId275"/>
    <p:sldId id="566" r:id="rId276"/>
    <p:sldId id="487" r:id="rId277"/>
    <p:sldId id="488" r:id="rId278"/>
    <p:sldId id="489" r:id="rId279"/>
    <p:sldId id="490" r:id="rId280"/>
    <p:sldId id="491" r:id="rId281"/>
    <p:sldId id="492" r:id="rId282"/>
    <p:sldId id="493" r:id="rId283"/>
    <p:sldId id="494" r:id="rId284"/>
    <p:sldId id="495" r:id="rId285"/>
    <p:sldId id="496" r:id="rId286"/>
    <p:sldId id="497" r:id="rId287"/>
    <p:sldId id="498" r:id="rId288"/>
    <p:sldId id="499" r:id="rId289"/>
    <p:sldId id="500" r:id="rId290"/>
    <p:sldId id="501" r:id="rId291"/>
    <p:sldId id="502" r:id="rId292"/>
    <p:sldId id="503" r:id="rId293"/>
    <p:sldId id="505" r:id="rId294"/>
    <p:sldId id="506" r:id="rId295"/>
    <p:sldId id="507" r:id="rId296"/>
    <p:sldId id="508" r:id="rId297"/>
    <p:sldId id="509" r:id="rId298"/>
    <p:sldId id="510" r:id="rId299"/>
    <p:sldId id="522" r:id="rId300"/>
    <p:sldId id="504" r:id="rId301"/>
  </p:sldIdLst>
  <p:sldSz cx="9144000" cy="6858000" type="screen4x3"/>
  <p:notesSz cx="6858000" cy="9144000"/>
  <p:defaultTextStyle>
    <a:defPPr>
      <a:defRPr lang="it-CH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SimSun" panose="02010600030101010101" pitchFamily="2" charset="-122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SimSun" panose="02010600030101010101" pitchFamily="2" charset="-122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SimSun" panose="02010600030101010101" pitchFamily="2" charset="-122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SimSun" panose="02010600030101010101" pitchFamily="2" charset="-122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SimSun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SimSun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SimSun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SimSun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SimSun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760300"/>
    <a:srgbClr val="C2FFF0"/>
    <a:srgbClr val="FBE9D1"/>
    <a:srgbClr val="8B92AD"/>
    <a:srgbClr val="FFFF00"/>
    <a:srgbClr val="000099"/>
    <a:srgbClr val="FFFFCC"/>
    <a:srgbClr val="FFFF99"/>
    <a:srgbClr val="8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9763" autoAdjust="0"/>
    <p:restoredTop sz="81965" autoAdjust="0"/>
  </p:normalViewPr>
  <p:slideViewPr>
    <p:cSldViewPr>
      <p:cViewPr>
        <p:scale>
          <a:sx n="50" d="100"/>
          <a:sy n="50" d="100"/>
        </p:scale>
        <p:origin x="1541" y="67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3283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85.xml"/><Relationship Id="rId299" Type="http://schemas.openxmlformats.org/officeDocument/2006/relationships/slide" Target="slides/slide267.xml"/><Relationship Id="rId303" Type="http://schemas.openxmlformats.org/officeDocument/2006/relationships/presProps" Target="presProps.xml"/><Relationship Id="rId21" Type="http://schemas.openxmlformats.org/officeDocument/2006/relationships/slideMaster" Target="slideMasters/slideMaster21.xml"/><Relationship Id="rId42" Type="http://schemas.openxmlformats.org/officeDocument/2006/relationships/slide" Target="slides/slide10.xml"/><Relationship Id="rId63" Type="http://schemas.openxmlformats.org/officeDocument/2006/relationships/slide" Target="slides/slide31.xml"/><Relationship Id="rId84" Type="http://schemas.openxmlformats.org/officeDocument/2006/relationships/slide" Target="slides/slide52.xml"/><Relationship Id="rId138" Type="http://schemas.openxmlformats.org/officeDocument/2006/relationships/slide" Target="slides/slide106.xml"/><Relationship Id="rId159" Type="http://schemas.openxmlformats.org/officeDocument/2006/relationships/slide" Target="slides/slide127.xml"/><Relationship Id="rId170" Type="http://schemas.openxmlformats.org/officeDocument/2006/relationships/slide" Target="slides/slide138.xml"/><Relationship Id="rId191" Type="http://schemas.openxmlformats.org/officeDocument/2006/relationships/slide" Target="slides/slide159.xml"/><Relationship Id="rId205" Type="http://schemas.openxmlformats.org/officeDocument/2006/relationships/slide" Target="slides/slide173.xml"/><Relationship Id="rId226" Type="http://schemas.openxmlformats.org/officeDocument/2006/relationships/slide" Target="slides/slide194.xml"/><Relationship Id="rId247" Type="http://schemas.openxmlformats.org/officeDocument/2006/relationships/slide" Target="slides/slide215.xml"/><Relationship Id="rId107" Type="http://schemas.openxmlformats.org/officeDocument/2006/relationships/slide" Target="slides/slide75.xml"/><Relationship Id="rId268" Type="http://schemas.openxmlformats.org/officeDocument/2006/relationships/slide" Target="slides/slide236.xml"/><Relationship Id="rId289" Type="http://schemas.openxmlformats.org/officeDocument/2006/relationships/slide" Target="slides/slide257.xml"/><Relationship Id="rId11" Type="http://schemas.openxmlformats.org/officeDocument/2006/relationships/slideMaster" Target="slideMasters/slideMaster11.xml"/><Relationship Id="rId32" Type="http://schemas.openxmlformats.org/officeDocument/2006/relationships/slideMaster" Target="slideMasters/slideMaster32.xml"/><Relationship Id="rId53" Type="http://schemas.openxmlformats.org/officeDocument/2006/relationships/slide" Target="slides/slide21.xml"/><Relationship Id="rId74" Type="http://schemas.openxmlformats.org/officeDocument/2006/relationships/slide" Target="slides/slide42.xml"/><Relationship Id="rId128" Type="http://schemas.openxmlformats.org/officeDocument/2006/relationships/slide" Target="slides/slide96.xml"/><Relationship Id="rId149" Type="http://schemas.openxmlformats.org/officeDocument/2006/relationships/slide" Target="slides/slide117.xml"/><Relationship Id="rId5" Type="http://schemas.openxmlformats.org/officeDocument/2006/relationships/slideMaster" Target="slideMasters/slideMaster5.xml"/><Relationship Id="rId95" Type="http://schemas.openxmlformats.org/officeDocument/2006/relationships/slide" Target="slides/slide63.xml"/><Relationship Id="rId160" Type="http://schemas.openxmlformats.org/officeDocument/2006/relationships/slide" Target="slides/slide128.xml"/><Relationship Id="rId181" Type="http://schemas.openxmlformats.org/officeDocument/2006/relationships/slide" Target="slides/slide149.xml"/><Relationship Id="rId216" Type="http://schemas.openxmlformats.org/officeDocument/2006/relationships/slide" Target="slides/slide184.xml"/><Relationship Id="rId237" Type="http://schemas.openxmlformats.org/officeDocument/2006/relationships/slide" Target="slides/slide205.xml"/><Relationship Id="rId258" Type="http://schemas.openxmlformats.org/officeDocument/2006/relationships/slide" Target="slides/slide226.xml"/><Relationship Id="rId279" Type="http://schemas.openxmlformats.org/officeDocument/2006/relationships/slide" Target="slides/slide247.xml"/><Relationship Id="rId22" Type="http://schemas.openxmlformats.org/officeDocument/2006/relationships/slideMaster" Target="slideMasters/slideMaster22.xml"/><Relationship Id="rId43" Type="http://schemas.openxmlformats.org/officeDocument/2006/relationships/slide" Target="slides/slide11.xml"/><Relationship Id="rId64" Type="http://schemas.openxmlformats.org/officeDocument/2006/relationships/slide" Target="slides/slide32.xml"/><Relationship Id="rId118" Type="http://schemas.openxmlformats.org/officeDocument/2006/relationships/slide" Target="slides/slide86.xml"/><Relationship Id="rId139" Type="http://schemas.openxmlformats.org/officeDocument/2006/relationships/slide" Target="slides/slide107.xml"/><Relationship Id="rId290" Type="http://schemas.openxmlformats.org/officeDocument/2006/relationships/slide" Target="slides/slide258.xml"/><Relationship Id="rId304" Type="http://schemas.openxmlformats.org/officeDocument/2006/relationships/viewProps" Target="viewProps.xml"/><Relationship Id="rId85" Type="http://schemas.openxmlformats.org/officeDocument/2006/relationships/slide" Target="slides/slide53.xml"/><Relationship Id="rId150" Type="http://schemas.openxmlformats.org/officeDocument/2006/relationships/slide" Target="slides/slide118.xml"/><Relationship Id="rId171" Type="http://schemas.openxmlformats.org/officeDocument/2006/relationships/slide" Target="slides/slide139.xml"/><Relationship Id="rId192" Type="http://schemas.openxmlformats.org/officeDocument/2006/relationships/slide" Target="slides/slide160.xml"/><Relationship Id="rId206" Type="http://schemas.openxmlformats.org/officeDocument/2006/relationships/slide" Target="slides/slide174.xml"/><Relationship Id="rId227" Type="http://schemas.openxmlformats.org/officeDocument/2006/relationships/slide" Target="slides/slide195.xml"/><Relationship Id="rId248" Type="http://schemas.openxmlformats.org/officeDocument/2006/relationships/slide" Target="slides/slide216.xml"/><Relationship Id="rId269" Type="http://schemas.openxmlformats.org/officeDocument/2006/relationships/slide" Target="slides/slide237.xml"/><Relationship Id="rId12" Type="http://schemas.openxmlformats.org/officeDocument/2006/relationships/slideMaster" Target="slideMasters/slideMaster12.xml"/><Relationship Id="rId33" Type="http://schemas.openxmlformats.org/officeDocument/2006/relationships/slide" Target="slides/slide1.xml"/><Relationship Id="rId108" Type="http://schemas.openxmlformats.org/officeDocument/2006/relationships/slide" Target="slides/slide76.xml"/><Relationship Id="rId129" Type="http://schemas.openxmlformats.org/officeDocument/2006/relationships/slide" Target="slides/slide97.xml"/><Relationship Id="rId280" Type="http://schemas.openxmlformats.org/officeDocument/2006/relationships/slide" Target="slides/slide248.xml"/><Relationship Id="rId54" Type="http://schemas.openxmlformats.org/officeDocument/2006/relationships/slide" Target="slides/slide22.xml"/><Relationship Id="rId75" Type="http://schemas.openxmlformats.org/officeDocument/2006/relationships/slide" Target="slides/slide43.xml"/><Relationship Id="rId96" Type="http://schemas.openxmlformats.org/officeDocument/2006/relationships/slide" Target="slides/slide64.xml"/><Relationship Id="rId140" Type="http://schemas.openxmlformats.org/officeDocument/2006/relationships/slide" Target="slides/slide108.xml"/><Relationship Id="rId161" Type="http://schemas.openxmlformats.org/officeDocument/2006/relationships/slide" Target="slides/slide129.xml"/><Relationship Id="rId182" Type="http://schemas.openxmlformats.org/officeDocument/2006/relationships/slide" Target="slides/slide150.xml"/><Relationship Id="rId217" Type="http://schemas.openxmlformats.org/officeDocument/2006/relationships/slide" Target="slides/slide185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206.xml"/><Relationship Id="rId259" Type="http://schemas.openxmlformats.org/officeDocument/2006/relationships/slide" Target="slides/slide227.xml"/><Relationship Id="rId23" Type="http://schemas.openxmlformats.org/officeDocument/2006/relationships/slideMaster" Target="slideMasters/slideMaster23.xml"/><Relationship Id="rId119" Type="http://schemas.openxmlformats.org/officeDocument/2006/relationships/slide" Target="slides/slide87.xml"/><Relationship Id="rId270" Type="http://schemas.openxmlformats.org/officeDocument/2006/relationships/slide" Target="slides/slide238.xml"/><Relationship Id="rId291" Type="http://schemas.openxmlformats.org/officeDocument/2006/relationships/slide" Target="slides/slide259.xml"/><Relationship Id="rId305" Type="http://schemas.openxmlformats.org/officeDocument/2006/relationships/theme" Target="theme/theme1.xml"/><Relationship Id="rId44" Type="http://schemas.openxmlformats.org/officeDocument/2006/relationships/slide" Target="slides/slide12.xml"/><Relationship Id="rId65" Type="http://schemas.openxmlformats.org/officeDocument/2006/relationships/slide" Target="slides/slide33.xml"/><Relationship Id="rId86" Type="http://schemas.openxmlformats.org/officeDocument/2006/relationships/slide" Target="slides/slide54.xml"/><Relationship Id="rId130" Type="http://schemas.openxmlformats.org/officeDocument/2006/relationships/slide" Target="slides/slide98.xml"/><Relationship Id="rId151" Type="http://schemas.openxmlformats.org/officeDocument/2006/relationships/slide" Target="slides/slide119.xml"/><Relationship Id="rId172" Type="http://schemas.openxmlformats.org/officeDocument/2006/relationships/slide" Target="slides/slide140.xml"/><Relationship Id="rId193" Type="http://schemas.openxmlformats.org/officeDocument/2006/relationships/slide" Target="slides/slide161.xml"/><Relationship Id="rId207" Type="http://schemas.openxmlformats.org/officeDocument/2006/relationships/slide" Target="slides/slide175.xml"/><Relationship Id="rId228" Type="http://schemas.openxmlformats.org/officeDocument/2006/relationships/slide" Target="slides/slide196.xml"/><Relationship Id="rId249" Type="http://schemas.openxmlformats.org/officeDocument/2006/relationships/slide" Target="slides/slide217.xml"/><Relationship Id="rId13" Type="http://schemas.openxmlformats.org/officeDocument/2006/relationships/slideMaster" Target="slideMasters/slideMaster13.xml"/><Relationship Id="rId109" Type="http://schemas.openxmlformats.org/officeDocument/2006/relationships/slide" Target="slides/slide77.xml"/><Relationship Id="rId260" Type="http://schemas.openxmlformats.org/officeDocument/2006/relationships/slide" Target="slides/slide228.xml"/><Relationship Id="rId281" Type="http://schemas.openxmlformats.org/officeDocument/2006/relationships/slide" Target="slides/slide249.xml"/><Relationship Id="rId34" Type="http://schemas.openxmlformats.org/officeDocument/2006/relationships/slide" Target="slides/slide2.xml"/><Relationship Id="rId55" Type="http://schemas.openxmlformats.org/officeDocument/2006/relationships/slide" Target="slides/slide23.xml"/><Relationship Id="rId76" Type="http://schemas.openxmlformats.org/officeDocument/2006/relationships/slide" Target="slides/slide44.xml"/><Relationship Id="rId97" Type="http://schemas.openxmlformats.org/officeDocument/2006/relationships/slide" Target="slides/slide65.xml"/><Relationship Id="rId120" Type="http://schemas.openxmlformats.org/officeDocument/2006/relationships/slide" Target="slides/slide88.xml"/><Relationship Id="rId141" Type="http://schemas.openxmlformats.org/officeDocument/2006/relationships/slide" Target="slides/slide109.xml"/><Relationship Id="rId7" Type="http://schemas.openxmlformats.org/officeDocument/2006/relationships/slideMaster" Target="slideMasters/slideMaster7.xml"/><Relationship Id="rId162" Type="http://schemas.openxmlformats.org/officeDocument/2006/relationships/slide" Target="slides/slide130.xml"/><Relationship Id="rId183" Type="http://schemas.openxmlformats.org/officeDocument/2006/relationships/slide" Target="slides/slide151.xml"/><Relationship Id="rId218" Type="http://schemas.openxmlformats.org/officeDocument/2006/relationships/slide" Target="slides/slide186.xml"/><Relationship Id="rId239" Type="http://schemas.openxmlformats.org/officeDocument/2006/relationships/slide" Target="slides/slide207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250" Type="http://schemas.openxmlformats.org/officeDocument/2006/relationships/slide" Target="slides/slide218.xml"/><Relationship Id="rId255" Type="http://schemas.openxmlformats.org/officeDocument/2006/relationships/slide" Target="slides/slide223.xml"/><Relationship Id="rId271" Type="http://schemas.openxmlformats.org/officeDocument/2006/relationships/slide" Target="slides/slide239.xml"/><Relationship Id="rId276" Type="http://schemas.openxmlformats.org/officeDocument/2006/relationships/slide" Target="slides/slide244.xml"/><Relationship Id="rId292" Type="http://schemas.openxmlformats.org/officeDocument/2006/relationships/slide" Target="slides/slide260.xml"/><Relationship Id="rId297" Type="http://schemas.openxmlformats.org/officeDocument/2006/relationships/slide" Target="slides/slide265.xml"/><Relationship Id="rId306" Type="http://schemas.openxmlformats.org/officeDocument/2006/relationships/tableStyles" Target="tableStyles.xml"/><Relationship Id="rId24" Type="http://schemas.openxmlformats.org/officeDocument/2006/relationships/slideMaster" Target="slideMasters/slideMaster24.xml"/><Relationship Id="rId40" Type="http://schemas.openxmlformats.org/officeDocument/2006/relationships/slide" Target="slides/slide8.xml"/><Relationship Id="rId45" Type="http://schemas.openxmlformats.org/officeDocument/2006/relationships/slide" Target="slides/slide13.xml"/><Relationship Id="rId66" Type="http://schemas.openxmlformats.org/officeDocument/2006/relationships/slide" Target="slides/slide34.xml"/><Relationship Id="rId87" Type="http://schemas.openxmlformats.org/officeDocument/2006/relationships/slide" Target="slides/slide55.xml"/><Relationship Id="rId110" Type="http://schemas.openxmlformats.org/officeDocument/2006/relationships/slide" Target="slides/slide78.xml"/><Relationship Id="rId115" Type="http://schemas.openxmlformats.org/officeDocument/2006/relationships/slide" Target="slides/slide83.xml"/><Relationship Id="rId131" Type="http://schemas.openxmlformats.org/officeDocument/2006/relationships/slide" Target="slides/slide99.xml"/><Relationship Id="rId136" Type="http://schemas.openxmlformats.org/officeDocument/2006/relationships/slide" Target="slides/slide104.xml"/><Relationship Id="rId157" Type="http://schemas.openxmlformats.org/officeDocument/2006/relationships/slide" Target="slides/slide125.xml"/><Relationship Id="rId178" Type="http://schemas.openxmlformats.org/officeDocument/2006/relationships/slide" Target="slides/slide146.xml"/><Relationship Id="rId301" Type="http://schemas.openxmlformats.org/officeDocument/2006/relationships/slide" Target="slides/slide269.xml"/><Relationship Id="rId61" Type="http://schemas.openxmlformats.org/officeDocument/2006/relationships/slide" Target="slides/slide29.xml"/><Relationship Id="rId82" Type="http://schemas.openxmlformats.org/officeDocument/2006/relationships/slide" Target="slides/slide50.xml"/><Relationship Id="rId152" Type="http://schemas.openxmlformats.org/officeDocument/2006/relationships/slide" Target="slides/slide120.xml"/><Relationship Id="rId173" Type="http://schemas.openxmlformats.org/officeDocument/2006/relationships/slide" Target="slides/slide141.xml"/><Relationship Id="rId194" Type="http://schemas.openxmlformats.org/officeDocument/2006/relationships/slide" Target="slides/slide162.xml"/><Relationship Id="rId199" Type="http://schemas.openxmlformats.org/officeDocument/2006/relationships/slide" Target="slides/slide167.xml"/><Relationship Id="rId203" Type="http://schemas.openxmlformats.org/officeDocument/2006/relationships/slide" Target="slides/slide171.xml"/><Relationship Id="rId208" Type="http://schemas.openxmlformats.org/officeDocument/2006/relationships/slide" Target="slides/slide176.xml"/><Relationship Id="rId229" Type="http://schemas.openxmlformats.org/officeDocument/2006/relationships/slide" Target="slides/slide197.xml"/><Relationship Id="rId19" Type="http://schemas.openxmlformats.org/officeDocument/2006/relationships/slideMaster" Target="slideMasters/slideMaster19.xml"/><Relationship Id="rId224" Type="http://schemas.openxmlformats.org/officeDocument/2006/relationships/slide" Target="slides/slide192.xml"/><Relationship Id="rId240" Type="http://schemas.openxmlformats.org/officeDocument/2006/relationships/slide" Target="slides/slide208.xml"/><Relationship Id="rId245" Type="http://schemas.openxmlformats.org/officeDocument/2006/relationships/slide" Target="slides/slide213.xml"/><Relationship Id="rId261" Type="http://schemas.openxmlformats.org/officeDocument/2006/relationships/slide" Target="slides/slide229.xml"/><Relationship Id="rId266" Type="http://schemas.openxmlformats.org/officeDocument/2006/relationships/slide" Target="slides/slide234.xml"/><Relationship Id="rId287" Type="http://schemas.openxmlformats.org/officeDocument/2006/relationships/slide" Target="slides/slide255.xml"/><Relationship Id="rId14" Type="http://schemas.openxmlformats.org/officeDocument/2006/relationships/slideMaster" Target="slideMasters/slideMaster14.xml"/><Relationship Id="rId30" Type="http://schemas.openxmlformats.org/officeDocument/2006/relationships/slideMaster" Target="slideMasters/slideMaster30.xml"/><Relationship Id="rId35" Type="http://schemas.openxmlformats.org/officeDocument/2006/relationships/slide" Target="slides/slide3.xml"/><Relationship Id="rId56" Type="http://schemas.openxmlformats.org/officeDocument/2006/relationships/slide" Target="slides/slide24.xml"/><Relationship Id="rId77" Type="http://schemas.openxmlformats.org/officeDocument/2006/relationships/slide" Target="slides/slide45.xml"/><Relationship Id="rId100" Type="http://schemas.openxmlformats.org/officeDocument/2006/relationships/slide" Target="slides/slide68.xml"/><Relationship Id="rId105" Type="http://schemas.openxmlformats.org/officeDocument/2006/relationships/slide" Target="slides/slide73.xml"/><Relationship Id="rId126" Type="http://schemas.openxmlformats.org/officeDocument/2006/relationships/slide" Target="slides/slide94.xml"/><Relationship Id="rId147" Type="http://schemas.openxmlformats.org/officeDocument/2006/relationships/slide" Target="slides/slide115.xml"/><Relationship Id="rId168" Type="http://schemas.openxmlformats.org/officeDocument/2006/relationships/slide" Target="slides/slide136.xml"/><Relationship Id="rId282" Type="http://schemas.openxmlformats.org/officeDocument/2006/relationships/slide" Target="slides/slide250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19.xml"/><Relationship Id="rId72" Type="http://schemas.openxmlformats.org/officeDocument/2006/relationships/slide" Target="slides/slide40.xml"/><Relationship Id="rId93" Type="http://schemas.openxmlformats.org/officeDocument/2006/relationships/slide" Target="slides/slide61.xml"/><Relationship Id="rId98" Type="http://schemas.openxmlformats.org/officeDocument/2006/relationships/slide" Target="slides/slide66.xml"/><Relationship Id="rId121" Type="http://schemas.openxmlformats.org/officeDocument/2006/relationships/slide" Target="slides/slide89.xml"/><Relationship Id="rId142" Type="http://schemas.openxmlformats.org/officeDocument/2006/relationships/slide" Target="slides/slide110.xml"/><Relationship Id="rId163" Type="http://schemas.openxmlformats.org/officeDocument/2006/relationships/slide" Target="slides/slide131.xml"/><Relationship Id="rId184" Type="http://schemas.openxmlformats.org/officeDocument/2006/relationships/slide" Target="slides/slide152.xml"/><Relationship Id="rId189" Type="http://schemas.openxmlformats.org/officeDocument/2006/relationships/slide" Target="slides/slide157.xml"/><Relationship Id="rId219" Type="http://schemas.openxmlformats.org/officeDocument/2006/relationships/slide" Target="slides/slide187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182.xml"/><Relationship Id="rId230" Type="http://schemas.openxmlformats.org/officeDocument/2006/relationships/slide" Target="slides/slide198.xml"/><Relationship Id="rId235" Type="http://schemas.openxmlformats.org/officeDocument/2006/relationships/slide" Target="slides/slide203.xml"/><Relationship Id="rId251" Type="http://schemas.openxmlformats.org/officeDocument/2006/relationships/slide" Target="slides/slide219.xml"/><Relationship Id="rId256" Type="http://schemas.openxmlformats.org/officeDocument/2006/relationships/slide" Target="slides/slide224.xml"/><Relationship Id="rId277" Type="http://schemas.openxmlformats.org/officeDocument/2006/relationships/slide" Target="slides/slide245.xml"/><Relationship Id="rId298" Type="http://schemas.openxmlformats.org/officeDocument/2006/relationships/slide" Target="slides/slide266.xml"/><Relationship Id="rId25" Type="http://schemas.openxmlformats.org/officeDocument/2006/relationships/slideMaster" Target="slideMasters/slideMaster25.xml"/><Relationship Id="rId46" Type="http://schemas.openxmlformats.org/officeDocument/2006/relationships/slide" Target="slides/slide14.xml"/><Relationship Id="rId67" Type="http://schemas.openxmlformats.org/officeDocument/2006/relationships/slide" Target="slides/slide35.xml"/><Relationship Id="rId116" Type="http://schemas.openxmlformats.org/officeDocument/2006/relationships/slide" Target="slides/slide84.xml"/><Relationship Id="rId137" Type="http://schemas.openxmlformats.org/officeDocument/2006/relationships/slide" Target="slides/slide105.xml"/><Relationship Id="rId158" Type="http://schemas.openxmlformats.org/officeDocument/2006/relationships/slide" Target="slides/slide126.xml"/><Relationship Id="rId272" Type="http://schemas.openxmlformats.org/officeDocument/2006/relationships/slide" Target="slides/slide240.xml"/><Relationship Id="rId293" Type="http://schemas.openxmlformats.org/officeDocument/2006/relationships/slide" Target="slides/slide261.xml"/><Relationship Id="rId302" Type="http://schemas.openxmlformats.org/officeDocument/2006/relationships/notesMaster" Target="notesMasters/notesMaster1.xml"/><Relationship Id="rId20" Type="http://schemas.openxmlformats.org/officeDocument/2006/relationships/slideMaster" Target="slideMasters/slideMaster20.xml"/><Relationship Id="rId41" Type="http://schemas.openxmlformats.org/officeDocument/2006/relationships/slide" Target="slides/slide9.xml"/><Relationship Id="rId62" Type="http://schemas.openxmlformats.org/officeDocument/2006/relationships/slide" Target="slides/slide30.xml"/><Relationship Id="rId83" Type="http://schemas.openxmlformats.org/officeDocument/2006/relationships/slide" Target="slides/slide51.xml"/><Relationship Id="rId88" Type="http://schemas.openxmlformats.org/officeDocument/2006/relationships/slide" Target="slides/slide56.xml"/><Relationship Id="rId111" Type="http://schemas.openxmlformats.org/officeDocument/2006/relationships/slide" Target="slides/slide79.xml"/><Relationship Id="rId132" Type="http://schemas.openxmlformats.org/officeDocument/2006/relationships/slide" Target="slides/slide100.xml"/><Relationship Id="rId153" Type="http://schemas.openxmlformats.org/officeDocument/2006/relationships/slide" Target="slides/slide121.xml"/><Relationship Id="rId174" Type="http://schemas.openxmlformats.org/officeDocument/2006/relationships/slide" Target="slides/slide142.xml"/><Relationship Id="rId179" Type="http://schemas.openxmlformats.org/officeDocument/2006/relationships/slide" Target="slides/slide147.xml"/><Relationship Id="rId195" Type="http://schemas.openxmlformats.org/officeDocument/2006/relationships/slide" Target="slides/slide163.xml"/><Relationship Id="rId209" Type="http://schemas.openxmlformats.org/officeDocument/2006/relationships/slide" Target="slides/slide177.xml"/><Relationship Id="rId190" Type="http://schemas.openxmlformats.org/officeDocument/2006/relationships/slide" Target="slides/slide158.xml"/><Relationship Id="rId204" Type="http://schemas.openxmlformats.org/officeDocument/2006/relationships/slide" Target="slides/slide172.xml"/><Relationship Id="rId220" Type="http://schemas.openxmlformats.org/officeDocument/2006/relationships/slide" Target="slides/slide188.xml"/><Relationship Id="rId225" Type="http://schemas.openxmlformats.org/officeDocument/2006/relationships/slide" Target="slides/slide193.xml"/><Relationship Id="rId241" Type="http://schemas.openxmlformats.org/officeDocument/2006/relationships/slide" Target="slides/slide209.xml"/><Relationship Id="rId246" Type="http://schemas.openxmlformats.org/officeDocument/2006/relationships/slide" Target="slides/slide214.xml"/><Relationship Id="rId267" Type="http://schemas.openxmlformats.org/officeDocument/2006/relationships/slide" Target="slides/slide235.xml"/><Relationship Id="rId288" Type="http://schemas.openxmlformats.org/officeDocument/2006/relationships/slide" Target="slides/slide256.xml"/><Relationship Id="rId15" Type="http://schemas.openxmlformats.org/officeDocument/2006/relationships/slideMaster" Target="slideMasters/slideMaster15.xml"/><Relationship Id="rId36" Type="http://schemas.openxmlformats.org/officeDocument/2006/relationships/slide" Target="slides/slide4.xml"/><Relationship Id="rId57" Type="http://schemas.openxmlformats.org/officeDocument/2006/relationships/slide" Target="slides/slide25.xml"/><Relationship Id="rId106" Type="http://schemas.openxmlformats.org/officeDocument/2006/relationships/slide" Target="slides/slide74.xml"/><Relationship Id="rId127" Type="http://schemas.openxmlformats.org/officeDocument/2006/relationships/slide" Target="slides/slide95.xml"/><Relationship Id="rId262" Type="http://schemas.openxmlformats.org/officeDocument/2006/relationships/slide" Target="slides/slide230.xml"/><Relationship Id="rId283" Type="http://schemas.openxmlformats.org/officeDocument/2006/relationships/slide" Target="slides/slide251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52" Type="http://schemas.openxmlformats.org/officeDocument/2006/relationships/slide" Target="slides/slide20.xml"/><Relationship Id="rId73" Type="http://schemas.openxmlformats.org/officeDocument/2006/relationships/slide" Target="slides/slide41.xml"/><Relationship Id="rId78" Type="http://schemas.openxmlformats.org/officeDocument/2006/relationships/slide" Target="slides/slide46.xml"/><Relationship Id="rId94" Type="http://schemas.openxmlformats.org/officeDocument/2006/relationships/slide" Target="slides/slide62.xml"/><Relationship Id="rId99" Type="http://schemas.openxmlformats.org/officeDocument/2006/relationships/slide" Target="slides/slide67.xml"/><Relationship Id="rId101" Type="http://schemas.openxmlformats.org/officeDocument/2006/relationships/slide" Target="slides/slide69.xml"/><Relationship Id="rId122" Type="http://schemas.openxmlformats.org/officeDocument/2006/relationships/slide" Target="slides/slide90.xml"/><Relationship Id="rId143" Type="http://schemas.openxmlformats.org/officeDocument/2006/relationships/slide" Target="slides/slide111.xml"/><Relationship Id="rId148" Type="http://schemas.openxmlformats.org/officeDocument/2006/relationships/slide" Target="slides/slide116.xml"/><Relationship Id="rId164" Type="http://schemas.openxmlformats.org/officeDocument/2006/relationships/slide" Target="slides/slide132.xml"/><Relationship Id="rId169" Type="http://schemas.openxmlformats.org/officeDocument/2006/relationships/slide" Target="slides/slide137.xml"/><Relationship Id="rId185" Type="http://schemas.openxmlformats.org/officeDocument/2006/relationships/slide" Target="slides/slide153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80" Type="http://schemas.openxmlformats.org/officeDocument/2006/relationships/slide" Target="slides/slide148.xml"/><Relationship Id="rId210" Type="http://schemas.openxmlformats.org/officeDocument/2006/relationships/slide" Target="slides/slide178.xml"/><Relationship Id="rId215" Type="http://schemas.openxmlformats.org/officeDocument/2006/relationships/slide" Target="slides/slide183.xml"/><Relationship Id="rId236" Type="http://schemas.openxmlformats.org/officeDocument/2006/relationships/slide" Target="slides/slide204.xml"/><Relationship Id="rId257" Type="http://schemas.openxmlformats.org/officeDocument/2006/relationships/slide" Target="slides/slide225.xml"/><Relationship Id="rId278" Type="http://schemas.openxmlformats.org/officeDocument/2006/relationships/slide" Target="slides/slide246.xml"/><Relationship Id="rId26" Type="http://schemas.openxmlformats.org/officeDocument/2006/relationships/slideMaster" Target="slideMasters/slideMaster26.xml"/><Relationship Id="rId231" Type="http://schemas.openxmlformats.org/officeDocument/2006/relationships/slide" Target="slides/slide199.xml"/><Relationship Id="rId252" Type="http://schemas.openxmlformats.org/officeDocument/2006/relationships/slide" Target="slides/slide220.xml"/><Relationship Id="rId273" Type="http://schemas.openxmlformats.org/officeDocument/2006/relationships/slide" Target="slides/slide241.xml"/><Relationship Id="rId294" Type="http://schemas.openxmlformats.org/officeDocument/2006/relationships/slide" Target="slides/slide262.xml"/><Relationship Id="rId47" Type="http://schemas.openxmlformats.org/officeDocument/2006/relationships/slide" Target="slides/slide15.xml"/><Relationship Id="rId68" Type="http://schemas.openxmlformats.org/officeDocument/2006/relationships/slide" Target="slides/slide36.xml"/><Relationship Id="rId89" Type="http://schemas.openxmlformats.org/officeDocument/2006/relationships/slide" Target="slides/slide57.xml"/><Relationship Id="rId112" Type="http://schemas.openxmlformats.org/officeDocument/2006/relationships/slide" Target="slides/slide80.xml"/><Relationship Id="rId133" Type="http://schemas.openxmlformats.org/officeDocument/2006/relationships/slide" Target="slides/slide101.xml"/><Relationship Id="rId154" Type="http://schemas.openxmlformats.org/officeDocument/2006/relationships/slide" Target="slides/slide122.xml"/><Relationship Id="rId175" Type="http://schemas.openxmlformats.org/officeDocument/2006/relationships/slide" Target="slides/slide143.xml"/><Relationship Id="rId196" Type="http://schemas.openxmlformats.org/officeDocument/2006/relationships/slide" Target="slides/slide164.xml"/><Relationship Id="rId200" Type="http://schemas.openxmlformats.org/officeDocument/2006/relationships/slide" Target="slides/slide168.xml"/><Relationship Id="rId16" Type="http://schemas.openxmlformats.org/officeDocument/2006/relationships/slideMaster" Target="slideMasters/slideMaster16.xml"/><Relationship Id="rId221" Type="http://schemas.openxmlformats.org/officeDocument/2006/relationships/slide" Target="slides/slide189.xml"/><Relationship Id="rId242" Type="http://schemas.openxmlformats.org/officeDocument/2006/relationships/slide" Target="slides/slide210.xml"/><Relationship Id="rId263" Type="http://schemas.openxmlformats.org/officeDocument/2006/relationships/slide" Target="slides/slide231.xml"/><Relationship Id="rId284" Type="http://schemas.openxmlformats.org/officeDocument/2006/relationships/slide" Target="slides/slide252.xml"/><Relationship Id="rId37" Type="http://schemas.openxmlformats.org/officeDocument/2006/relationships/slide" Target="slides/slide5.xml"/><Relationship Id="rId58" Type="http://schemas.openxmlformats.org/officeDocument/2006/relationships/slide" Target="slides/slide26.xml"/><Relationship Id="rId79" Type="http://schemas.openxmlformats.org/officeDocument/2006/relationships/slide" Target="slides/slide47.xml"/><Relationship Id="rId102" Type="http://schemas.openxmlformats.org/officeDocument/2006/relationships/slide" Target="slides/slide70.xml"/><Relationship Id="rId123" Type="http://schemas.openxmlformats.org/officeDocument/2006/relationships/slide" Target="slides/slide91.xml"/><Relationship Id="rId144" Type="http://schemas.openxmlformats.org/officeDocument/2006/relationships/slide" Target="slides/slide112.xml"/><Relationship Id="rId90" Type="http://schemas.openxmlformats.org/officeDocument/2006/relationships/slide" Target="slides/slide58.xml"/><Relationship Id="rId165" Type="http://schemas.openxmlformats.org/officeDocument/2006/relationships/slide" Target="slides/slide133.xml"/><Relationship Id="rId186" Type="http://schemas.openxmlformats.org/officeDocument/2006/relationships/slide" Target="slides/slide154.xml"/><Relationship Id="rId211" Type="http://schemas.openxmlformats.org/officeDocument/2006/relationships/slide" Target="slides/slide179.xml"/><Relationship Id="rId232" Type="http://schemas.openxmlformats.org/officeDocument/2006/relationships/slide" Target="slides/slide200.xml"/><Relationship Id="rId253" Type="http://schemas.openxmlformats.org/officeDocument/2006/relationships/slide" Target="slides/slide221.xml"/><Relationship Id="rId274" Type="http://schemas.openxmlformats.org/officeDocument/2006/relationships/slide" Target="slides/slide242.xml"/><Relationship Id="rId295" Type="http://schemas.openxmlformats.org/officeDocument/2006/relationships/slide" Target="slides/slide263.xml"/><Relationship Id="rId27" Type="http://schemas.openxmlformats.org/officeDocument/2006/relationships/slideMaster" Target="slideMasters/slideMaster27.xml"/><Relationship Id="rId48" Type="http://schemas.openxmlformats.org/officeDocument/2006/relationships/slide" Target="slides/slide16.xml"/><Relationship Id="rId69" Type="http://schemas.openxmlformats.org/officeDocument/2006/relationships/slide" Target="slides/slide37.xml"/><Relationship Id="rId113" Type="http://schemas.openxmlformats.org/officeDocument/2006/relationships/slide" Target="slides/slide81.xml"/><Relationship Id="rId134" Type="http://schemas.openxmlformats.org/officeDocument/2006/relationships/slide" Target="slides/slide102.xml"/><Relationship Id="rId80" Type="http://schemas.openxmlformats.org/officeDocument/2006/relationships/slide" Target="slides/slide48.xml"/><Relationship Id="rId155" Type="http://schemas.openxmlformats.org/officeDocument/2006/relationships/slide" Target="slides/slide123.xml"/><Relationship Id="rId176" Type="http://schemas.openxmlformats.org/officeDocument/2006/relationships/slide" Target="slides/slide144.xml"/><Relationship Id="rId197" Type="http://schemas.openxmlformats.org/officeDocument/2006/relationships/slide" Target="slides/slide165.xml"/><Relationship Id="rId201" Type="http://schemas.openxmlformats.org/officeDocument/2006/relationships/slide" Target="slides/slide169.xml"/><Relationship Id="rId222" Type="http://schemas.openxmlformats.org/officeDocument/2006/relationships/slide" Target="slides/slide190.xml"/><Relationship Id="rId243" Type="http://schemas.openxmlformats.org/officeDocument/2006/relationships/slide" Target="slides/slide211.xml"/><Relationship Id="rId264" Type="http://schemas.openxmlformats.org/officeDocument/2006/relationships/slide" Target="slides/slide232.xml"/><Relationship Id="rId285" Type="http://schemas.openxmlformats.org/officeDocument/2006/relationships/slide" Target="slides/slide253.xml"/><Relationship Id="rId17" Type="http://schemas.openxmlformats.org/officeDocument/2006/relationships/slideMaster" Target="slideMasters/slideMaster17.xml"/><Relationship Id="rId38" Type="http://schemas.openxmlformats.org/officeDocument/2006/relationships/slide" Target="slides/slide6.xml"/><Relationship Id="rId59" Type="http://schemas.openxmlformats.org/officeDocument/2006/relationships/slide" Target="slides/slide27.xml"/><Relationship Id="rId103" Type="http://schemas.openxmlformats.org/officeDocument/2006/relationships/slide" Target="slides/slide71.xml"/><Relationship Id="rId124" Type="http://schemas.openxmlformats.org/officeDocument/2006/relationships/slide" Target="slides/slide92.xml"/><Relationship Id="rId70" Type="http://schemas.openxmlformats.org/officeDocument/2006/relationships/slide" Target="slides/slide38.xml"/><Relationship Id="rId91" Type="http://schemas.openxmlformats.org/officeDocument/2006/relationships/slide" Target="slides/slide59.xml"/><Relationship Id="rId145" Type="http://schemas.openxmlformats.org/officeDocument/2006/relationships/slide" Target="slides/slide113.xml"/><Relationship Id="rId166" Type="http://schemas.openxmlformats.org/officeDocument/2006/relationships/slide" Target="slides/slide134.xml"/><Relationship Id="rId187" Type="http://schemas.openxmlformats.org/officeDocument/2006/relationships/slide" Target="slides/slide155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180.xml"/><Relationship Id="rId233" Type="http://schemas.openxmlformats.org/officeDocument/2006/relationships/slide" Target="slides/slide201.xml"/><Relationship Id="rId254" Type="http://schemas.openxmlformats.org/officeDocument/2006/relationships/slide" Target="slides/slide222.xml"/><Relationship Id="rId28" Type="http://schemas.openxmlformats.org/officeDocument/2006/relationships/slideMaster" Target="slideMasters/slideMaster28.xml"/><Relationship Id="rId49" Type="http://schemas.openxmlformats.org/officeDocument/2006/relationships/slide" Target="slides/slide17.xml"/><Relationship Id="rId114" Type="http://schemas.openxmlformats.org/officeDocument/2006/relationships/slide" Target="slides/slide82.xml"/><Relationship Id="rId275" Type="http://schemas.openxmlformats.org/officeDocument/2006/relationships/slide" Target="slides/slide243.xml"/><Relationship Id="rId296" Type="http://schemas.openxmlformats.org/officeDocument/2006/relationships/slide" Target="slides/slide264.xml"/><Relationship Id="rId300" Type="http://schemas.openxmlformats.org/officeDocument/2006/relationships/slide" Target="slides/slide268.xml"/><Relationship Id="rId60" Type="http://schemas.openxmlformats.org/officeDocument/2006/relationships/slide" Target="slides/slide28.xml"/><Relationship Id="rId81" Type="http://schemas.openxmlformats.org/officeDocument/2006/relationships/slide" Target="slides/slide49.xml"/><Relationship Id="rId135" Type="http://schemas.openxmlformats.org/officeDocument/2006/relationships/slide" Target="slides/slide103.xml"/><Relationship Id="rId156" Type="http://schemas.openxmlformats.org/officeDocument/2006/relationships/slide" Target="slides/slide124.xml"/><Relationship Id="rId177" Type="http://schemas.openxmlformats.org/officeDocument/2006/relationships/slide" Target="slides/slide145.xml"/><Relationship Id="rId198" Type="http://schemas.openxmlformats.org/officeDocument/2006/relationships/slide" Target="slides/slide166.xml"/><Relationship Id="rId202" Type="http://schemas.openxmlformats.org/officeDocument/2006/relationships/slide" Target="slides/slide170.xml"/><Relationship Id="rId223" Type="http://schemas.openxmlformats.org/officeDocument/2006/relationships/slide" Target="slides/slide191.xml"/><Relationship Id="rId244" Type="http://schemas.openxmlformats.org/officeDocument/2006/relationships/slide" Target="slides/slide212.xml"/><Relationship Id="rId18" Type="http://schemas.openxmlformats.org/officeDocument/2006/relationships/slideMaster" Target="slideMasters/slideMaster18.xml"/><Relationship Id="rId39" Type="http://schemas.openxmlformats.org/officeDocument/2006/relationships/slide" Target="slides/slide7.xml"/><Relationship Id="rId265" Type="http://schemas.openxmlformats.org/officeDocument/2006/relationships/slide" Target="slides/slide233.xml"/><Relationship Id="rId286" Type="http://schemas.openxmlformats.org/officeDocument/2006/relationships/slide" Target="slides/slide254.xml"/><Relationship Id="rId50" Type="http://schemas.openxmlformats.org/officeDocument/2006/relationships/slide" Target="slides/slide18.xml"/><Relationship Id="rId104" Type="http://schemas.openxmlformats.org/officeDocument/2006/relationships/slide" Target="slides/slide72.xml"/><Relationship Id="rId125" Type="http://schemas.openxmlformats.org/officeDocument/2006/relationships/slide" Target="slides/slide93.xml"/><Relationship Id="rId146" Type="http://schemas.openxmlformats.org/officeDocument/2006/relationships/slide" Target="slides/slide114.xml"/><Relationship Id="rId167" Type="http://schemas.openxmlformats.org/officeDocument/2006/relationships/slide" Target="slides/slide135.xml"/><Relationship Id="rId188" Type="http://schemas.openxmlformats.org/officeDocument/2006/relationships/slide" Target="slides/slide156.xml"/><Relationship Id="rId71" Type="http://schemas.openxmlformats.org/officeDocument/2006/relationships/slide" Target="slides/slide39.xml"/><Relationship Id="rId92" Type="http://schemas.openxmlformats.org/officeDocument/2006/relationships/slide" Target="slides/slide60.xml"/><Relationship Id="rId213" Type="http://schemas.openxmlformats.org/officeDocument/2006/relationships/slide" Target="slides/slide181.xml"/><Relationship Id="rId234" Type="http://schemas.openxmlformats.org/officeDocument/2006/relationships/slide" Target="slides/slide20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ntestazione 1">
            <a:extLst>
              <a:ext uri="{FF2B5EF4-FFF2-40B4-BE49-F238E27FC236}">
                <a16:creationId xmlns:a16="http://schemas.microsoft.com/office/drawing/2014/main" id="{760FA307-35EA-75C1-0C78-C36128DCCAA5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it-CH"/>
          </a:p>
        </p:txBody>
      </p:sp>
      <p:sp>
        <p:nvSpPr>
          <p:cNvPr id="3" name="Segnaposto data 2">
            <a:extLst>
              <a:ext uri="{FF2B5EF4-FFF2-40B4-BE49-F238E27FC236}">
                <a16:creationId xmlns:a16="http://schemas.microsoft.com/office/drawing/2014/main" id="{E8824023-4EDD-B2B7-90EA-176EC17208BB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87B55D1E-1D23-459E-B043-25BE78738ABA}" type="datetimeFigureOut">
              <a:rPr lang="it-CH"/>
              <a:pPr>
                <a:defRPr/>
              </a:pPr>
              <a:t>25.04.2024</a:t>
            </a:fld>
            <a:endParaRPr lang="it-CH"/>
          </a:p>
        </p:txBody>
      </p:sp>
      <p:sp>
        <p:nvSpPr>
          <p:cNvPr id="4" name="Segnaposto immagine diapositiva 3">
            <a:extLst>
              <a:ext uri="{FF2B5EF4-FFF2-40B4-BE49-F238E27FC236}">
                <a16:creationId xmlns:a16="http://schemas.microsoft.com/office/drawing/2014/main" id="{8E35386A-29B5-48FB-4325-A011907D984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it-CH" noProof="0"/>
          </a:p>
        </p:txBody>
      </p:sp>
      <p:sp>
        <p:nvSpPr>
          <p:cNvPr id="5" name="Segnaposto note 4">
            <a:extLst>
              <a:ext uri="{FF2B5EF4-FFF2-40B4-BE49-F238E27FC236}">
                <a16:creationId xmlns:a16="http://schemas.microsoft.com/office/drawing/2014/main" id="{814D1E32-5071-315C-5BB6-F93314F2C33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it-IT" noProof="0"/>
              <a:t>Fare clic per modificare stili del testo dello schema</a:t>
            </a:r>
          </a:p>
          <a:p>
            <a:pPr lvl="1"/>
            <a:r>
              <a:rPr lang="it-IT" noProof="0"/>
              <a:t>Secondo livello</a:t>
            </a:r>
          </a:p>
          <a:p>
            <a:pPr lvl="2"/>
            <a:r>
              <a:rPr lang="it-IT" noProof="0"/>
              <a:t>Terzo livello</a:t>
            </a:r>
          </a:p>
          <a:p>
            <a:pPr lvl="3"/>
            <a:r>
              <a:rPr lang="it-IT" noProof="0"/>
              <a:t>Quarto livello</a:t>
            </a:r>
          </a:p>
          <a:p>
            <a:pPr lvl="4"/>
            <a:r>
              <a:rPr lang="it-IT" noProof="0"/>
              <a:t>Quinto livello</a:t>
            </a:r>
            <a:endParaRPr lang="it-CH" noProof="0"/>
          </a:p>
        </p:txBody>
      </p:sp>
      <p:sp>
        <p:nvSpPr>
          <p:cNvPr id="6" name="Segnaposto piè di pagina 5">
            <a:extLst>
              <a:ext uri="{FF2B5EF4-FFF2-40B4-BE49-F238E27FC236}">
                <a16:creationId xmlns:a16="http://schemas.microsoft.com/office/drawing/2014/main" id="{CA18B5E2-7F2A-ED46-A42E-E014D0C19C47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it-CH"/>
          </a:p>
        </p:txBody>
      </p:sp>
      <p:sp>
        <p:nvSpPr>
          <p:cNvPr id="7" name="Segnaposto numero diapositiva 6">
            <a:extLst>
              <a:ext uri="{FF2B5EF4-FFF2-40B4-BE49-F238E27FC236}">
                <a16:creationId xmlns:a16="http://schemas.microsoft.com/office/drawing/2014/main" id="{7539C49B-BCF6-73E9-021C-CB1D207B0E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7F958C2C-FF6E-4725-8AA9-49C2666B3668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2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2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2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2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2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2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2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2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2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2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2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2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2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2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2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2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2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2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2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2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2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2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3.xml"/><Relationship Id="rId1" Type="http://schemas.openxmlformats.org/officeDocument/2006/relationships/notesMaster" Target="../notesMasters/notesMaster1.xml"/></Relationships>
</file>

<file path=ppt/notesSlides/_rels/notesSlide2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4.xml"/><Relationship Id="rId1" Type="http://schemas.openxmlformats.org/officeDocument/2006/relationships/notesMaster" Target="../notesMasters/notesMaster1.xml"/></Relationships>
</file>

<file path=ppt/notesSlides/_rels/notesSlide2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5.xml"/><Relationship Id="rId1" Type="http://schemas.openxmlformats.org/officeDocument/2006/relationships/notesMaster" Target="../notesMasters/notesMaster1.xml"/></Relationships>
</file>

<file path=ppt/notesSlides/_rels/notesSlide2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6.xml"/><Relationship Id="rId1" Type="http://schemas.openxmlformats.org/officeDocument/2006/relationships/notesMaster" Target="../notesMasters/notesMaster1.xml"/></Relationships>
</file>

<file path=ppt/notesSlides/_rels/notesSlide2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7.xml"/><Relationship Id="rId1" Type="http://schemas.openxmlformats.org/officeDocument/2006/relationships/notesMaster" Target="../notesMasters/notesMaster1.xml"/></Relationships>
</file>

<file path=ppt/notesSlides/_rels/notesSlide2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8.xml"/><Relationship Id="rId1" Type="http://schemas.openxmlformats.org/officeDocument/2006/relationships/notesMaster" Target="../notesMasters/notesMaster1.xml"/></Relationships>
</file>

<file path=ppt/notesSlides/_rels/notesSlide2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9.xml"/><Relationship Id="rId1" Type="http://schemas.openxmlformats.org/officeDocument/2006/relationships/notesMaster" Target="../notesMasters/notesMaster1.xml"/></Relationships>
</file>

<file path=ppt/notesSlides/_rels/notesSlide2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0.xml"/><Relationship Id="rId1" Type="http://schemas.openxmlformats.org/officeDocument/2006/relationships/notesMaster" Target="../notesMasters/notesMaster1.xml"/></Relationships>
</file>

<file path=ppt/notesSlides/_rels/notesSlide2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2.xml"/><Relationship Id="rId1" Type="http://schemas.openxmlformats.org/officeDocument/2006/relationships/notesMaster" Target="../notesMasters/notesMaster1.xml"/></Relationships>
</file>

<file path=ppt/notesSlides/_rels/notesSlide2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3.xml"/><Relationship Id="rId1" Type="http://schemas.openxmlformats.org/officeDocument/2006/relationships/notesMaster" Target="../notesMasters/notesMaster1.xml"/></Relationships>
</file>

<file path=ppt/notesSlides/_rels/notesSlide2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4.xml"/><Relationship Id="rId1" Type="http://schemas.openxmlformats.org/officeDocument/2006/relationships/notesMaster" Target="../notesMasters/notesMaster1.xml"/></Relationships>
</file>

<file path=ppt/notesSlides/_rels/notesSlide2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5.xml"/><Relationship Id="rId1" Type="http://schemas.openxmlformats.org/officeDocument/2006/relationships/notesMaster" Target="../notesMasters/notesMaster1.xml"/></Relationships>
</file>

<file path=ppt/notesSlides/_rels/notesSlide2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6.xml"/><Relationship Id="rId1" Type="http://schemas.openxmlformats.org/officeDocument/2006/relationships/notesMaster" Target="../notesMasters/notesMaster1.xml"/></Relationships>
</file>

<file path=ppt/notesSlides/_rels/notesSlide2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7.xml"/><Relationship Id="rId1" Type="http://schemas.openxmlformats.org/officeDocument/2006/relationships/notesMaster" Target="../notesMasters/notesMaster1.xml"/></Relationships>
</file>

<file path=ppt/notesSlides/_rels/notesSlide2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8.xml"/><Relationship Id="rId1" Type="http://schemas.openxmlformats.org/officeDocument/2006/relationships/notesMaster" Target="../notesMasters/notesMaster1.xml"/></Relationships>
</file>

<file path=ppt/notesSlides/_rels/notesSlide2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3" Type="http://schemas.openxmlformats.org/officeDocument/2006/relationships/hyperlink" Target="https://pt.wikipedia.org/wiki/Sapato" TargetMode="External"/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3" Type="http://schemas.openxmlformats.org/officeDocument/2006/relationships/hyperlink" Target="https://fr.wikipedia.org/wiki/Impression_3D" TargetMode="External"/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434" name="Rectangle 26">
            <a:extLst>
              <a:ext uri="{FF2B5EF4-FFF2-40B4-BE49-F238E27FC236}">
                <a16:creationId xmlns:a16="http://schemas.microsoft.com/office/drawing/2014/main" id="{EE716158-F6BC-0D0A-AA67-3DC33C78731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CD6D485-1B15-45D9-9F42-A1935CC8E562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30435" name="Text Box 1">
            <a:extLst>
              <a:ext uri="{FF2B5EF4-FFF2-40B4-BE49-F238E27FC236}">
                <a16:creationId xmlns:a16="http://schemas.microsoft.com/office/drawing/2014/main" id="{5CD358BA-788D-12E2-F1F4-766A26B93E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8087265-26E1-4BD6-98C5-26AF3DD11E4E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30436" name="Rectangle 2">
            <a:extLst>
              <a:ext uri="{FF2B5EF4-FFF2-40B4-BE49-F238E27FC236}">
                <a16:creationId xmlns:a16="http://schemas.microsoft.com/office/drawing/2014/main" id="{E2AD8878-DEB3-1663-4E25-0AC488E065A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0437" name="Text Box 3">
            <a:extLst>
              <a:ext uri="{FF2B5EF4-FFF2-40B4-BE49-F238E27FC236}">
                <a16:creationId xmlns:a16="http://schemas.microsoft.com/office/drawing/2014/main" id="{15A4F21E-72BD-6D77-10F2-5DB690435D7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Para preparar uma conferência de primeiro ler comentários como este sob os slides individuais.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A apresentação é dividido em três partes: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A metáfora da fábrica de automóveis (análise do sistema capitalista de economia de mercado)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A metáfora da fábrica ravioli (análise das consequências do sistema de economia de mercado)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A metáfora da nacionalização da fábrica ravioli (análise de uma possível alternativa)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http://en.wikipedia.org/wiki/Market_economy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https://pt.wikipedia.org/wiki/Economia_de_mercado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866" name="Rectangle 26">
            <a:extLst>
              <a:ext uri="{FF2B5EF4-FFF2-40B4-BE49-F238E27FC236}">
                <a16:creationId xmlns:a16="http://schemas.microsoft.com/office/drawing/2014/main" id="{47434637-41F7-CB8B-03F4-92BB3F3CB92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0D9FF33-9C63-477C-9F12-83A1653AD520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10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48867" name="Text Box 1">
            <a:extLst>
              <a:ext uri="{FF2B5EF4-FFF2-40B4-BE49-F238E27FC236}">
                <a16:creationId xmlns:a16="http://schemas.microsoft.com/office/drawing/2014/main" id="{4449AD17-A7BC-5759-54ED-361B7B5624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22C30A0-CE72-45EF-BD12-55AB80DEA731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10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48868" name="Rectangle 2">
            <a:extLst>
              <a:ext uri="{FF2B5EF4-FFF2-40B4-BE49-F238E27FC236}">
                <a16:creationId xmlns:a16="http://schemas.microsoft.com/office/drawing/2014/main" id="{3BB2646C-7686-0819-707C-A2512A8770E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8869" name="Text Box 3">
            <a:extLst>
              <a:ext uri="{FF2B5EF4-FFF2-40B4-BE49-F238E27FC236}">
                <a16:creationId xmlns:a16="http://schemas.microsoft.com/office/drawing/2014/main" id="{4B4705CB-5724-539C-9C09-9CA118C714F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 industrialização progride</a:t>
            </a:r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210" name="Rectangle 26">
            <a:extLst>
              <a:ext uri="{FF2B5EF4-FFF2-40B4-BE49-F238E27FC236}">
                <a16:creationId xmlns:a16="http://schemas.microsoft.com/office/drawing/2014/main" id="{3FDE7428-6967-A931-E4C5-D6117E056C0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08A5423-65A4-4795-804D-7A4D2CAD1191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101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34211" name="Text Box 1">
            <a:extLst>
              <a:ext uri="{FF2B5EF4-FFF2-40B4-BE49-F238E27FC236}">
                <a16:creationId xmlns:a16="http://schemas.microsoft.com/office/drawing/2014/main" id="{CC5F415F-5547-CFD0-8230-CEA8616B82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982265A-727A-4CC0-896F-D559D82B79CC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101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734212" name="Rectangle 2">
            <a:extLst>
              <a:ext uri="{FF2B5EF4-FFF2-40B4-BE49-F238E27FC236}">
                <a16:creationId xmlns:a16="http://schemas.microsoft.com/office/drawing/2014/main" id="{1D6B98A9-1E94-13DB-0DB9-CD6BEBF83A8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4213" name="Rectangle 3">
            <a:extLst>
              <a:ext uri="{FF2B5EF4-FFF2-40B4-BE49-F238E27FC236}">
                <a16:creationId xmlns:a16="http://schemas.microsoft.com/office/drawing/2014/main" id="{921A096D-8CDB-F8AC-1453-C9AB2C302DC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Graças à economia e rescisão do automóvel custa agora 15.000 $</a:t>
            </a:r>
            <a:endParaRPr lang="fr-FR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258" name="Rectangle 26">
            <a:extLst>
              <a:ext uri="{FF2B5EF4-FFF2-40B4-BE49-F238E27FC236}">
                <a16:creationId xmlns:a16="http://schemas.microsoft.com/office/drawing/2014/main" id="{CB19FC49-2279-1F54-1355-63F7FCF5890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AF38A03-28BE-4C7E-83E9-0C141D1A172C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102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36259" name="Rectangle 1">
            <a:extLst>
              <a:ext uri="{FF2B5EF4-FFF2-40B4-BE49-F238E27FC236}">
                <a16:creationId xmlns:a16="http://schemas.microsoft.com/office/drawing/2014/main" id="{2069758E-6F91-FC88-FED7-5A3089DA810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6260" name="Rectangle 2">
            <a:extLst>
              <a:ext uri="{FF2B5EF4-FFF2-40B4-BE49-F238E27FC236}">
                <a16:creationId xmlns:a16="http://schemas.microsoft.com/office/drawing/2014/main" id="{1CFD1628-5840-75F6-3620-7572FBAA31A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.</a:t>
            </a:r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306" name="Rectangle 26">
            <a:extLst>
              <a:ext uri="{FF2B5EF4-FFF2-40B4-BE49-F238E27FC236}">
                <a16:creationId xmlns:a16="http://schemas.microsoft.com/office/drawing/2014/main" id="{0731C9D9-A4D5-1ACF-A40D-5E3F62BAD05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B097948-8383-4F75-8FC1-D94E6F889B7F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103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38307" name="Text Box 1">
            <a:extLst>
              <a:ext uri="{FF2B5EF4-FFF2-40B4-BE49-F238E27FC236}">
                <a16:creationId xmlns:a16="http://schemas.microsoft.com/office/drawing/2014/main" id="{E23DCC63-1365-39BF-5251-90F2950B45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12AF745-0712-4408-A48C-788EB6038605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103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738308" name="Rectangle 2">
            <a:extLst>
              <a:ext uri="{FF2B5EF4-FFF2-40B4-BE49-F238E27FC236}">
                <a16:creationId xmlns:a16="http://schemas.microsoft.com/office/drawing/2014/main" id="{2D750193-CD18-2E45-D585-F2D60557195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8309" name="Text Box 3">
            <a:extLst>
              <a:ext uri="{FF2B5EF4-FFF2-40B4-BE49-F238E27FC236}">
                <a16:creationId xmlns:a16="http://schemas.microsoft.com/office/drawing/2014/main" id="{5D3AF236-98CC-7DB0-E0C8-A08B94D9DAD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 Diretor decide que é preciso exportar os carros W para a Suécia.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Mas também na Suécia, a Volvo poupou na mão de obra utilizando a linha de montagem e máquinas automáticas.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https://pt.wikipedia.org/wiki/Volvo_Cars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https://en.wikipedia.org/wiki/Volvo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354" name="Rectangle 26">
            <a:extLst>
              <a:ext uri="{FF2B5EF4-FFF2-40B4-BE49-F238E27FC236}">
                <a16:creationId xmlns:a16="http://schemas.microsoft.com/office/drawing/2014/main" id="{9CC8957B-4191-1F4E-5CDB-6473EC52BFF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94A4AEC-C8DE-47EA-830B-E93879309BE8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104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40355" name="Text Box 1">
            <a:extLst>
              <a:ext uri="{FF2B5EF4-FFF2-40B4-BE49-F238E27FC236}">
                <a16:creationId xmlns:a16="http://schemas.microsoft.com/office/drawing/2014/main" id="{3BB1C15F-8987-62E9-68B9-C4F57B6B91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9D7E9C1-2503-4CF1-B89C-467899C0D25E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104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740356" name="Rectangle 2">
            <a:extLst>
              <a:ext uri="{FF2B5EF4-FFF2-40B4-BE49-F238E27FC236}">
                <a16:creationId xmlns:a16="http://schemas.microsoft.com/office/drawing/2014/main" id="{7BDB2654-6552-4CB6-4037-B8371E84558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40357" name="Text Box 3">
            <a:extLst>
              <a:ext uri="{FF2B5EF4-FFF2-40B4-BE49-F238E27FC236}">
                <a16:creationId xmlns:a16="http://schemas.microsoft.com/office/drawing/2014/main" id="{30879E26-216B-CFC4-2ABD-5874BBC9720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Os custos fixos existem também quando a fábrica está fechada: por exemplo, os juros da hipoteca, os dividendos, os custos de manutenção dos edifícios, os seguros, etc. 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http://en.wikipedia.org/wiki/Fixed_cost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https://it.wikipedia.org/wiki/Costi_fissi</a:t>
            </a:r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402" name="Rectangle 26">
            <a:extLst>
              <a:ext uri="{FF2B5EF4-FFF2-40B4-BE49-F238E27FC236}">
                <a16:creationId xmlns:a16="http://schemas.microsoft.com/office/drawing/2014/main" id="{0A156822-5812-11B5-5769-941EC0F675C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6F51AB8-8D40-4442-9517-3791AEE32DAD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105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42403" name="Text Box 1">
            <a:extLst>
              <a:ext uri="{FF2B5EF4-FFF2-40B4-BE49-F238E27FC236}">
                <a16:creationId xmlns:a16="http://schemas.microsoft.com/office/drawing/2014/main" id="{6E4B3383-0E27-A295-96C5-70D39BDF71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EE56046-3215-4D55-9868-4C28149E8342}" type="slidenum">
              <a:rPr lang="it-IT" altLang="it-CH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105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2404" name="Rectangle 2">
            <a:extLst>
              <a:ext uri="{FF2B5EF4-FFF2-40B4-BE49-F238E27FC236}">
                <a16:creationId xmlns:a16="http://schemas.microsoft.com/office/drawing/2014/main" id="{6481EE6E-F3DF-4469-21F1-A874B36BE57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42405" name="Text Box 3">
            <a:extLst>
              <a:ext uri="{FF2B5EF4-FFF2-40B4-BE49-F238E27FC236}">
                <a16:creationId xmlns:a16="http://schemas.microsoft.com/office/drawing/2014/main" id="{6F7FEC4B-1071-0190-710C-3EB5E51A1EF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Os custos fixos existem também quando a fábrica está fechada. Por exemplo, os juros da hipoteca, os custos de manutenção dos edifícios, as amortizações, as rendas, os seguros, etc. 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https://en.wikipedia.org/wiki/Fixed_costs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https://it.wikipedia.org/wiki/Costi_fissi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https://pt.wikipedia.org/wiki/Custos_fixos</a:t>
            </a:r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450" name="Rectangle 26">
            <a:extLst>
              <a:ext uri="{FF2B5EF4-FFF2-40B4-BE49-F238E27FC236}">
                <a16:creationId xmlns:a16="http://schemas.microsoft.com/office/drawing/2014/main" id="{8417D791-4BDF-B7A4-C2B7-6483CC52A53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5A94DD2-B31B-43D1-91CF-A3549B679500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106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44451" name="Text Box 1">
            <a:extLst>
              <a:ext uri="{FF2B5EF4-FFF2-40B4-BE49-F238E27FC236}">
                <a16:creationId xmlns:a16="http://schemas.microsoft.com/office/drawing/2014/main" id="{AADAE09E-D556-B7B3-3960-61DD69388E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B3C7381-7D14-4825-9BF6-AC04AA4012E6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106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744452" name="Rectangle 2">
            <a:extLst>
              <a:ext uri="{FF2B5EF4-FFF2-40B4-BE49-F238E27FC236}">
                <a16:creationId xmlns:a16="http://schemas.microsoft.com/office/drawing/2014/main" id="{FA16EDDE-1A33-E481-00CB-AE9BA690309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44453" name="Text Box 3">
            <a:extLst>
              <a:ext uri="{FF2B5EF4-FFF2-40B4-BE49-F238E27FC236}">
                <a16:creationId xmlns:a16="http://schemas.microsoft.com/office/drawing/2014/main" id="{F7C3E999-78F6-E2BF-CB9D-C8029407C4B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Para produzir mais e por conseguinte distribuir melhor os custos fixos pelas peças produzidas, concentra-se a produção e constroem-se fábricas cada vez maiores.  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http://it.wikipedia.org/wiki/Fiat_Mirafiori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https://en.wikipedia.org/wiki/Gigafactory_Texas</a:t>
            </a:r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F958C2C-FF6E-4725-8AA9-49C2666B3668}" type="slidenum">
              <a:rPr lang="it-CH" altLang="en-US" smtClean="0"/>
              <a:pPr>
                <a:defRPr/>
              </a:pPr>
              <a:t>107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2172415325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546" name="Rectangle 26">
            <a:extLst>
              <a:ext uri="{FF2B5EF4-FFF2-40B4-BE49-F238E27FC236}">
                <a16:creationId xmlns:a16="http://schemas.microsoft.com/office/drawing/2014/main" id="{ABB9097C-F90A-4441-77C5-3DFEEE082BF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A4EC49B-7B40-4FF7-9707-6C185C19A9E2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108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48547" name="Text Box 1">
            <a:extLst>
              <a:ext uri="{FF2B5EF4-FFF2-40B4-BE49-F238E27FC236}">
                <a16:creationId xmlns:a16="http://schemas.microsoft.com/office/drawing/2014/main" id="{A5643438-B3F3-E5C6-82AF-710C0E1B5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4995A43-81EC-4F64-8C76-B9A3E75CD13E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108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748548" name="Rectangle 2">
            <a:extLst>
              <a:ext uri="{FF2B5EF4-FFF2-40B4-BE49-F238E27FC236}">
                <a16:creationId xmlns:a16="http://schemas.microsoft.com/office/drawing/2014/main" id="{AF088E1C-C504-7973-A598-361A8753BBA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48549" name="Text Box 3">
            <a:extLst>
              <a:ext uri="{FF2B5EF4-FFF2-40B4-BE49-F238E27FC236}">
                <a16:creationId xmlns:a16="http://schemas.microsoft.com/office/drawing/2014/main" id="{C3A5C2D9-5768-9E9E-4B3E-E8C14D4BAEA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Estabelecimentos cada vez maiores produzem cada vez mais carros que também têm de ser vendidos.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https://pt.wikipedia.org/wiki/Ford_T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https://en.wikipedia.org/wiki/Ford_T</a:t>
            </a:r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594" name="Rectangle 26">
            <a:extLst>
              <a:ext uri="{FF2B5EF4-FFF2-40B4-BE49-F238E27FC236}">
                <a16:creationId xmlns:a16="http://schemas.microsoft.com/office/drawing/2014/main" id="{C70E0E82-7A3A-9D3B-C297-5FF113B3A2A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15359D9-6255-4861-B4EE-552C58F0005C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109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50595" name="Rectangle 1">
            <a:extLst>
              <a:ext uri="{FF2B5EF4-FFF2-40B4-BE49-F238E27FC236}">
                <a16:creationId xmlns:a16="http://schemas.microsoft.com/office/drawing/2014/main" id="{7CEC68AE-191E-9A73-9A52-1E65E580E7D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0596" name="Text Box 2">
            <a:extLst>
              <a:ext uri="{FF2B5EF4-FFF2-40B4-BE49-F238E27FC236}">
                <a16:creationId xmlns:a16="http://schemas.microsoft.com/office/drawing/2014/main" id="{B034C681-1E3B-8710-A21F-1E3B12131BD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Para racionalizar e reduzir custos fusiona-se e centraliza-se.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Quantos empregados terão uma hipotética empresa resultante da fusão da Novartis e Roche?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https://en.wikipedia.org/wiki/Corporate_merger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https://fr.wikipedia.org/wiki/Fusions-acquisitions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</p:txBody>
      </p:sp>
      <p:sp>
        <p:nvSpPr>
          <p:cNvPr id="750597" name="Text Box 3">
            <a:extLst>
              <a:ext uri="{FF2B5EF4-FFF2-40B4-BE49-F238E27FC236}">
                <a16:creationId xmlns:a16="http://schemas.microsoft.com/office/drawing/2014/main" id="{45E2B271-8061-6CD5-A9CA-E980C10CD8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0A3B1CB-A292-4DEB-B3EC-456BC498FB78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109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642" name="Rectangle 26">
            <a:extLst>
              <a:ext uri="{FF2B5EF4-FFF2-40B4-BE49-F238E27FC236}">
                <a16:creationId xmlns:a16="http://schemas.microsoft.com/office/drawing/2014/main" id="{8A9CF602-E6E5-E84D-46FC-95C3FE5B43C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CEC38B0-37B6-46C3-976B-3327F3C79658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110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52643" name="Rectangle 1">
            <a:extLst>
              <a:ext uri="{FF2B5EF4-FFF2-40B4-BE49-F238E27FC236}">
                <a16:creationId xmlns:a16="http://schemas.microsoft.com/office/drawing/2014/main" id="{9FC11E88-2D6C-40E6-19D3-3A374ABCB1C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2644" name="Text Box 2">
            <a:extLst>
              <a:ext uri="{FF2B5EF4-FFF2-40B4-BE49-F238E27FC236}">
                <a16:creationId xmlns:a16="http://schemas.microsoft.com/office/drawing/2014/main" id="{FB5B75EA-FE82-3728-AF4C-9A03F70182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Quem adquiriu quem?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Obviamente, aqueles que têm mais dinheiro podem ditar o jogo, por exemplo, a pequeno SBV de Bâle assumiu o controle da poderosa SBG que tinha bilhões de dívidas devido a perdas no mercado de produtos derivados.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Quantos empregados terão uma empresa hipotética resultante da fusão de UBS e CS?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https://en.wikipedia.org/wiki/Corporate_merger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</p:txBody>
      </p:sp>
      <p:sp>
        <p:nvSpPr>
          <p:cNvPr id="752645" name="Text Box 3">
            <a:extLst>
              <a:ext uri="{FF2B5EF4-FFF2-40B4-BE49-F238E27FC236}">
                <a16:creationId xmlns:a16="http://schemas.microsoft.com/office/drawing/2014/main" id="{8D72E581-B375-BC3A-27A4-6D4BEED117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AC15B24-ADA1-4195-8558-2423FF434EAF}" type="slidenum">
              <a:rPr lang="it-IT" altLang="it-CH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110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914" name="Rectangle 26">
            <a:extLst>
              <a:ext uri="{FF2B5EF4-FFF2-40B4-BE49-F238E27FC236}">
                <a16:creationId xmlns:a16="http://schemas.microsoft.com/office/drawing/2014/main" id="{23B3BDD6-3CFF-48AC-1372-976082971F7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624E6C8-2FEA-46F3-8361-375E453CDFF8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11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50915" name="Text Box 1">
            <a:extLst>
              <a:ext uri="{FF2B5EF4-FFF2-40B4-BE49-F238E27FC236}">
                <a16:creationId xmlns:a16="http://schemas.microsoft.com/office/drawing/2014/main" id="{D9FBF318-396A-E6C6-98F3-41CE7BCA51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B5862BE-528D-46DC-A3C3-D3EA7E500D2E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11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50916" name="Rectangle 2">
            <a:extLst>
              <a:ext uri="{FF2B5EF4-FFF2-40B4-BE49-F238E27FC236}">
                <a16:creationId xmlns:a16="http://schemas.microsoft.com/office/drawing/2014/main" id="{F9A074BF-C034-8B77-7E4D-B26DC9A5A90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0917" name="Text Box 3">
            <a:extLst>
              <a:ext uri="{FF2B5EF4-FFF2-40B4-BE49-F238E27FC236}">
                <a16:creationId xmlns:a16="http://schemas.microsoft.com/office/drawing/2014/main" id="{225F53E9-F648-D097-2E8B-417D7EA2473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No início da revolução industrial, as fábricas que exploram a mão-de-obra barata multiplicam-se.  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Por exemplo, ainda de dia, ao longo da fronteira com a Itália, há fábricas que exploram os trabalhadores italianos que cruzam diariamente a fronteira para trabalhar na Suíça por um salário bem abaixo do salário mínimo habitual na Suíça.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A primeira fábrica em Stabio era as fábrica de camisas Realini que foi fundada em 1902  e empregadas 900 pessoas.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https://en.wikipedia.org/wiki/Stabio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690" name="Rectangle 26">
            <a:extLst>
              <a:ext uri="{FF2B5EF4-FFF2-40B4-BE49-F238E27FC236}">
                <a16:creationId xmlns:a16="http://schemas.microsoft.com/office/drawing/2014/main" id="{5D95364C-AAAC-AEC4-FF1E-F83F3048CF4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08A559F-45C2-4ABE-8B8F-3D394C8E617C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111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54691" name="Text Box 1">
            <a:extLst>
              <a:ext uri="{FF2B5EF4-FFF2-40B4-BE49-F238E27FC236}">
                <a16:creationId xmlns:a16="http://schemas.microsoft.com/office/drawing/2014/main" id="{9A36E49E-7C6B-61BF-EEAC-A380551B5F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7363FE8-484D-4E06-AD64-C0547A030AED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111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754692" name="Rectangle 2">
            <a:extLst>
              <a:ext uri="{FF2B5EF4-FFF2-40B4-BE49-F238E27FC236}">
                <a16:creationId xmlns:a16="http://schemas.microsoft.com/office/drawing/2014/main" id="{F5469DFC-CF3D-125A-B222-0ED3A7B838B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4693" name="Rectangle 3">
            <a:extLst>
              <a:ext uri="{FF2B5EF4-FFF2-40B4-BE49-F238E27FC236}">
                <a16:creationId xmlns:a16="http://schemas.microsoft.com/office/drawing/2014/main" id="{56EE94E3-5503-F53F-3EE0-039E9EAB686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.</a:t>
            </a:r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738" name="Rectangle 26">
            <a:extLst>
              <a:ext uri="{FF2B5EF4-FFF2-40B4-BE49-F238E27FC236}">
                <a16:creationId xmlns:a16="http://schemas.microsoft.com/office/drawing/2014/main" id="{AEBB6D2D-4CD1-DD39-1A2C-2F019D4B411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3D7B2B3-D0C6-4CFA-A54B-7BC236C046F0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112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56739" name="Rectangle 1">
            <a:extLst>
              <a:ext uri="{FF2B5EF4-FFF2-40B4-BE49-F238E27FC236}">
                <a16:creationId xmlns:a16="http://schemas.microsoft.com/office/drawing/2014/main" id="{A4BE21B7-9DCD-BD35-039D-BF79A1F790A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6740" name="Rectangle 2">
            <a:extLst>
              <a:ext uri="{FF2B5EF4-FFF2-40B4-BE49-F238E27FC236}">
                <a16:creationId xmlns:a16="http://schemas.microsoft.com/office/drawing/2014/main" id="{FC609D85-5477-E869-C3CB-F5F156170D6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.</a:t>
            </a:r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786" name="Rectangle 26">
            <a:extLst>
              <a:ext uri="{FF2B5EF4-FFF2-40B4-BE49-F238E27FC236}">
                <a16:creationId xmlns:a16="http://schemas.microsoft.com/office/drawing/2014/main" id="{974FA37A-E3A0-5BDF-A1BE-0E4864DA2D3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EB70311-C8AA-4FD6-9C72-48D032E73F8E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113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58787" name="Text Box 1">
            <a:extLst>
              <a:ext uri="{FF2B5EF4-FFF2-40B4-BE49-F238E27FC236}">
                <a16:creationId xmlns:a16="http://schemas.microsoft.com/office/drawing/2014/main" id="{9019C1CD-71FC-BFBD-6DD5-962BBFECA6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91AD248-AB8F-4A0F-BC90-74E28E6B6D61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113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758788" name="Rectangle 2">
            <a:extLst>
              <a:ext uri="{FF2B5EF4-FFF2-40B4-BE49-F238E27FC236}">
                <a16:creationId xmlns:a16="http://schemas.microsoft.com/office/drawing/2014/main" id="{3D2BE6C2-BE91-1B76-8892-3E70CBA9BDF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8789" name="Text Box 3">
            <a:extLst>
              <a:ext uri="{FF2B5EF4-FFF2-40B4-BE49-F238E27FC236}">
                <a16:creationId xmlns:a16="http://schemas.microsoft.com/office/drawing/2014/main" id="{8005F572-5E83-94DF-F6F2-A64E7F02604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 Diretor decide que é preciso exportar os carros W para o Japão.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Mas também no Japão se produz mais para economizar nos custos fixos.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https://en.wikipedia.org/wiki/Toyota_Motors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https://pt.wikipedia.org/wiki/Toyota_Motor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https://pt.wikipedia.org/wiki/Sistema_Toyota_de_Produ%C3%A7%C3%A3o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834" name="Rectangle 26">
            <a:extLst>
              <a:ext uri="{FF2B5EF4-FFF2-40B4-BE49-F238E27FC236}">
                <a16:creationId xmlns:a16="http://schemas.microsoft.com/office/drawing/2014/main" id="{748D3C83-AA88-8AEE-44C0-A7973C38994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7F4F9CC-DF33-4260-B1F7-9E4F3BE946F6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114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60835" name="Text Box 1">
            <a:extLst>
              <a:ext uri="{FF2B5EF4-FFF2-40B4-BE49-F238E27FC236}">
                <a16:creationId xmlns:a16="http://schemas.microsoft.com/office/drawing/2014/main" id="{56CE56EA-739D-40E6-DFAF-99A43CBB54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5285687-2879-4220-AB2C-DE7701507BCC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114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760836" name="Rectangle 2">
            <a:extLst>
              <a:ext uri="{FF2B5EF4-FFF2-40B4-BE49-F238E27FC236}">
                <a16:creationId xmlns:a16="http://schemas.microsoft.com/office/drawing/2014/main" id="{0F72B4E0-4A72-A585-0C48-E7BDE402DF2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60837" name="Text Box 3">
            <a:extLst>
              <a:ext uri="{FF2B5EF4-FFF2-40B4-BE49-F238E27FC236}">
                <a16:creationId xmlns:a16="http://schemas.microsoft.com/office/drawing/2014/main" id="{095B777B-4620-ADDD-8A44-29C5DBB49E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A decisão de reduzir a margem de lucro é a última opção que resta ao Diretor para reduzir os custos de produção. Obviamente, o Director está ciente de que esta decisão não agrada aos capitalistas, mas a competição não lhe deixou escolha. Reduzem-se os custos ou fecha-se a fábrica.</a:t>
            </a:r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882" name="Rectangle 26">
            <a:extLst>
              <a:ext uri="{FF2B5EF4-FFF2-40B4-BE49-F238E27FC236}">
                <a16:creationId xmlns:a16="http://schemas.microsoft.com/office/drawing/2014/main" id="{FFA06AFB-4064-3426-E7B3-60C6FEB5C94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6E50737-8B7E-4489-A9AC-55ABF499348E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115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62883" name="Text Box 1">
            <a:extLst>
              <a:ext uri="{FF2B5EF4-FFF2-40B4-BE49-F238E27FC236}">
                <a16:creationId xmlns:a16="http://schemas.microsoft.com/office/drawing/2014/main" id="{734F684D-9400-AB2B-F729-49666916CA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EAC07FD-075F-452B-AB98-297444948A61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115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762884" name="Rectangle 2">
            <a:extLst>
              <a:ext uri="{FF2B5EF4-FFF2-40B4-BE49-F238E27FC236}">
                <a16:creationId xmlns:a16="http://schemas.microsoft.com/office/drawing/2014/main" id="{4F15F63D-3D61-B763-6521-B40D7FFBC46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62885" name="Rectangle 3">
            <a:extLst>
              <a:ext uri="{FF2B5EF4-FFF2-40B4-BE49-F238E27FC236}">
                <a16:creationId xmlns:a16="http://schemas.microsoft.com/office/drawing/2014/main" id="{83326D2E-CF9B-336E-6C63-4BB6E59EE97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 dirty="0">
                <a:ea typeface="SimSun" panose="02010600030101010101" pitchFamily="2" charset="-122"/>
              </a:rPr>
              <a:t>Neste ponto, é o mercado que vai indicar qual o preço que você pode vender o carro W, o que significa que os compradores de preço estão dispostos a pagar.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 dirty="0">
                <a:ea typeface="SimSun" panose="02010600030101010101" pitchFamily="2" charset="-122"/>
              </a:rPr>
              <a:t> Se os custos de produção foram maiores do que o preço de mercado isso seria impossível vender a um automibili com lucro. Em vez disso, você provavelmente deve vender com prejuízo. E que os capitalistas não gosto em tudo.</a:t>
            </a:r>
            <a:endParaRPr lang="fr-FR" altLang="it-CH" dirty="0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 dirty="0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 dirty="0">
                <a:ea typeface="SimSun" panose="02010600030101010101" pitchFamily="2" charset="-122"/>
              </a:rPr>
              <a:t>http://en.wikipedia.org/wiki/Value-form#Real_prices_and_ideal_prices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 dirty="0">
                <a:ea typeface="SimSun" panose="02010600030101010101" pitchFamily="2" charset="-122"/>
              </a:rPr>
              <a:t>http://en.wikipedia.org/wiki/Profit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 dirty="0">
                <a:ea typeface="SimSun" panose="02010600030101010101" pitchFamily="2" charset="-122"/>
              </a:rPr>
              <a:t>https://pt.wikipedia.org/wiki/Lucro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 dirty="0">
                <a:ea typeface="SimSun" panose="02010600030101010101" pitchFamily="2" charset="-122"/>
              </a:rPr>
              <a:t>https://en.wikipedia.org/wiki/Market_price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 dirty="0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930" name="Rectangle 26">
            <a:extLst>
              <a:ext uri="{FF2B5EF4-FFF2-40B4-BE49-F238E27FC236}">
                <a16:creationId xmlns:a16="http://schemas.microsoft.com/office/drawing/2014/main" id="{18C6AE78-C6F7-F48A-D8DA-BC52A3713BF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F8468D9-715B-4FE0-8F48-C140B63D264C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116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64931" name="Text Box 1">
            <a:extLst>
              <a:ext uri="{FF2B5EF4-FFF2-40B4-BE49-F238E27FC236}">
                <a16:creationId xmlns:a16="http://schemas.microsoft.com/office/drawing/2014/main" id="{272805ED-F6F4-6030-5FBC-0312B8A56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9ED5566-0535-4FA0-82D3-0F41301D6302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116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764932" name="Rectangle 2">
            <a:extLst>
              <a:ext uri="{FF2B5EF4-FFF2-40B4-BE49-F238E27FC236}">
                <a16:creationId xmlns:a16="http://schemas.microsoft.com/office/drawing/2014/main" id="{814305B7-307B-EEBD-F7D5-430993343B3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64933" name="Rectangle 3">
            <a:extLst>
              <a:ext uri="{FF2B5EF4-FFF2-40B4-BE49-F238E27FC236}">
                <a16:creationId xmlns:a16="http://schemas.microsoft.com/office/drawing/2014/main" id="{CB705C11-7F5A-6805-ED2E-5B78B85E875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.</a:t>
            </a:r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978" name="Rectangle 7">
            <a:extLst>
              <a:ext uri="{FF2B5EF4-FFF2-40B4-BE49-F238E27FC236}">
                <a16:creationId xmlns:a16="http://schemas.microsoft.com/office/drawing/2014/main" id="{6B0B039A-75CB-7C5C-853F-CA13E862DEB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17B6529-4D5B-44FF-BB00-164830C123A3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117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766979" name="Rectangle 2">
            <a:extLst>
              <a:ext uri="{FF2B5EF4-FFF2-40B4-BE49-F238E27FC236}">
                <a16:creationId xmlns:a16="http://schemas.microsoft.com/office/drawing/2014/main" id="{64E07E66-55DC-D9F4-2D3E-82AC085F0581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6980" name="Rectangle 3">
            <a:extLst>
              <a:ext uri="{FF2B5EF4-FFF2-40B4-BE49-F238E27FC236}">
                <a16:creationId xmlns:a16="http://schemas.microsoft.com/office/drawing/2014/main" id="{0F19AC5A-BD9B-8DC6-AE98-5DD6C3D4089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Agora o automóvel é onipresente em todas as áreas da vida humana.</a:t>
            </a:r>
            <a:endParaRPr lang="it-CH" altLang="it-CH"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026" name="Rectangle 7">
            <a:extLst>
              <a:ext uri="{FF2B5EF4-FFF2-40B4-BE49-F238E27FC236}">
                <a16:creationId xmlns:a16="http://schemas.microsoft.com/office/drawing/2014/main" id="{BFB5D276-9D12-C960-296B-253DB6FF96C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F6765D4-28A3-4CB4-A311-DF385C86B223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118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769027" name="Rectangle 2">
            <a:extLst>
              <a:ext uri="{FF2B5EF4-FFF2-40B4-BE49-F238E27FC236}">
                <a16:creationId xmlns:a16="http://schemas.microsoft.com/office/drawing/2014/main" id="{27BF23F6-D302-7EF7-5933-DE165C2F0BD1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9028" name="Rectangle 3">
            <a:extLst>
              <a:ext uri="{FF2B5EF4-FFF2-40B4-BE49-F238E27FC236}">
                <a16:creationId xmlns:a16="http://schemas.microsoft.com/office/drawing/2014/main" id="{B0770E48-1864-A767-191F-BFF369C4E8F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http://en.wikipedia.org/wiki/Lunar_Roving_Vehicle</a:t>
            </a:r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074" name="Rectangle 7">
            <a:extLst>
              <a:ext uri="{FF2B5EF4-FFF2-40B4-BE49-F238E27FC236}">
                <a16:creationId xmlns:a16="http://schemas.microsoft.com/office/drawing/2014/main" id="{605159A4-A619-F1CA-9A0E-A436871C0E5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A5542AE-B3EC-4FB5-AE52-BB29E9104684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119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771075" name="Rectangle 2">
            <a:extLst>
              <a:ext uri="{FF2B5EF4-FFF2-40B4-BE49-F238E27FC236}">
                <a16:creationId xmlns:a16="http://schemas.microsoft.com/office/drawing/2014/main" id="{E35E8BB3-22BA-4513-EE51-38C3894CED73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71076" name="Rectangle 3">
            <a:extLst>
              <a:ext uri="{FF2B5EF4-FFF2-40B4-BE49-F238E27FC236}">
                <a16:creationId xmlns:a16="http://schemas.microsoft.com/office/drawing/2014/main" id="{B8278BF1-663F-FE76-DBA2-4BE85E8F54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Hoje, o automóvel é onipresente.</a:t>
            </a:r>
            <a:endParaRPr lang="it-CH" altLang="it-CH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122" name="Rectangle 26">
            <a:extLst>
              <a:ext uri="{FF2B5EF4-FFF2-40B4-BE49-F238E27FC236}">
                <a16:creationId xmlns:a16="http://schemas.microsoft.com/office/drawing/2014/main" id="{D2472311-6380-B61B-1CBB-75FFA2D0CEB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B522480-52ED-473E-AD5D-735C0E53D50D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120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73123" name="Text Box 1">
            <a:extLst>
              <a:ext uri="{FF2B5EF4-FFF2-40B4-BE49-F238E27FC236}">
                <a16:creationId xmlns:a16="http://schemas.microsoft.com/office/drawing/2014/main" id="{13F297BE-41E0-FBEC-27D7-EE6D865F5C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C1F1DCB-2D38-42FF-A3B0-D8DEC226EA74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120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773124" name="Rectangle 2">
            <a:extLst>
              <a:ext uri="{FF2B5EF4-FFF2-40B4-BE49-F238E27FC236}">
                <a16:creationId xmlns:a16="http://schemas.microsoft.com/office/drawing/2014/main" id="{FA5B414B-6DBC-649F-6D91-15490606F9B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3125" name="Text Box 3">
            <a:extLst>
              <a:ext uri="{FF2B5EF4-FFF2-40B4-BE49-F238E27FC236}">
                <a16:creationId xmlns:a16="http://schemas.microsoft.com/office/drawing/2014/main" id="{0E56BC87-C653-866D-B9A0-8744F11B3CF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Hoje em dia, o carro é divertimento.</a:t>
            </a: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62" name="Rectangle 7">
            <a:extLst>
              <a:ext uri="{FF2B5EF4-FFF2-40B4-BE49-F238E27FC236}">
                <a16:creationId xmlns:a16="http://schemas.microsoft.com/office/drawing/2014/main" id="{C2B193F2-4F4B-8230-658B-2DF77180C9B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82C6F03-A7EC-4F61-BEA9-B801101989B9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552963" name="Rectangle 2">
            <a:extLst>
              <a:ext uri="{FF2B5EF4-FFF2-40B4-BE49-F238E27FC236}">
                <a16:creationId xmlns:a16="http://schemas.microsoft.com/office/drawing/2014/main" id="{483990F8-1839-63F8-C201-306328825F93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2964" name="Rectangle 3">
            <a:extLst>
              <a:ext uri="{FF2B5EF4-FFF2-40B4-BE49-F238E27FC236}">
                <a16:creationId xmlns:a16="http://schemas.microsoft.com/office/drawing/2014/main" id="{558668DC-4B46-561C-BE02-4C4B32D68A2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Muitas pessoas trabalham juntas, ao mesmo tempo, e fazem o mesmo trabalho</a:t>
            </a:r>
            <a:endParaRPr lang="it-IT" altLang="it-CH"/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170" name="Rectangle 26">
            <a:extLst>
              <a:ext uri="{FF2B5EF4-FFF2-40B4-BE49-F238E27FC236}">
                <a16:creationId xmlns:a16="http://schemas.microsoft.com/office/drawing/2014/main" id="{B7979D29-9A44-2F00-13C7-16BBBEAC9EF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925E0AE-DACE-4702-B5B8-D61647967752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121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75171" name="Rectangle 1">
            <a:extLst>
              <a:ext uri="{FF2B5EF4-FFF2-40B4-BE49-F238E27FC236}">
                <a16:creationId xmlns:a16="http://schemas.microsoft.com/office/drawing/2014/main" id="{3B7E59FA-97B8-9AB4-D355-7091869B757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5172" name="Rectangle 2">
            <a:extLst>
              <a:ext uri="{FF2B5EF4-FFF2-40B4-BE49-F238E27FC236}">
                <a16:creationId xmlns:a16="http://schemas.microsoft.com/office/drawing/2014/main" id="{ACD39D58-27B2-CFBB-239D-BBAABDA21E3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.</a:t>
            </a:r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218" name="Rectangle 26">
            <a:extLst>
              <a:ext uri="{FF2B5EF4-FFF2-40B4-BE49-F238E27FC236}">
                <a16:creationId xmlns:a16="http://schemas.microsoft.com/office/drawing/2014/main" id="{25DDEFB1-B439-0215-2801-5E12153D6D6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33F406C-BDB6-4DD6-9009-92B0E0F2BBD8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122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77219" name="Text Box 1">
            <a:extLst>
              <a:ext uri="{FF2B5EF4-FFF2-40B4-BE49-F238E27FC236}">
                <a16:creationId xmlns:a16="http://schemas.microsoft.com/office/drawing/2014/main" id="{4E5E7AC8-E403-43EC-EA3E-BB8897F8B0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9E52DA9-DB2D-4F2B-8BC1-7018D4DA4661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122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777220" name="Rectangle 2">
            <a:extLst>
              <a:ext uri="{FF2B5EF4-FFF2-40B4-BE49-F238E27FC236}">
                <a16:creationId xmlns:a16="http://schemas.microsoft.com/office/drawing/2014/main" id="{A8675BE5-C71C-3F27-9A6E-49569A06AD3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7221" name="Text Box 3">
            <a:extLst>
              <a:ext uri="{FF2B5EF4-FFF2-40B4-BE49-F238E27FC236}">
                <a16:creationId xmlns:a16="http://schemas.microsoft.com/office/drawing/2014/main" id="{82471D76-2B13-705B-7EA2-171EB0FA194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A sociedade humana moderna está construída e organizada em função do carro.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http://en.wikipedia.org/wiki/Multi-storey_car_park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266" name="Rectangle 26">
            <a:extLst>
              <a:ext uri="{FF2B5EF4-FFF2-40B4-BE49-F238E27FC236}">
                <a16:creationId xmlns:a16="http://schemas.microsoft.com/office/drawing/2014/main" id="{1702F155-65C9-2820-340B-1E78BDF5D6D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602C5F0-CA3E-4BBE-93ED-AF1B5B65BD46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123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79267" name="Rectangle 1">
            <a:extLst>
              <a:ext uri="{FF2B5EF4-FFF2-40B4-BE49-F238E27FC236}">
                <a16:creationId xmlns:a16="http://schemas.microsoft.com/office/drawing/2014/main" id="{5CCA90D6-D353-9405-397F-23CAE84D5EF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9268" name="Rectangle 2">
            <a:extLst>
              <a:ext uri="{FF2B5EF4-FFF2-40B4-BE49-F238E27FC236}">
                <a16:creationId xmlns:a16="http://schemas.microsoft.com/office/drawing/2014/main" id="{B62DC86A-E71A-D347-673D-84EBBF67912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http://en.wikipedia.org/wiki/Autostadt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https://fr.wikipedia.org/wiki/Salon_de_l%27automobile_de_Gen%C3%A8ve</a:t>
            </a:r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314" name="Rectangle 26">
            <a:extLst>
              <a:ext uri="{FF2B5EF4-FFF2-40B4-BE49-F238E27FC236}">
                <a16:creationId xmlns:a16="http://schemas.microsoft.com/office/drawing/2014/main" id="{EC7459DB-355F-75A4-24FF-69EF3FCB2F8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6D2CE0F-2BD8-4979-8368-D7F45D15B7BA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124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81315" name="Rectangle 1">
            <a:extLst>
              <a:ext uri="{FF2B5EF4-FFF2-40B4-BE49-F238E27FC236}">
                <a16:creationId xmlns:a16="http://schemas.microsoft.com/office/drawing/2014/main" id="{84855B51-183B-C9E6-BB04-977328D1024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81316" name="Rectangle 2">
            <a:extLst>
              <a:ext uri="{FF2B5EF4-FFF2-40B4-BE49-F238E27FC236}">
                <a16:creationId xmlns:a16="http://schemas.microsoft.com/office/drawing/2014/main" id="{94E03610-238B-5A27-7EB8-7050889508F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.</a:t>
            </a:r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362" name="Rectangle 7">
            <a:extLst>
              <a:ext uri="{FF2B5EF4-FFF2-40B4-BE49-F238E27FC236}">
                <a16:creationId xmlns:a16="http://schemas.microsoft.com/office/drawing/2014/main" id="{A83DAFAC-4B3B-DD22-EA32-70B69B40CD7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8088BA1-9417-4F7C-8BEE-29016934AFBE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125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783363" name="Rectangle 2">
            <a:extLst>
              <a:ext uri="{FF2B5EF4-FFF2-40B4-BE49-F238E27FC236}">
                <a16:creationId xmlns:a16="http://schemas.microsoft.com/office/drawing/2014/main" id="{29622C76-367A-04FE-D3ED-25BCBCDD9FCF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83364" name="Rectangle 3">
            <a:extLst>
              <a:ext uri="{FF2B5EF4-FFF2-40B4-BE49-F238E27FC236}">
                <a16:creationId xmlns:a16="http://schemas.microsoft.com/office/drawing/2014/main" id="{196E5A39-7A4C-BAA4-A4D7-B6F1278714C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Suiça: quase todo o mundo tem pelo menos um carro.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Doravante o carro é um bem de consumo qualquer.</a:t>
            </a:r>
            <a:endParaRPr lang="it-CH" altLang="it-CH"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410" name="Rectangle 26">
            <a:extLst>
              <a:ext uri="{FF2B5EF4-FFF2-40B4-BE49-F238E27FC236}">
                <a16:creationId xmlns:a16="http://schemas.microsoft.com/office/drawing/2014/main" id="{C6FBF1CA-EB0C-A6D1-2461-8C9166F9DAD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83CA1EB-B40C-4A0D-8622-6544CAB43D81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126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85411" name="Rectangle 1">
            <a:extLst>
              <a:ext uri="{FF2B5EF4-FFF2-40B4-BE49-F238E27FC236}">
                <a16:creationId xmlns:a16="http://schemas.microsoft.com/office/drawing/2014/main" id="{AF75C756-1E5B-D4F3-8622-D0D1C56100A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85412" name="Rectangle 2">
            <a:extLst>
              <a:ext uri="{FF2B5EF4-FFF2-40B4-BE49-F238E27FC236}">
                <a16:creationId xmlns:a16="http://schemas.microsoft.com/office/drawing/2014/main" id="{F504EE3E-0309-B37C-BEDB-82DD697206F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Automibili em circulação no planeta: + total de 1'000'000'000 - 250'000'000 só nos EUA - dos quais cinco milhões 100 milhões na China Beijing sozinho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Carros produzidos em 2010: 60'000'000 = 165.000 por dia - são produzidos na China de 300 modelos de 52 marcas chinesas e 170 modelos de 23 marcas estrangeiras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1/4 de carros produzidos na China,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cerca de metade dos carros é produzido no sudeste da Ásia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1/3 dos carros produzidos na Europa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Na China 70 carros por 1000 habitantes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Nos países do G7  700 carros por 1000 habitantes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Fonte FUW, 03/11/12</a:t>
            </a:r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458" name="Rectangle 26">
            <a:extLst>
              <a:ext uri="{FF2B5EF4-FFF2-40B4-BE49-F238E27FC236}">
                <a16:creationId xmlns:a16="http://schemas.microsoft.com/office/drawing/2014/main" id="{C02D05EE-FB10-DCF2-5893-D57BDC48E53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E00DEAD-4D10-41B5-80F0-55FB102C6E18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127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87459" name="Rectangle 1">
            <a:extLst>
              <a:ext uri="{FF2B5EF4-FFF2-40B4-BE49-F238E27FC236}">
                <a16:creationId xmlns:a16="http://schemas.microsoft.com/office/drawing/2014/main" id="{4EE446A3-9A04-47C7-7B25-4E96DF2A82E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87460" name="Rectangle 2">
            <a:extLst>
              <a:ext uri="{FF2B5EF4-FFF2-40B4-BE49-F238E27FC236}">
                <a16:creationId xmlns:a16="http://schemas.microsoft.com/office/drawing/2014/main" id="{C6878C03-EB3B-2B50-314B-FA1E3CD755C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http://en.wikipedia.org/wiki/Autostadt</a:t>
            </a:r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506" name="Segnaposto immagine diapositiva 1">
            <a:extLst>
              <a:ext uri="{FF2B5EF4-FFF2-40B4-BE49-F238E27FC236}">
                <a16:creationId xmlns:a16="http://schemas.microsoft.com/office/drawing/2014/main" id="{91A5B787-81D9-EB8B-5B95-BA7C5120436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89507" name="Segnaposto note 2">
            <a:extLst>
              <a:ext uri="{FF2B5EF4-FFF2-40B4-BE49-F238E27FC236}">
                <a16:creationId xmlns:a16="http://schemas.microsoft.com/office/drawing/2014/main" id="{BB6BEA40-1204-3DEF-391C-1FF16C8EBBE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.</a:t>
            </a:r>
          </a:p>
        </p:txBody>
      </p:sp>
      <p:sp>
        <p:nvSpPr>
          <p:cNvPr id="789508" name="Segnaposto numero diapositiva 3">
            <a:extLst>
              <a:ext uri="{FF2B5EF4-FFF2-40B4-BE49-F238E27FC236}">
                <a16:creationId xmlns:a16="http://schemas.microsoft.com/office/drawing/2014/main" id="{AD037AA0-EE88-317E-5A38-2A0044F9E7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CC1FB32-BAC3-4EB1-8DDF-42064D521063}" type="slidenum">
              <a:rPr lang="it-CH" altLang="it-CH" smtClean="0">
                <a:solidFill>
                  <a:srgbClr val="FFFFFF"/>
                </a:solidFill>
              </a:rPr>
              <a:pPr>
                <a:spcBef>
                  <a:spcPct val="0"/>
                </a:spcBef>
              </a:pPr>
              <a:t>128</a:t>
            </a:fld>
            <a:endParaRPr lang="it-CH" altLang="it-CH">
              <a:solidFill>
                <a:srgbClr val="FFFFFF"/>
              </a:solidFill>
            </a:endParaRPr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554" name="Rectangle 26">
            <a:extLst>
              <a:ext uri="{FF2B5EF4-FFF2-40B4-BE49-F238E27FC236}">
                <a16:creationId xmlns:a16="http://schemas.microsoft.com/office/drawing/2014/main" id="{6902464B-88DB-366C-5712-1EEC705F7AA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18A98F6-BCFF-4F60-95D6-CEEA4E680341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129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91555" name="Rectangle 1">
            <a:extLst>
              <a:ext uri="{FF2B5EF4-FFF2-40B4-BE49-F238E27FC236}">
                <a16:creationId xmlns:a16="http://schemas.microsoft.com/office/drawing/2014/main" id="{DD4D8368-D459-4A73-0DA5-60CFEA58050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1556" name="Rectangle 2">
            <a:extLst>
              <a:ext uri="{FF2B5EF4-FFF2-40B4-BE49-F238E27FC236}">
                <a16:creationId xmlns:a16="http://schemas.microsoft.com/office/drawing/2014/main" id="{E86ED13B-6E5E-700A-0FD3-7D10BEB092F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Uma junção de estrada difícil para dissolver ...</a:t>
            </a:r>
            <a:endParaRPr lang="it-CH" altLang="it-CH"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602" name="Rectangle 26">
            <a:extLst>
              <a:ext uri="{FF2B5EF4-FFF2-40B4-BE49-F238E27FC236}">
                <a16:creationId xmlns:a16="http://schemas.microsoft.com/office/drawing/2014/main" id="{BCA7A999-1126-C0D9-ECEB-C7A543DF9E8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41AE539-03B1-4BF2-B672-4F73EADAC6A8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130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93603" name="Rectangle 1">
            <a:extLst>
              <a:ext uri="{FF2B5EF4-FFF2-40B4-BE49-F238E27FC236}">
                <a16:creationId xmlns:a16="http://schemas.microsoft.com/office/drawing/2014/main" id="{B0D7BF51-169F-EB61-583B-929FFA2E9FB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3604" name="Rectangle 2">
            <a:extLst>
              <a:ext uri="{FF2B5EF4-FFF2-40B4-BE49-F238E27FC236}">
                <a16:creationId xmlns:a16="http://schemas.microsoft.com/office/drawing/2014/main" id="{B7E836D7-E1AE-370E-D211-D52D8C85058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.</a:t>
            </a: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010" name="Rectangle 26">
            <a:extLst>
              <a:ext uri="{FF2B5EF4-FFF2-40B4-BE49-F238E27FC236}">
                <a16:creationId xmlns:a16="http://schemas.microsoft.com/office/drawing/2014/main" id="{C94FB30C-FD5F-5390-75BE-8CAEBA953EB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83960FD-C49F-4A0D-BCC0-35CD74346A70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13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55011" name="Text Box 1">
            <a:extLst>
              <a:ext uri="{FF2B5EF4-FFF2-40B4-BE49-F238E27FC236}">
                <a16:creationId xmlns:a16="http://schemas.microsoft.com/office/drawing/2014/main" id="{BCE36F52-BFFA-0841-5FB8-CCDD6537EAEE}"/>
              </a:ext>
            </a:extLst>
          </p:cNvPr>
          <p:cNvSpPr>
            <a:spLocks noGrp="1" noChangeArrowheads="1"/>
          </p:cNvSpPr>
          <p:nvPr>
            <p:ph type="body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Nos primeiros estabelecimentos industriais, a mão de obra é volumosa e as condições de trabalho são precárias.</a:t>
            </a:r>
          </a:p>
        </p:txBody>
      </p:sp>
      <p:sp>
        <p:nvSpPr>
          <p:cNvPr id="555012" name="Text Box 2">
            <a:extLst>
              <a:ext uri="{FF2B5EF4-FFF2-40B4-BE49-F238E27FC236}">
                <a16:creationId xmlns:a16="http://schemas.microsoft.com/office/drawing/2014/main" id="{5A439E1D-0490-8F64-C5DE-50786137CA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1626C0B-77BA-4D03-BB9C-F66891CDEDDB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13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55013" name="Rectangle 3">
            <a:extLst>
              <a:ext uri="{FF2B5EF4-FFF2-40B4-BE49-F238E27FC236}">
                <a16:creationId xmlns:a16="http://schemas.microsoft.com/office/drawing/2014/main" id="{EC3DF1FC-EE48-D0CA-C8CB-6B86C6C4C771}"/>
              </a:ext>
            </a:extLst>
          </p:cNvPr>
          <p:cNvSpPr>
            <a:spLocks noGrp="1" noRot="1" noChangeAspect="1" noChangeArrowheads="1" noTextEdit="1"/>
          </p:cNvSpPr>
          <p:nvPr>
            <p:ph type="sldImg" idx="1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650" name="Rectangle 26">
            <a:extLst>
              <a:ext uri="{FF2B5EF4-FFF2-40B4-BE49-F238E27FC236}">
                <a16:creationId xmlns:a16="http://schemas.microsoft.com/office/drawing/2014/main" id="{236B47CB-FEFF-608E-CA6E-9568D1D5872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DEBCED5-EEC8-4E05-A283-15643F94B2C7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131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95651" name="Rectangle 1">
            <a:extLst>
              <a:ext uri="{FF2B5EF4-FFF2-40B4-BE49-F238E27FC236}">
                <a16:creationId xmlns:a16="http://schemas.microsoft.com/office/drawing/2014/main" id="{16099491-949B-A658-F71B-2C34055896A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5652" name="Rectangle 2">
            <a:extLst>
              <a:ext uri="{FF2B5EF4-FFF2-40B4-BE49-F238E27FC236}">
                <a16:creationId xmlns:a16="http://schemas.microsoft.com/office/drawing/2014/main" id="{230FEB03-7339-DEF4-C434-C43903ACF84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https://pt.wikipedia.org/wiki/Esquema_em_pir%C3%A2mide#Satura.C3.A7.C3.A3o_de_mercado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http://en.wikipedia.org/wiki/Market_saturation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</p:txBody>
      </p:sp>
      <p:sp>
        <p:nvSpPr>
          <p:cNvPr id="795653" name="Text Box 3">
            <a:extLst>
              <a:ext uri="{FF2B5EF4-FFF2-40B4-BE49-F238E27FC236}">
                <a16:creationId xmlns:a16="http://schemas.microsoft.com/office/drawing/2014/main" id="{4A838278-C9FB-2F13-45E6-A9C531B626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1E3E644-F79D-4B75-8521-B4BC7E20C706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131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698" name="Rectangle 26">
            <a:extLst>
              <a:ext uri="{FF2B5EF4-FFF2-40B4-BE49-F238E27FC236}">
                <a16:creationId xmlns:a16="http://schemas.microsoft.com/office/drawing/2014/main" id="{3AD23CAC-DEC3-CFEF-EE00-03F3F6AB495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83F2366-74EB-49F1-A70A-2784F4E3E012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132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97699" name="Text Box 1">
            <a:extLst>
              <a:ext uri="{FF2B5EF4-FFF2-40B4-BE49-F238E27FC236}">
                <a16:creationId xmlns:a16="http://schemas.microsoft.com/office/drawing/2014/main" id="{8D2DAB4D-CF05-F8E2-69C9-2591340010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647B410-5F3C-416D-819F-641B2F3CFC89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132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797700" name="Rectangle 2">
            <a:extLst>
              <a:ext uri="{FF2B5EF4-FFF2-40B4-BE49-F238E27FC236}">
                <a16:creationId xmlns:a16="http://schemas.microsoft.com/office/drawing/2014/main" id="{53FD036B-CD1C-4A0D-0527-9E7155B2748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7701" name="Text Box 3">
            <a:extLst>
              <a:ext uri="{FF2B5EF4-FFF2-40B4-BE49-F238E27FC236}">
                <a16:creationId xmlns:a16="http://schemas.microsoft.com/office/drawing/2014/main" id="{5A08DFE3-2368-6F5D-9C8F-597592B2D7B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O “negócio”  dos carros acabou.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https://en.wikipedia.org/wiki/American_car_bailout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746" name="Rectangle 26">
            <a:extLst>
              <a:ext uri="{FF2B5EF4-FFF2-40B4-BE49-F238E27FC236}">
                <a16:creationId xmlns:a16="http://schemas.microsoft.com/office/drawing/2014/main" id="{AADC7C8C-91F1-A644-F4A8-3B89538D8B5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F973B1F-3279-4D75-B943-7115589A1939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133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99747" name="Rectangle 1">
            <a:extLst>
              <a:ext uri="{FF2B5EF4-FFF2-40B4-BE49-F238E27FC236}">
                <a16:creationId xmlns:a16="http://schemas.microsoft.com/office/drawing/2014/main" id="{14B66573-F268-794D-51D1-4B07C6DFFE2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9748" name="Text Box 2">
            <a:extLst>
              <a:ext uri="{FF2B5EF4-FFF2-40B4-BE49-F238E27FC236}">
                <a16:creationId xmlns:a16="http://schemas.microsoft.com/office/drawing/2014/main" id="{68517CB4-C988-A3CA-CDF4-42FAFAAEA5C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A fábrica de automóveis.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Muitas vezes não são os proprietários ou os capitalistas que decidem fechar, mas as autoridades, a pedido dos credores.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https://fr.wikipedia.org/wiki/Fermeture_de_l%27usine_Renault_%C3%A0_Vilvoorde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</p:txBody>
      </p:sp>
      <p:sp>
        <p:nvSpPr>
          <p:cNvPr id="799749" name="Text Box 3">
            <a:extLst>
              <a:ext uri="{FF2B5EF4-FFF2-40B4-BE49-F238E27FC236}">
                <a16:creationId xmlns:a16="http://schemas.microsoft.com/office/drawing/2014/main" id="{F55B593E-9B8A-D5DF-F17C-672697B242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9B9755E-AB6A-4CD6-A260-C2D71CF40BFA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133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794" name="Rectangle 7">
            <a:extLst>
              <a:ext uri="{FF2B5EF4-FFF2-40B4-BE49-F238E27FC236}">
                <a16:creationId xmlns:a16="http://schemas.microsoft.com/office/drawing/2014/main" id="{AD3C22E3-BE62-A6D2-A16C-B7724EF12C8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3B87047-941A-4BFB-85A6-34FAA55FF9B0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134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801795" name="Rectangle 2">
            <a:extLst>
              <a:ext uri="{FF2B5EF4-FFF2-40B4-BE49-F238E27FC236}">
                <a16:creationId xmlns:a16="http://schemas.microsoft.com/office/drawing/2014/main" id="{C768666C-972D-AC55-5003-0DD0949E0142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01796" name="Rectangle 3">
            <a:extLst>
              <a:ext uri="{FF2B5EF4-FFF2-40B4-BE49-F238E27FC236}">
                <a16:creationId xmlns:a16="http://schemas.microsoft.com/office/drawing/2014/main" id="{1639EFE1-BC7D-6A69-6246-047CC6EA8F5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A sobreprodução saturou o mercado. Agora, todo mundo tem um carro, ou mesmo dois ou três. Os vendedores não são mais capazes de vender carros = não se faz mais dinheiro / lucro.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Pouco a pouco, as fábricas fecham, os trabalhadores são despedidos e ficam desempregados.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http://www.abc.net.au/news/2013-05-23/ford-closure-sends-shockwave-through-manufacturing-industry/4708584</a:t>
            </a:r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http://www.pressherald.com/2014/10/01/verso-paper-to-close-bucksport-mill-displacing-500-workers/</a:t>
            </a:r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http://www.nidirect.gov.uk/unfair-dismissal</a:t>
            </a:r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https://en.wikipedia.org/wiki/Effects_of_the_2008%E2%80%9310_automotive_industry_crisis_on_the_United_States#Production_capacity:_factory_closings</a:t>
            </a:r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https://fr.wikipedia.org/wiki/Chomage</a:t>
            </a:r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https://pt.wikipedia.org/wiki/Desemprego</a:t>
            </a:r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842" name="Rectangle 26">
            <a:extLst>
              <a:ext uri="{FF2B5EF4-FFF2-40B4-BE49-F238E27FC236}">
                <a16:creationId xmlns:a16="http://schemas.microsoft.com/office/drawing/2014/main" id="{54D42FD2-1A4F-230F-EF62-A014CACCA47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423F5CD-7152-4987-A727-12C39EB1B82D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135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03843" name="Text Box 1">
            <a:extLst>
              <a:ext uri="{FF2B5EF4-FFF2-40B4-BE49-F238E27FC236}">
                <a16:creationId xmlns:a16="http://schemas.microsoft.com/office/drawing/2014/main" id="{AA063863-FB9C-A7F1-D409-FE006AD162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C483B53-49AD-4A0C-BCD0-0ADF93261AD6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135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03844" name="Rectangle 2">
            <a:extLst>
              <a:ext uri="{FF2B5EF4-FFF2-40B4-BE49-F238E27FC236}">
                <a16:creationId xmlns:a16="http://schemas.microsoft.com/office/drawing/2014/main" id="{05E1D969-9BD5-6A61-52E7-AB4F2AEA0E8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03845" name="Text Box 3">
            <a:extLst>
              <a:ext uri="{FF2B5EF4-FFF2-40B4-BE49-F238E27FC236}">
                <a16:creationId xmlns:a16="http://schemas.microsoft.com/office/drawing/2014/main" id="{201C4E19-A64C-0099-1511-322D46B2CD8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Por causa da saturação do mercado os depósitos estão cheios de mercadorias por vender. 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https://en.wikipedia.org/wiki/Consignment_agreement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https://www.curioctopus.it/read/9008/dove-finiscono-le-auto-invendute-ecco-le-impressionanti-immagini-dei-cimiteri-di-macchine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890" name="Rectangle 26">
            <a:extLst>
              <a:ext uri="{FF2B5EF4-FFF2-40B4-BE49-F238E27FC236}">
                <a16:creationId xmlns:a16="http://schemas.microsoft.com/office/drawing/2014/main" id="{51DFC8D4-302E-590D-7588-4EFD000D201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8160271-838A-4F13-B3D7-9CE067FB7D54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136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05891" name="Text Box 1">
            <a:extLst>
              <a:ext uri="{FF2B5EF4-FFF2-40B4-BE49-F238E27FC236}">
                <a16:creationId xmlns:a16="http://schemas.microsoft.com/office/drawing/2014/main" id="{9B166829-CA95-566B-B3FE-4C3BA6D40A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A211BFD-2A15-4EC7-9940-EC183C92E27A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136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05892" name="Rectangle 2">
            <a:extLst>
              <a:ext uri="{FF2B5EF4-FFF2-40B4-BE49-F238E27FC236}">
                <a16:creationId xmlns:a16="http://schemas.microsoft.com/office/drawing/2014/main" id="{D050B5A3-D025-9693-1FD4-750B07C41ED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05893" name="Rectangle 3">
            <a:extLst>
              <a:ext uri="{FF2B5EF4-FFF2-40B4-BE49-F238E27FC236}">
                <a16:creationId xmlns:a16="http://schemas.microsoft.com/office/drawing/2014/main" id="{47AF749F-6E33-6944-CDEB-8D0BA9421E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Uma contradição descoberta por Marx: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O sistema capitalista é uma daquelas grandes superestruturas criadas pelos humanos, mas que subseqüentemente cresceu desproporcionalmente, tornou-se autônomo e escapa do controle dos humanos, subjugando-os e impondo suas regras estritas até que eles destruam os próprios humanos e também destruam eles mesmos. Nesse sistema, os indivíduos também lhe confiam a satisfação de suas necessidades. Portanto, no longo prazo, o sistema capitalista NÃO é sustentável.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http://www.oxfam.org/en/pressroom/pressrelease/2014-01-20/rigged-rules-mean-economic-growth-increasingly-winner-takes-all-for-rich-elites</a:t>
            </a:r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938" name="Rectangle 26">
            <a:extLst>
              <a:ext uri="{FF2B5EF4-FFF2-40B4-BE49-F238E27FC236}">
                <a16:creationId xmlns:a16="http://schemas.microsoft.com/office/drawing/2014/main" id="{1FF70993-2AF6-0D56-5FEE-0C624B0C238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00934EF-3B67-4208-A1A7-9EB15C1C1A49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137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07939" name="Text Box 1">
            <a:extLst>
              <a:ext uri="{FF2B5EF4-FFF2-40B4-BE49-F238E27FC236}">
                <a16:creationId xmlns:a16="http://schemas.microsoft.com/office/drawing/2014/main" id="{BA8CAE1A-FC79-F77B-C908-1EF34BFA5F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06EB5E7-0C5C-4C7F-B410-E26ED0795357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137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07940" name="Rectangle 2">
            <a:extLst>
              <a:ext uri="{FF2B5EF4-FFF2-40B4-BE49-F238E27FC236}">
                <a16:creationId xmlns:a16="http://schemas.microsoft.com/office/drawing/2014/main" id="{D2F7D15F-9E72-60D0-2B2D-748FE840988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07941" name="Text Box 3">
            <a:extLst>
              <a:ext uri="{FF2B5EF4-FFF2-40B4-BE49-F238E27FC236}">
                <a16:creationId xmlns:a16="http://schemas.microsoft.com/office/drawing/2014/main" id="{28A7C40E-B764-72C1-A04D-A3BA50D2EE1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 injusta repartição da riqueza.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O Coeficiente Gini representa a distribuição da riqueza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Distribuição das atividades econômicas mundiais em 1991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Percentagem total mundial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Cada segmento representa 1/5 da população mundial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Os países com melhores resultados têm uma proporção de cerca de 25 (Dinamarca, Japão, Suécia, Noruega), enquanto o pior ter um coeficiente de 60 (Seychelles, Comores, Namíbia, África do Sul, Botsuana, Haiti, Angola, etc.) e Suíça Itália são, em média, acima da média dos Estados Unidos e em crescimento.</a:t>
            </a: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https://pt.wikipedia.org/wiki/Coeficiente_de_Gini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http://en.wikipedia.org/wiki/Gini_coefficient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http://www.indexmundi.com/facts/indicators/SI.POV.GINI/rankings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https://pt.wikipedia.org/wiki/Produto_Interno_Bruto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https://pt.wikipedia.org/wiki/Renda_per_capita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https://pt.wikipedia.org/wiki/Lista_de_pa%C3%ADses_por_PIB_nominal_per_capita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https://pt.wikipedia.org/wiki/%C3%8Dndice_de_Desenvolvimento_Humano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986" name="Segnaposto immagine diapositiva 1">
            <a:extLst>
              <a:ext uri="{FF2B5EF4-FFF2-40B4-BE49-F238E27FC236}">
                <a16:creationId xmlns:a16="http://schemas.microsoft.com/office/drawing/2014/main" id="{B7861884-189D-8641-12F4-D23A17DFCD0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09987" name="Segnaposto note 2">
            <a:extLst>
              <a:ext uri="{FF2B5EF4-FFF2-40B4-BE49-F238E27FC236}">
                <a16:creationId xmlns:a16="http://schemas.microsoft.com/office/drawing/2014/main" id="{3E6B8E99-DD2A-804A-8F81-DC45FCA138B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pt-BR" altLang="it-CH"/>
              <a:t>A maior parte da riqueza de nosso planeta é mantida por poucas pessoas muito ricas.</a:t>
            </a:r>
          </a:p>
          <a:p>
            <a:endParaRPr lang="pt-BR" altLang="it-CH"/>
          </a:p>
          <a:p>
            <a:r>
              <a:rPr lang="it-CH" altLang="it-CH"/>
              <a:t>http://www.tdg.ch/economie/Repartition-des-richesses-la-Suisse-est-pire-que-des-dictatures/story/17309463</a:t>
            </a:r>
          </a:p>
          <a:p>
            <a:endParaRPr lang="it-CH" altLang="it-CH"/>
          </a:p>
          <a:p>
            <a:r>
              <a:rPr lang="it-CH" altLang="it-CH"/>
              <a:t>Thomas Piketty: </a:t>
            </a:r>
            <a:r>
              <a:rPr lang="pt-BR" altLang="it-CH"/>
              <a:t>"O capital no século 21“</a:t>
            </a:r>
          </a:p>
          <a:p>
            <a:r>
              <a:rPr lang="pt-BR" altLang="it-CH"/>
              <a:t>http://pt.wikipedia.org/wiki/Thomas_Piketty</a:t>
            </a:r>
          </a:p>
          <a:p>
            <a:r>
              <a:rPr lang="it-CH" altLang="it-CH"/>
              <a:t>http://en.wikipedia.org/wiki/Capital_in_the_Twenty-First_Century</a:t>
            </a:r>
          </a:p>
        </p:txBody>
      </p:sp>
      <p:sp>
        <p:nvSpPr>
          <p:cNvPr id="809988" name="Segnaposto numero diapositiva 3">
            <a:extLst>
              <a:ext uri="{FF2B5EF4-FFF2-40B4-BE49-F238E27FC236}">
                <a16:creationId xmlns:a16="http://schemas.microsoft.com/office/drawing/2014/main" id="{22C4DC58-EDBC-C076-CE41-78892F92B5B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682D46F-8D63-461B-AB1C-84E7A75C3155}" type="slidenum">
              <a:rPr lang="it-CH" altLang="en-US" smtClean="0"/>
              <a:pPr>
                <a:spcBef>
                  <a:spcPct val="0"/>
                </a:spcBef>
              </a:pPr>
              <a:t>138</a:t>
            </a:fld>
            <a:endParaRPr lang="it-CH" altLang="en-US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034" name="Rectangle 26">
            <a:extLst>
              <a:ext uri="{FF2B5EF4-FFF2-40B4-BE49-F238E27FC236}">
                <a16:creationId xmlns:a16="http://schemas.microsoft.com/office/drawing/2014/main" id="{70629FF3-7B5F-4BD8-5BD2-8EFB965D3DD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616772C-4591-4618-B5EA-F50F3C5E87A6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139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12035" name="Rectangle 1">
            <a:extLst>
              <a:ext uri="{FF2B5EF4-FFF2-40B4-BE49-F238E27FC236}">
                <a16:creationId xmlns:a16="http://schemas.microsoft.com/office/drawing/2014/main" id="{15CD7D7B-F0D4-D143-F8F7-2D86F7124E9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2036" name="Text Box 2">
            <a:extLst>
              <a:ext uri="{FF2B5EF4-FFF2-40B4-BE49-F238E27FC236}">
                <a16:creationId xmlns:a16="http://schemas.microsoft.com/office/drawing/2014/main" id="{300610B5-4E6E-85EB-5519-708D97D14FF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The Huffington Post. Nicole Hardesty. First Posted: 10/18/10 04:58 PM Updated: 05/25/11 07:05 PM 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America's Poor: Where Poverty Is Rising In America (INFOGRAPHIC)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http://www.huffingtonpost.com/2010/10/18/americas-poor-a-regional-look_n_766852.html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Also: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http://www.huffingtonpost.com/tag/federal-poverty-line</a:t>
            </a:r>
          </a:p>
        </p:txBody>
      </p:sp>
      <p:sp>
        <p:nvSpPr>
          <p:cNvPr id="812037" name="Text Box 3">
            <a:extLst>
              <a:ext uri="{FF2B5EF4-FFF2-40B4-BE49-F238E27FC236}">
                <a16:creationId xmlns:a16="http://schemas.microsoft.com/office/drawing/2014/main" id="{E9370DB6-6303-6E0D-4313-7B3EF9DC14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292FB95-D6D8-478A-A2CE-F35E475A8D43}" type="slidenum">
              <a:rPr lang="it-CH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139</a:t>
            </a:fld>
            <a:endParaRPr lang="it-CH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082" name="Segnaposto immagine diapositiva 1">
            <a:extLst>
              <a:ext uri="{FF2B5EF4-FFF2-40B4-BE49-F238E27FC236}">
                <a16:creationId xmlns:a16="http://schemas.microsoft.com/office/drawing/2014/main" id="{25DBEFD0-93C9-3969-BF7C-D32F44EE05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4083" name="Segnaposto note 2">
            <a:extLst>
              <a:ext uri="{FF2B5EF4-FFF2-40B4-BE49-F238E27FC236}">
                <a16:creationId xmlns:a16="http://schemas.microsoft.com/office/drawing/2014/main" id="{9B62CE5C-B199-B375-1F66-E84D71B370F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it-CH" altLang="it-CH"/>
              <a:t>Http://www.huffingtonpost.it/2014/01/21/oxfam-working-for-the-few_n_4634976.html?utm_hp_ref=italy</a:t>
            </a:r>
          </a:p>
          <a:p>
            <a:r>
              <a:rPr lang="it-CH" altLang="it-CH"/>
              <a:t>http://www.oxfam.org/en/pressroom/pressrelease/2014-01-20/rigged-rules-mean-economic-growth-increasingly-winner-takes-all-for-rich-elites</a:t>
            </a:r>
          </a:p>
          <a:p>
            <a:endParaRPr lang="it-CH" altLang="it-CH"/>
          </a:p>
          <a:p>
            <a:r>
              <a:rPr lang="it-CH" altLang="it-CH"/>
              <a:t>https://pt.wikipedia.org/wiki/Coeficiente_de_Gini</a:t>
            </a:r>
          </a:p>
          <a:p>
            <a:r>
              <a:rPr lang="it-CH" altLang="it-CH"/>
              <a:t>https://pt.wikipedia.org/wiki/Oxfam</a:t>
            </a:r>
          </a:p>
          <a:p>
            <a:endParaRPr lang="it-CH" altLang="it-CH"/>
          </a:p>
          <a:p>
            <a:r>
              <a:rPr lang="it-CH" altLang="it-CH"/>
              <a:t>https://pt.wikipedia.org/wiki/Joseph_Stiglitz</a:t>
            </a:r>
          </a:p>
          <a:p>
            <a:r>
              <a:rPr lang="it-CH" altLang="it-CH"/>
              <a:t>https://es.wikipedia.org/wiki/Michael_Parenti</a:t>
            </a:r>
          </a:p>
          <a:p>
            <a:endParaRPr lang="it-CH" altLang="it-CH"/>
          </a:p>
          <a:p>
            <a:endParaRPr lang="it-CH" altLang="it-CH"/>
          </a:p>
          <a:p>
            <a:endParaRPr lang="it-CH" altLang="it-CH"/>
          </a:p>
          <a:p>
            <a:r>
              <a:rPr lang="it-CH" altLang="it-CH"/>
              <a:t>https://pt.wikipedia.org/wiki/Oxfam</a:t>
            </a:r>
          </a:p>
          <a:p>
            <a:r>
              <a:rPr lang="pt-BR" altLang="it-CH"/>
              <a:t>Thomas Piketty: "O capital no século 21“</a:t>
            </a:r>
          </a:p>
          <a:p>
            <a:endParaRPr lang="it-CH" altLang="it-CH"/>
          </a:p>
          <a:p>
            <a:endParaRPr lang="it-CH" altLang="it-CH"/>
          </a:p>
          <a:p>
            <a:r>
              <a:rPr lang="pt-BR" altLang="it-CH"/>
              <a:t>Thomas Piketty: "O capital no século 21“</a:t>
            </a:r>
          </a:p>
          <a:p>
            <a:r>
              <a:rPr lang="pt-BR" altLang="it-CH"/>
              <a:t>http://pt.wikipedia.org/wiki/Thomas_Piketty</a:t>
            </a:r>
          </a:p>
          <a:p>
            <a:r>
              <a:rPr lang="pt-BR" altLang="it-CH"/>
              <a:t>http://en.wikipedia.org/wiki/Capital_in_the_Twenty-First_Century</a:t>
            </a:r>
          </a:p>
          <a:p>
            <a:endParaRPr lang="it-CH" altLang="it-CH"/>
          </a:p>
          <a:p>
            <a:r>
              <a:rPr lang="it-CH" altLang="it-CH"/>
              <a:t>https://pt.wikipedia.org/wiki/William_Beveridge</a:t>
            </a:r>
          </a:p>
          <a:p>
            <a:r>
              <a:rPr lang="it-CH" altLang="it-CH"/>
              <a:t>https://pt.wikipedia.org/wiki/Joseph_Stiglitz</a:t>
            </a:r>
          </a:p>
          <a:p>
            <a:r>
              <a:rPr lang="it-CH" altLang="it-CH"/>
              <a:t>https://es.wikipedia.org/wiki/Michael_Parenti</a:t>
            </a:r>
          </a:p>
          <a:p>
            <a:endParaRPr lang="it-CH" altLang="it-CH"/>
          </a:p>
          <a:p>
            <a:endParaRPr lang="it-CH" altLang="it-CH"/>
          </a:p>
          <a:p>
            <a:endParaRPr lang="it-CH" altLang="it-CH"/>
          </a:p>
          <a:p>
            <a:endParaRPr lang="it-CH" altLang="it-CH"/>
          </a:p>
        </p:txBody>
      </p:sp>
      <p:sp>
        <p:nvSpPr>
          <p:cNvPr id="814084" name="Segnaposto numero diapositiva 3">
            <a:extLst>
              <a:ext uri="{FF2B5EF4-FFF2-40B4-BE49-F238E27FC236}">
                <a16:creationId xmlns:a16="http://schemas.microsoft.com/office/drawing/2014/main" id="{07624FC6-404B-6164-C90E-6E271E097A9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D7A512E-4E30-4DBC-B243-339B1F747786}" type="slidenum">
              <a:rPr lang="it-CH" altLang="en-US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140</a:t>
            </a:fld>
            <a:endParaRPr lang="it-CH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058" name="Rectangle 26">
            <a:extLst>
              <a:ext uri="{FF2B5EF4-FFF2-40B4-BE49-F238E27FC236}">
                <a16:creationId xmlns:a16="http://schemas.microsoft.com/office/drawing/2014/main" id="{BF78DC77-4E1B-E0FE-2912-89E83EF297D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1BFB8D3-6F3D-4BC3-8576-6C5852E4CF22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14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57059" name="Rectangle 1">
            <a:extLst>
              <a:ext uri="{FF2B5EF4-FFF2-40B4-BE49-F238E27FC236}">
                <a16:creationId xmlns:a16="http://schemas.microsoft.com/office/drawing/2014/main" id="{F8EECB0F-8E0A-EFD8-82EA-0811643F05B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7060" name="Rectangle 2">
            <a:extLst>
              <a:ext uri="{FF2B5EF4-FFF2-40B4-BE49-F238E27FC236}">
                <a16:creationId xmlns:a16="http://schemas.microsoft.com/office/drawing/2014/main" id="{2B9A6805-2655-FF01-43A3-6A8CEA804F2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.</a:t>
            </a:r>
          </a:p>
        </p:txBody>
      </p:sp>
      <p:sp>
        <p:nvSpPr>
          <p:cNvPr id="557061" name="Text Box 3">
            <a:extLst>
              <a:ext uri="{FF2B5EF4-FFF2-40B4-BE49-F238E27FC236}">
                <a16:creationId xmlns:a16="http://schemas.microsoft.com/office/drawing/2014/main" id="{BAF8D633-9AA4-4E6C-122D-890F66EDA1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B174B7D-C775-4966-BA56-C638EA4EC638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14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154" name="Rectangle 26">
            <a:extLst>
              <a:ext uri="{FF2B5EF4-FFF2-40B4-BE49-F238E27FC236}">
                <a16:creationId xmlns:a16="http://schemas.microsoft.com/office/drawing/2014/main" id="{B68CD184-F587-B180-C65D-27396C419C2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C526250-7C23-497C-A50D-9B1DDE3A1802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142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17155" name="Text Box 1">
            <a:extLst>
              <a:ext uri="{FF2B5EF4-FFF2-40B4-BE49-F238E27FC236}">
                <a16:creationId xmlns:a16="http://schemas.microsoft.com/office/drawing/2014/main" id="{D03135AC-D80B-90A5-C92E-FEAB0CD45F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32BC9AF-D865-40AA-9590-CC07CC998794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142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17156" name="Rectangle 2">
            <a:extLst>
              <a:ext uri="{FF2B5EF4-FFF2-40B4-BE49-F238E27FC236}">
                <a16:creationId xmlns:a16="http://schemas.microsoft.com/office/drawing/2014/main" id="{86420703-BEAD-2450-4B07-4E2AC182FF1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7157" name="Text Box 3">
            <a:extLst>
              <a:ext uri="{FF2B5EF4-FFF2-40B4-BE49-F238E27FC236}">
                <a16:creationId xmlns:a16="http://schemas.microsoft.com/office/drawing/2014/main" id="{C7A1A833-6CBA-9434-4147-D0B650D7EB7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Nascems grandes impérios econômicos ligados a grandes empresas comerciais e até mesmo multinacionais.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https://en.wikipedia.org/wiki/Capital_accumulation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https://pt.wikipedia.org/wiki/Acumula%C3%A7%C3%A3o_de_capital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MULTINATIONAL CORPORATIONS, GLOBALIZATION AND POVERTY: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http://info.worldbank.org/etools/docs/library/89443/tu_0601/newfarmer.pdf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US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Robert B. Reich:  "Saving Capitalism”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02" name="Rectangle 26">
            <a:extLst>
              <a:ext uri="{FF2B5EF4-FFF2-40B4-BE49-F238E27FC236}">
                <a16:creationId xmlns:a16="http://schemas.microsoft.com/office/drawing/2014/main" id="{7BA008ED-2BB6-222B-939F-2DB3C80F62F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18D738A-DA9D-4875-B507-C5C4F3006B23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143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19203" name="Text Box 1">
            <a:extLst>
              <a:ext uri="{FF2B5EF4-FFF2-40B4-BE49-F238E27FC236}">
                <a16:creationId xmlns:a16="http://schemas.microsoft.com/office/drawing/2014/main" id="{4597E726-601F-68AE-8F39-A8F823DC5A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CA709EB-0B96-4986-AB4B-81D05F423F6D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143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19204" name="Rectangle 2">
            <a:extLst>
              <a:ext uri="{FF2B5EF4-FFF2-40B4-BE49-F238E27FC236}">
                <a16:creationId xmlns:a16="http://schemas.microsoft.com/office/drawing/2014/main" id="{0BBFDA0D-55B7-FE66-B474-4E7987A68DA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9205" name="Text Box 3">
            <a:extLst>
              <a:ext uri="{FF2B5EF4-FFF2-40B4-BE49-F238E27FC236}">
                <a16:creationId xmlns:a16="http://schemas.microsoft.com/office/drawing/2014/main" id="{09D1231C-B7DE-D7F0-FFF4-6BAE42BB1E2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Enquanto os trabalhadores são despedidos, os ricos ficam cada vez mais ricos.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A revista Forbes publicou a lista das pessoas mais ricas do mundo: a cada ano em seus ativos aumenta.</a:t>
            </a: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250" name="Rectangle 26">
            <a:extLst>
              <a:ext uri="{FF2B5EF4-FFF2-40B4-BE49-F238E27FC236}">
                <a16:creationId xmlns:a16="http://schemas.microsoft.com/office/drawing/2014/main" id="{FC254717-43B2-67B6-57AC-6E969F4E781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A42E417-A812-4553-8F0B-40372FF395B2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144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21251" name="Text Box 1">
            <a:extLst>
              <a:ext uri="{FF2B5EF4-FFF2-40B4-BE49-F238E27FC236}">
                <a16:creationId xmlns:a16="http://schemas.microsoft.com/office/drawing/2014/main" id="{3F388360-4123-7527-8410-801AEB1B14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1751375-E451-4AE6-9643-9FCD5AE1332F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144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21252" name="Rectangle 2">
            <a:extLst>
              <a:ext uri="{FF2B5EF4-FFF2-40B4-BE49-F238E27FC236}">
                <a16:creationId xmlns:a16="http://schemas.microsoft.com/office/drawing/2014/main" id="{BC144AF7-F49D-9FB0-85D4-D21805D5DBE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21253" name="Text Box 3">
            <a:extLst>
              <a:ext uri="{FF2B5EF4-FFF2-40B4-BE49-F238E27FC236}">
                <a16:creationId xmlns:a16="http://schemas.microsoft.com/office/drawing/2014/main" id="{49ADB376-8EF7-6E6F-0DF8-EA28C900490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 diferença entre ricos e pobres é cada vez maior.</a:t>
            </a:r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298" name="Segnaposto immagine diapositiva 1">
            <a:extLst>
              <a:ext uri="{FF2B5EF4-FFF2-40B4-BE49-F238E27FC236}">
                <a16:creationId xmlns:a16="http://schemas.microsoft.com/office/drawing/2014/main" id="{37800300-2C2B-C54D-0509-B14F35C01F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23299" name="Segnaposto note 2">
            <a:extLst>
              <a:ext uri="{FF2B5EF4-FFF2-40B4-BE49-F238E27FC236}">
                <a16:creationId xmlns:a16="http://schemas.microsoft.com/office/drawing/2014/main" id="{ECD4D4A3-A9B9-7A94-B73D-36472430F64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A diferença entre ricos e pobres é também evidente na habitação.</a:t>
            </a:r>
          </a:p>
          <a:p>
            <a:pPr eaLnBrk="1" hangingPunct="1">
              <a:spcBef>
                <a:spcPct val="0"/>
              </a:spcBef>
            </a:pPr>
            <a:endParaRPr lang="it-CH" altLang="it-CH"/>
          </a:p>
        </p:txBody>
      </p:sp>
      <p:sp>
        <p:nvSpPr>
          <p:cNvPr id="823300" name="Segnaposto numero diapositiva 3">
            <a:extLst>
              <a:ext uri="{FF2B5EF4-FFF2-40B4-BE49-F238E27FC236}">
                <a16:creationId xmlns:a16="http://schemas.microsoft.com/office/drawing/2014/main" id="{62676838-7DEE-C5D3-0F81-D174F0EE3EB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14424DD-0DB4-44A1-BFA1-DF782B5D9FBA}" type="slidenum">
              <a:rPr lang="it-CH" altLang="it-CH" smtClean="0">
                <a:solidFill>
                  <a:srgbClr val="FFFFFF"/>
                </a:solidFill>
              </a:rPr>
              <a:pPr>
                <a:spcBef>
                  <a:spcPct val="0"/>
                </a:spcBef>
              </a:pPr>
              <a:t>145</a:t>
            </a:fld>
            <a:endParaRPr lang="it-CH" altLang="it-CH">
              <a:solidFill>
                <a:srgbClr val="FFFFFF"/>
              </a:solidFill>
            </a:endParaRPr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346" name="Rectangle 7">
            <a:extLst>
              <a:ext uri="{FF2B5EF4-FFF2-40B4-BE49-F238E27FC236}">
                <a16:creationId xmlns:a16="http://schemas.microsoft.com/office/drawing/2014/main" id="{E5836BF8-6ED4-7137-51DE-9F13080A890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82638" indent="-300038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204913" indent="-2397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87513" indent="-2397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170113" indent="-2397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627313" indent="-2397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3084513" indent="-2397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541713" indent="-2397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998913" indent="-2397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DAE4EE0-5FC5-4563-8533-93A86C464845}" type="slidenum">
              <a:rPr lang="it-IT" altLang="en-US" sz="1300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146</a:t>
            </a:fld>
            <a:endParaRPr lang="it-IT" altLang="en-US" sz="13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825347" name="Rectangle 2">
            <a:extLst>
              <a:ext uri="{FF2B5EF4-FFF2-40B4-BE49-F238E27FC236}">
                <a16:creationId xmlns:a16="http://schemas.microsoft.com/office/drawing/2014/main" id="{5161B1FB-3102-ECE3-2525-5EDE8551BB8C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25348" name="Rectangle 3">
            <a:extLst>
              <a:ext uri="{FF2B5EF4-FFF2-40B4-BE49-F238E27FC236}">
                <a16:creationId xmlns:a16="http://schemas.microsoft.com/office/drawing/2014/main" id="{B9D3D816-63D1-F6EE-E620-D0089037CCD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fr-CH" altLang="it-CH"/>
              <a:t>No comment</a:t>
            </a:r>
            <a:endParaRPr lang="it-IT" altLang="it-CH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394" name="Rectangle 26">
            <a:extLst>
              <a:ext uri="{FF2B5EF4-FFF2-40B4-BE49-F238E27FC236}">
                <a16:creationId xmlns:a16="http://schemas.microsoft.com/office/drawing/2014/main" id="{66FB2D98-AD82-F8AA-A86D-EADA6CBB1F6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511FA6D-F487-44C0-9B74-9C57D9F91A99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147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27395" name="Rectangle 1">
            <a:extLst>
              <a:ext uri="{FF2B5EF4-FFF2-40B4-BE49-F238E27FC236}">
                <a16:creationId xmlns:a16="http://schemas.microsoft.com/office/drawing/2014/main" id="{37569A31-5DAF-3039-71C1-C5FBF9DF6E5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27396" name="Rectangle 2">
            <a:extLst>
              <a:ext uri="{FF2B5EF4-FFF2-40B4-BE49-F238E27FC236}">
                <a16:creationId xmlns:a16="http://schemas.microsoft.com/office/drawing/2014/main" id="{FCB80055-EB1F-3735-3E62-4AA6F098B3C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A ilha Albarella está situada perto de Veneza e é totalmente privada e exclusiva.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http://it.wikipedia.org/wiki/Isola_di_Albarella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http://www.albarella.it/it/isola-di-albarella</a:t>
            </a:r>
          </a:p>
          <a:p>
            <a:pPr eaLnBrk="1" hangingPunct="1">
              <a:spcBef>
                <a:spcPct val="0"/>
              </a:spcBef>
            </a:pPr>
            <a:endParaRPr lang="it-CH" altLang="it-CH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42" name="Rectangle 26">
            <a:extLst>
              <a:ext uri="{FF2B5EF4-FFF2-40B4-BE49-F238E27FC236}">
                <a16:creationId xmlns:a16="http://schemas.microsoft.com/office/drawing/2014/main" id="{7C964127-5408-493B-C102-5469B4706B6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8DF3F0D-D074-4FE2-A34C-A4A672B4023C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148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29443" name="Rectangle 1">
            <a:extLst>
              <a:ext uri="{FF2B5EF4-FFF2-40B4-BE49-F238E27FC236}">
                <a16:creationId xmlns:a16="http://schemas.microsoft.com/office/drawing/2014/main" id="{D25BE450-9F30-1F09-FDCF-845D40C457D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29444" name="Rectangle 2">
            <a:extLst>
              <a:ext uri="{FF2B5EF4-FFF2-40B4-BE49-F238E27FC236}">
                <a16:creationId xmlns:a16="http://schemas.microsoft.com/office/drawing/2014/main" id="{690E3AA2-31BC-A827-B993-5A083957C4D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https://pt.wikipedia.org/wiki/Favela</a:t>
            </a:r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490" name="Rectangle 26">
            <a:extLst>
              <a:ext uri="{FF2B5EF4-FFF2-40B4-BE49-F238E27FC236}">
                <a16:creationId xmlns:a16="http://schemas.microsoft.com/office/drawing/2014/main" id="{8DA7CD11-0F56-4A3A-33B1-FC8B3A76DBC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91AC851-9E6C-4A10-812F-7E0BE15D515F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149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31491" name="Rectangle 1">
            <a:extLst>
              <a:ext uri="{FF2B5EF4-FFF2-40B4-BE49-F238E27FC236}">
                <a16:creationId xmlns:a16="http://schemas.microsoft.com/office/drawing/2014/main" id="{1AF3D3E7-8243-46A3-91AB-4C9E2973BC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1492" name="Rectangle 2">
            <a:extLst>
              <a:ext uri="{FF2B5EF4-FFF2-40B4-BE49-F238E27FC236}">
                <a16:creationId xmlns:a16="http://schemas.microsoft.com/office/drawing/2014/main" id="{1593F2A0-3795-DD3C-2BC7-DA3B4E041A0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https://pt.wikipedia.org/wiki/Favela_da_Rocinha</a:t>
            </a:r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538" name="Rectangle 26">
            <a:extLst>
              <a:ext uri="{FF2B5EF4-FFF2-40B4-BE49-F238E27FC236}">
                <a16:creationId xmlns:a16="http://schemas.microsoft.com/office/drawing/2014/main" id="{6C7D0A1B-987F-DBBD-9102-BB710466C7C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FEB8A63-9132-4FAF-876E-DC913655E47F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150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33539" name="Rectangle 1">
            <a:extLst>
              <a:ext uri="{FF2B5EF4-FFF2-40B4-BE49-F238E27FC236}">
                <a16:creationId xmlns:a16="http://schemas.microsoft.com/office/drawing/2014/main" id="{DC092467-AA04-7EC1-D6BD-6C2391B4EBD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3540" name="Text Box 2">
            <a:extLst>
              <a:ext uri="{FF2B5EF4-FFF2-40B4-BE49-F238E27FC236}">
                <a16:creationId xmlns:a16="http://schemas.microsoft.com/office/drawing/2014/main" id="{AD11A9A5-B12D-FCF7-82DA-6415A3F11BD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Jornal «20 minuti» de 12.10.2012.</a:t>
            </a:r>
          </a:p>
        </p:txBody>
      </p:sp>
      <p:sp>
        <p:nvSpPr>
          <p:cNvPr id="833541" name="Text Box 3">
            <a:extLst>
              <a:ext uri="{FF2B5EF4-FFF2-40B4-BE49-F238E27FC236}">
                <a16:creationId xmlns:a16="http://schemas.microsoft.com/office/drawing/2014/main" id="{41280712-CD63-6358-652D-E9280D6EC3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93F8F91-5271-426D-97DC-7866D0A3356A}" type="slidenum">
              <a:rPr lang="it-CH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150</a:t>
            </a:fld>
            <a:endParaRPr lang="it-CH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586" name="Rectangle 26">
            <a:extLst>
              <a:ext uri="{FF2B5EF4-FFF2-40B4-BE49-F238E27FC236}">
                <a16:creationId xmlns:a16="http://schemas.microsoft.com/office/drawing/2014/main" id="{84E0FB14-2375-9295-AA19-E8BF92D4A1A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F235DEE-8721-41DE-986A-BAF09B3A530D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151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35587" name="Text Box 1">
            <a:extLst>
              <a:ext uri="{FF2B5EF4-FFF2-40B4-BE49-F238E27FC236}">
                <a16:creationId xmlns:a16="http://schemas.microsoft.com/office/drawing/2014/main" id="{B874D53B-02EB-6AFF-6FA5-2298B376FD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2143229-5B09-478F-97D4-A6B65E2C6351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151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35588" name="Rectangle 2">
            <a:extLst>
              <a:ext uri="{FF2B5EF4-FFF2-40B4-BE49-F238E27FC236}">
                <a16:creationId xmlns:a16="http://schemas.microsoft.com/office/drawing/2014/main" id="{BBA05CDC-C161-5D12-40E0-E52AEB34426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5589" name="Text Box 3">
            <a:extLst>
              <a:ext uri="{FF2B5EF4-FFF2-40B4-BE49-F238E27FC236}">
                <a16:creationId xmlns:a16="http://schemas.microsoft.com/office/drawing/2014/main" id="{EC9FD5D5-7027-8F76-A6FA-190CDAA002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Os trabalhadores despedidos ou desempregados protestam. Sua existência está ameaçada.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IT" altLang="it-CH">
                <a:solidFill>
                  <a:srgbClr val="000000"/>
                </a:solidFill>
              </a:rPr>
              <a:t>http://www.nidirect.gov.uk/unfair-dismissal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IT" altLang="it-CH">
                <a:solidFill>
                  <a:srgbClr val="000000"/>
                </a:solidFill>
              </a:rPr>
              <a:t>https://en.wikipedia.org/wiki/2011_Wisconsin_protests#Protests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IT" altLang="it-CH">
                <a:solidFill>
                  <a:srgbClr val="000000"/>
                </a:solidFill>
              </a:rPr>
              <a:t>https://it.wikipedia.org/wiki/Licenziamento_collettivo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106" name="Rectangle 26">
            <a:extLst>
              <a:ext uri="{FF2B5EF4-FFF2-40B4-BE49-F238E27FC236}">
                <a16:creationId xmlns:a16="http://schemas.microsoft.com/office/drawing/2014/main" id="{B658AC49-ACC3-43A1-3D72-F0FE6A4A823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0EE9F52-FC3B-4947-BFE0-5DEFD447D9E1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15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59107" name="Text Box 1">
            <a:extLst>
              <a:ext uri="{FF2B5EF4-FFF2-40B4-BE49-F238E27FC236}">
                <a16:creationId xmlns:a16="http://schemas.microsoft.com/office/drawing/2014/main" id="{582BC44B-6E2A-45D9-97B4-B3AE463B89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E94575E-6EE5-4772-9029-E57D11954673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15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59108" name="Rectangle 2">
            <a:extLst>
              <a:ext uri="{FF2B5EF4-FFF2-40B4-BE49-F238E27FC236}">
                <a16:creationId xmlns:a16="http://schemas.microsoft.com/office/drawing/2014/main" id="{862E188B-3E11-538E-80C7-72FB96837EC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9109" name="Text Box 3">
            <a:extLst>
              <a:ext uri="{FF2B5EF4-FFF2-40B4-BE49-F238E27FC236}">
                <a16:creationId xmlns:a16="http://schemas.microsoft.com/office/drawing/2014/main" id="{D084981E-4263-79B9-C5CC-FE13B5623EF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Tecelagem: estabelecimento industrial, no início da revolução industrial. Fiava-se o fio do bicho da seda. Mulheres e crianças também aí trabalham 12-14 horas por dia, 6 dias por semana.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Pela primeira vez, centenas de pessoas (trabalhadores, trabalhadoras e, no desenho, está também representada uma criança trabalhando) estão reunidas (na fábrica, para trabalhar) e constatam que têm os mesmos problemas (fadiga, problemas de saúde, sujeira, muitas horas de trabalho) e os mesmos interesses (receber o maior salário possível e trabalhar o mínimo possível). Eles constatam todos os dias e pessoalmente a diferença social entre os trabalhadores e o chefe e sua família. Os trabalhadores realizam então sua pertença à classe proletária.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Para o proprietário é claro que o seu interesse é o de fazer trabalhar os trabalhadores (homens, mulheres e crianças) o maior tempo possível com o menor salário possível.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 conflito social é inevitável.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A concentração da força de trabalho em algumas grandes unidades de produção permitem o proprietário a controlar melhor os trabalhadores e as autoridades a controlar o proletariado.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Imagem: note que filandaie estão em pé ou sentado em um banquinho sem volta, muitos tem que trabalhar com, por sua vez, tem que mergulhar as mãos em água quente, o quarto não é aquecida e provavelmente exposto a correntes de ar, a o piso é frio, há guardas que não permitem pausas, não há processo ou negócio de segurança, não há iluminação artificial então provavelmente o dia de trabalho durou desde o amanhecer até o pôr do sol. Note-se que até mesmo uma criança tem que trabalhar.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 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http://en.wikipedia.org/wiki/Silk_industry_of_Cheshire#Silk_spinning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https://pt.wikipedia.org/wiki/Fia%C3%A7%C3%A3o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https://fr.wikipedia.org/wiki/Manufacture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https://pt.wikipedia.org/wiki/Declara%C3%A7%C3%A3o_dos_Direitos_do_Homem_e_do_Cidad%C3%A3o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634" name="Rectangle 26">
            <a:extLst>
              <a:ext uri="{FF2B5EF4-FFF2-40B4-BE49-F238E27FC236}">
                <a16:creationId xmlns:a16="http://schemas.microsoft.com/office/drawing/2014/main" id="{49A3D4B8-61F6-E832-683E-9F0C32433EA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9E06D5E-FA22-4DEA-BF78-3ED33FFE0EFC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152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37635" name="Rectangle 1">
            <a:extLst>
              <a:ext uri="{FF2B5EF4-FFF2-40B4-BE49-F238E27FC236}">
                <a16:creationId xmlns:a16="http://schemas.microsoft.com/office/drawing/2014/main" id="{11A95045-159D-F95D-8FCD-7888A342E13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7636" name="Rectangle 2">
            <a:extLst>
              <a:ext uri="{FF2B5EF4-FFF2-40B4-BE49-F238E27FC236}">
                <a16:creationId xmlns:a16="http://schemas.microsoft.com/office/drawing/2014/main" id="{416A4A72-2002-9FCA-477F-465CE36F3EE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http://www.rsi.ch/news/ticino-e-grigioni-e-insubria/cronaca/Le-Officine-nella-storia-da-sei-anni-400773.html</a:t>
            </a:r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82" name="Rectangle 26">
            <a:extLst>
              <a:ext uri="{FF2B5EF4-FFF2-40B4-BE49-F238E27FC236}">
                <a16:creationId xmlns:a16="http://schemas.microsoft.com/office/drawing/2014/main" id="{D0DAAAFB-D355-9CD9-FB56-FC17052C992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067B4F6-10C7-4F88-80FE-20C82EE5C41A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153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39683" name="Rectangle 1">
            <a:extLst>
              <a:ext uri="{FF2B5EF4-FFF2-40B4-BE49-F238E27FC236}">
                <a16:creationId xmlns:a16="http://schemas.microsoft.com/office/drawing/2014/main" id="{F2F2780A-E26F-376D-23CF-A8FC68BF932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9684" name="Rectangle 2">
            <a:extLst>
              <a:ext uri="{FF2B5EF4-FFF2-40B4-BE49-F238E27FC236}">
                <a16:creationId xmlns:a16="http://schemas.microsoft.com/office/drawing/2014/main" id="{EBF0FCA2-0F80-01D0-17E2-C909DFB52A3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Para ocupar os desempregados o governo dos EUA criou o método para cavar uma trincheira para uma equipe de trabalhadores e depois fechá-lo por outra equipe. Trabalho desnecessário, mas permitiu a pagar um salário que por sua vez permitiu que os desempregados e suas famílias para sobreviver.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Só mais tarde foi que percebi que era mais racional entregar o dinheiro diretamente para os desempregados (subsídio de desemprego), sem forçá-los a realizar trabalho desnecessário humilhante que beneficiou apenas os fabricantes de equipamentos para escavação.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Na Alemanha nazista foram empregados os desempregados para construir estradas e outras obras públicas.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https://en.wikipedia.org/wiki/Great_depression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https://pt.wikipedia.org/wiki/Grande_Depress%C3%A3o</a:t>
            </a:r>
          </a:p>
          <a:p>
            <a:pPr eaLnBrk="1" hangingPunct="1">
              <a:spcBef>
                <a:spcPct val="0"/>
              </a:spcBef>
            </a:pPr>
            <a:endParaRPr lang="it-CH" altLang="it-CH"/>
          </a:p>
          <a:p>
            <a:pPr eaLnBrk="1" hangingPunct="1">
              <a:spcBef>
                <a:spcPct val="0"/>
              </a:spcBef>
            </a:pPr>
            <a:endParaRPr lang="it-CH" altLang="it-CH"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730" name="Rectangle 26">
            <a:extLst>
              <a:ext uri="{FF2B5EF4-FFF2-40B4-BE49-F238E27FC236}">
                <a16:creationId xmlns:a16="http://schemas.microsoft.com/office/drawing/2014/main" id="{2F19B276-F226-B25C-A941-2AFC3B54FB9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1F781C1-C29B-4857-91D4-0C19EF7E2B69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154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41731" name="Text Box 1">
            <a:extLst>
              <a:ext uri="{FF2B5EF4-FFF2-40B4-BE49-F238E27FC236}">
                <a16:creationId xmlns:a16="http://schemas.microsoft.com/office/drawing/2014/main" id="{1CE7CFF9-4829-9712-F1FA-F1B695FFDF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985AED4-8841-41C7-99E3-69558AE2C2C9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154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41732" name="Rectangle 2">
            <a:extLst>
              <a:ext uri="{FF2B5EF4-FFF2-40B4-BE49-F238E27FC236}">
                <a16:creationId xmlns:a16="http://schemas.microsoft.com/office/drawing/2014/main" id="{95D6E7F8-98E6-385F-012B-156B19C575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41733" name="Text Box 3">
            <a:extLst>
              <a:ext uri="{FF2B5EF4-FFF2-40B4-BE49-F238E27FC236}">
                <a16:creationId xmlns:a16="http://schemas.microsoft.com/office/drawing/2014/main" id="{CCCCEAF7-CFBA-F8AD-A777-4C4FF06FCAE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Uma multidão de desempregados (os perdedores) exigem trabalho, pão, casa.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78" name="Rectangle 26">
            <a:extLst>
              <a:ext uri="{FF2B5EF4-FFF2-40B4-BE49-F238E27FC236}">
                <a16:creationId xmlns:a16="http://schemas.microsoft.com/office/drawing/2014/main" id="{29E03523-B8FC-69B4-D000-12DCB3A8CEF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5FD00AA-4F1A-4F6F-B41E-C951F1B6DC16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155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43779" name="Text Box 1">
            <a:extLst>
              <a:ext uri="{FF2B5EF4-FFF2-40B4-BE49-F238E27FC236}">
                <a16:creationId xmlns:a16="http://schemas.microsoft.com/office/drawing/2014/main" id="{9884C97A-FC4C-80FD-F81A-FD58D21FAF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7B4BD90-BAE8-4CA2-8718-D811C096160B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155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43780" name="Rectangle 2">
            <a:extLst>
              <a:ext uri="{FF2B5EF4-FFF2-40B4-BE49-F238E27FC236}">
                <a16:creationId xmlns:a16="http://schemas.microsoft.com/office/drawing/2014/main" id="{71D03CA6-F9C7-F145-78B2-DFD23748B58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43781" name="Text Box 3">
            <a:extLst>
              <a:ext uri="{FF2B5EF4-FFF2-40B4-BE49-F238E27FC236}">
                <a16:creationId xmlns:a16="http://schemas.microsoft.com/office/drawing/2014/main" id="{A4974379-E45D-064A-05C1-3174CE99510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Os capitalistas, procurando produzir e ganhar mais, não têm nenhum respeito pelo meio ambiente.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https://pt.wikipedia.org/wiki/Meio_ambiente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https://en.wikipedia.org/wiki/Natural_environment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https://pt.wikipedia.org/wiki/Polui%C3%A7%C3%A3o_atmosf%C3%A9rica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https://pt.wikipedia.org/wiki/Polui%C3%A7%C3%A3o</a:t>
            </a:r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826" name="Rectangle 7">
            <a:extLst>
              <a:ext uri="{FF2B5EF4-FFF2-40B4-BE49-F238E27FC236}">
                <a16:creationId xmlns:a16="http://schemas.microsoft.com/office/drawing/2014/main" id="{BF46F00D-22B3-5140-6657-7F4FC36F6CF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7276913-C4D1-42B5-9E00-EAC8134BCAE5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156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845827" name="Rectangle 2">
            <a:extLst>
              <a:ext uri="{FF2B5EF4-FFF2-40B4-BE49-F238E27FC236}">
                <a16:creationId xmlns:a16="http://schemas.microsoft.com/office/drawing/2014/main" id="{38887D21-9585-F465-10E5-837A3D135FD0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45828" name="Rectangle 3">
            <a:extLst>
              <a:ext uri="{FF2B5EF4-FFF2-40B4-BE49-F238E27FC236}">
                <a16:creationId xmlns:a16="http://schemas.microsoft.com/office/drawing/2014/main" id="{A1460116-F1BD-69F9-CF27-B83089582C9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Rastros do capitalismo e da sociedade de consumo.</a:t>
            </a:r>
            <a:endParaRPr lang="it-IT" altLang="it-CH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874" name="Rectangle 26">
            <a:extLst>
              <a:ext uri="{FF2B5EF4-FFF2-40B4-BE49-F238E27FC236}">
                <a16:creationId xmlns:a16="http://schemas.microsoft.com/office/drawing/2014/main" id="{65809182-BE79-29BD-E799-8E76EB78217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9B155B9-5CF2-463D-966F-C3C303E74353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157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47875" name="Text Box 1">
            <a:extLst>
              <a:ext uri="{FF2B5EF4-FFF2-40B4-BE49-F238E27FC236}">
                <a16:creationId xmlns:a16="http://schemas.microsoft.com/office/drawing/2014/main" id="{97F3F944-E9C4-0D4D-3EA2-65114AD20C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3923046-2FA3-4B90-9A29-B8FF0EAF0B8B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157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47876" name="Rectangle 2">
            <a:extLst>
              <a:ext uri="{FF2B5EF4-FFF2-40B4-BE49-F238E27FC236}">
                <a16:creationId xmlns:a16="http://schemas.microsoft.com/office/drawing/2014/main" id="{7739C527-014A-42FE-143A-88EFACDC488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47877" name="Text Box 3">
            <a:extLst>
              <a:ext uri="{FF2B5EF4-FFF2-40B4-BE49-F238E27FC236}">
                <a16:creationId xmlns:a16="http://schemas.microsoft.com/office/drawing/2014/main" id="{20C6B37E-2A4B-C398-E41D-BB5EF5C07E5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Rastros do consumo selvagem de bens.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 </a:t>
            </a:r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22" name="Rectangle 7">
            <a:extLst>
              <a:ext uri="{FF2B5EF4-FFF2-40B4-BE49-F238E27FC236}">
                <a16:creationId xmlns:a16="http://schemas.microsoft.com/office/drawing/2014/main" id="{F48CBB98-27B0-70D8-9B6C-5D2BC12B5B0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AF1C17F-E114-40F2-A10F-4272447D3595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158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849923" name="Rectangle 2">
            <a:extLst>
              <a:ext uri="{FF2B5EF4-FFF2-40B4-BE49-F238E27FC236}">
                <a16:creationId xmlns:a16="http://schemas.microsoft.com/office/drawing/2014/main" id="{0092D507-7922-7783-2EB6-7CEABEB041E3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49924" name="Rectangle 3">
            <a:extLst>
              <a:ext uri="{FF2B5EF4-FFF2-40B4-BE49-F238E27FC236}">
                <a16:creationId xmlns:a16="http://schemas.microsoft.com/office/drawing/2014/main" id="{E87E84FD-D86A-589E-CF4E-8D84BF8EF73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O que fica após o consumo.</a:t>
            </a:r>
            <a:endParaRPr lang="it-IT" altLang="it-CH"/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970" name="Rectangle 26">
            <a:extLst>
              <a:ext uri="{FF2B5EF4-FFF2-40B4-BE49-F238E27FC236}">
                <a16:creationId xmlns:a16="http://schemas.microsoft.com/office/drawing/2014/main" id="{54DB1E09-B7E8-6EC3-7E5E-58DDDED797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4FBE4B3-6DB9-48E7-AEF3-5A6C320994B7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159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51971" name="Text Box 1">
            <a:extLst>
              <a:ext uri="{FF2B5EF4-FFF2-40B4-BE49-F238E27FC236}">
                <a16:creationId xmlns:a16="http://schemas.microsoft.com/office/drawing/2014/main" id="{048131FB-9705-0640-026E-EB7B59EFEF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C26FB5F-C376-45F3-9D75-869F8A6ADCF3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159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51972" name="Rectangle 2">
            <a:extLst>
              <a:ext uri="{FF2B5EF4-FFF2-40B4-BE49-F238E27FC236}">
                <a16:creationId xmlns:a16="http://schemas.microsoft.com/office/drawing/2014/main" id="{ABA3BA14-76B6-DDDE-C8D7-918646DC626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51973" name="Text Box 3">
            <a:extLst>
              <a:ext uri="{FF2B5EF4-FFF2-40B4-BE49-F238E27FC236}">
                <a16:creationId xmlns:a16="http://schemas.microsoft.com/office/drawing/2014/main" id="{D310874E-A257-8371-FE48-F7112CF1C00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 produto final do nosso sistema econômico.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https://pt.wikipedia.org/wiki/Res%C3%ADduo_s%C3%B3lido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http://www.trashedfilm.com/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018" name="Rectangle 26">
            <a:extLst>
              <a:ext uri="{FF2B5EF4-FFF2-40B4-BE49-F238E27FC236}">
                <a16:creationId xmlns:a16="http://schemas.microsoft.com/office/drawing/2014/main" id="{FBC91712-19A9-D88E-4DD0-BD02851578C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A1B0019-D7C2-40A9-B1B1-45FC4B24F8C7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160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54019" name="Text Box 1">
            <a:extLst>
              <a:ext uri="{FF2B5EF4-FFF2-40B4-BE49-F238E27FC236}">
                <a16:creationId xmlns:a16="http://schemas.microsoft.com/office/drawing/2014/main" id="{32D08611-4197-4F79-2B2A-3D87022F72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4EBCD36-A0DA-43C6-B855-90C277E53812}" type="slidenum">
              <a:rPr lang="it-IT" altLang="it-CH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160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54020" name="Rectangle 2">
            <a:extLst>
              <a:ext uri="{FF2B5EF4-FFF2-40B4-BE49-F238E27FC236}">
                <a16:creationId xmlns:a16="http://schemas.microsoft.com/office/drawing/2014/main" id="{4F0BE6A1-F789-C334-3701-493B51656DC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54021" name="Text Box 3">
            <a:extLst>
              <a:ext uri="{FF2B5EF4-FFF2-40B4-BE49-F238E27FC236}">
                <a16:creationId xmlns:a16="http://schemas.microsoft.com/office/drawing/2014/main" id="{1DDC04FF-D187-A1B8-6221-71F0946A833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 futuro do nosso sistema econômico...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https://en.wikipedia.org/wiki/Exxon_Valdez_oil_spill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https://en.wikipedia.org/wiki/Amoco_Cadiz_oil_spill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https://en.wikipedia.org/wiki/Chernobyl_disaster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https://en.wikipedia.org/wiki/Fukushima_Daiichi_nuclear_disaster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https://en.wikipedia.org/wiki/Deepwater_Horizon_oil_spill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066" name="Rectangle 26">
            <a:extLst>
              <a:ext uri="{FF2B5EF4-FFF2-40B4-BE49-F238E27FC236}">
                <a16:creationId xmlns:a16="http://schemas.microsoft.com/office/drawing/2014/main" id="{245AC92E-6A40-7E37-10CC-25C651FCAEB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6F1927B-B2C5-4D39-A862-836B56656BF6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161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56067" name="Rectangle 1">
            <a:extLst>
              <a:ext uri="{FF2B5EF4-FFF2-40B4-BE49-F238E27FC236}">
                <a16:creationId xmlns:a16="http://schemas.microsoft.com/office/drawing/2014/main" id="{1AD56129-F090-E295-D243-1C9ED530DC5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56068" name="Rectangle 2">
            <a:extLst>
              <a:ext uri="{FF2B5EF4-FFF2-40B4-BE49-F238E27FC236}">
                <a16:creationId xmlns:a16="http://schemas.microsoft.com/office/drawing/2014/main" id="{F1BBE3DA-B489-1D8A-D96E-B434ABE1235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.</a:t>
            </a: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154" name="Rectangle 26">
            <a:extLst>
              <a:ext uri="{FF2B5EF4-FFF2-40B4-BE49-F238E27FC236}">
                <a16:creationId xmlns:a16="http://schemas.microsoft.com/office/drawing/2014/main" id="{13D90D18-EA4A-8172-A633-5337CC68A99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CF66565-4702-46FB-B774-224EA2AB636C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61155" name="Text Box 1">
            <a:extLst>
              <a:ext uri="{FF2B5EF4-FFF2-40B4-BE49-F238E27FC236}">
                <a16:creationId xmlns:a16="http://schemas.microsoft.com/office/drawing/2014/main" id="{CC49B2C8-F49C-4D96-7BA0-C79E1252F6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CC4A4A0-4AB4-4174-AD85-DD420CFD0415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16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61156" name="Rectangle 2">
            <a:extLst>
              <a:ext uri="{FF2B5EF4-FFF2-40B4-BE49-F238E27FC236}">
                <a16:creationId xmlns:a16="http://schemas.microsoft.com/office/drawing/2014/main" id="{438E6513-A86B-D383-E7E3-95C0F441E5C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1157" name="Rectangle 3">
            <a:extLst>
              <a:ext uri="{FF2B5EF4-FFF2-40B4-BE49-F238E27FC236}">
                <a16:creationId xmlns:a16="http://schemas.microsoft.com/office/drawing/2014/main" id="{D26F081E-B9BE-8D01-C81D-60B37B65F9A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Para incentivar o diretor de ganhar mais, uma parte do seu salário é proporcional para ganhar mais capitalistas fábrica ganhar e quanto maior es o salário do diretor. Também a entrega é: "Ganhar o máximo possível DE IMEDIATO um QUALQUER PREÇO!" E também: "Maximizar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 os dividendos ".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https://en.wikipedia.org/wiki/Profit_(economics)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https://pt.wikipedia.org/wiki/Lucro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https://fr.wikipedia.org/wiki/Directeur_g%C3%A9n%C3%A9ral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https://pt.wikipedia.org/wiki/Diretor_Supremo</a:t>
            </a:r>
          </a:p>
        </p:txBody>
      </p:sp>
    </p:spTree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114" name="Rectangle 26">
            <a:extLst>
              <a:ext uri="{FF2B5EF4-FFF2-40B4-BE49-F238E27FC236}">
                <a16:creationId xmlns:a16="http://schemas.microsoft.com/office/drawing/2014/main" id="{B5DDB312-7C4F-86E5-2A02-1FCF7A3BFD9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D376D27-0336-415E-89A9-744538477783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162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58115" name="Text Box 1">
            <a:extLst>
              <a:ext uri="{FF2B5EF4-FFF2-40B4-BE49-F238E27FC236}">
                <a16:creationId xmlns:a16="http://schemas.microsoft.com/office/drawing/2014/main" id="{5DBD4B55-E385-BF38-88E9-0C52850B13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628CA84-110F-406B-B64B-8EAF6AEC8854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162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58116" name="Rectangle 2">
            <a:extLst>
              <a:ext uri="{FF2B5EF4-FFF2-40B4-BE49-F238E27FC236}">
                <a16:creationId xmlns:a16="http://schemas.microsoft.com/office/drawing/2014/main" id="{4D380FB4-F148-44AC-CA8B-918B33F6776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58117" name="Rectangle 3">
            <a:extLst>
              <a:ext uri="{FF2B5EF4-FFF2-40B4-BE49-F238E27FC236}">
                <a16:creationId xmlns:a16="http://schemas.microsoft.com/office/drawing/2014/main" id="{CD47E24D-DAB3-1713-F476-38B8738D2A4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https://pt.wikipedia.org/wiki/Reciclagem_de_papel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https://pt.wikipedia.org/wiki/Reciclagem_de_pl%C3%A1stico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https://pt.wikipedia.org/wiki/Reciclagem_de_lixo</a:t>
            </a:r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62" name="Rectangle 26">
            <a:extLst>
              <a:ext uri="{FF2B5EF4-FFF2-40B4-BE49-F238E27FC236}">
                <a16:creationId xmlns:a16="http://schemas.microsoft.com/office/drawing/2014/main" id="{91159F53-65EF-5309-06EC-BD9722136CD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D3BBCFB-6849-48C9-8A32-7FB842EC465E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163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60163" name="Text Box 1">
            <a:extLst>
              <a:ext uri="{FF2B5EF4-FFF2-40B4-BE49-F238E27FC236}">
                <a16:creationId xmlns:a16="http://schemas.microsoft.com/office/drawing/2014/main" id="{3EC61103-E13D-696B-6889-66F64FC624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15583F7-29E9-4094-B4D6-D37F873F5F0E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163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60164" name="Rectangle 2">
            <a:extLst>
              <a:ext uri="{FF2B5EF4-FFF2-40B4-BE49-F238E27FC236}">
                <a16:creationId xmlns:a16="http://schemas.microsoft.com/office/drawing/2014/main" id="{0FA6401A-DB92-556B-7745-5A1E6E06F13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0165" name="Text Box 3">
            <a:extLst>
              <a:ext uri="{FF2B5EF4-FFF2-40B4-BE49-F238E27FC236}">
                <a16:creationId xmlns:a16="http://schemas.microsoft.com/office/drawing/2014/main" id="{5280A9A0-A056-F19C-B3F2-6C45E5F61EF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Muitas vezes, os resíduos produzidos pelo nosso sistema econômico acabam em países do terceiro mundo.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http://www.blacksmithinstitute.org/files/FileUpload/files/Additional%20Reports/hidden.pdf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210" name="Rectangle 26">
            <a:extLst>
              <a:ext uri="{FF2B5EF4-FFF2-40B4-BE49-F238E27FC236}">
                <a16:creationId xmlns:a16="http://schemas.microsoft.com/office/drawing/2014/main" id="{D2C6300B-6F3C-20A7-D0F0-15000E7EC5C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D3583BC-2B9E-403D-B440-6F429AEA482A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164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62211" name="Text Box 1">
            <a:extLst>
              <a:ext uri="{FF2B5EF4-FFF2-40B4-BE49-F238E27FC236}">
                <a16:creationId xmlns:a16="http://schemas.microsoft.com/office/drawing/2014/main" id="{41E86B00-15AD-8197-EE2F-B6EA61FAD0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2D5489C-B942-4EA2-AAD4-98A09243D716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164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62212" name="Rectangle 2">
            <a:extLst>
              <a:ext uri="{FF2B5EF4-FFF2-40B4-BE49-F238E27FC236}">
                <a16:creationId xmlns:a16="http://schemas.microsoft.com/office/drawing/2014/main" id="{2452B55F-9F6C-414C-B8CE-E48FA333174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2213" name="Text Box 3">
            <a:extLst>
              <a:ext uri="{FF2B5EF4-FFF2-40B4-BE49-F238E27FC236}">
                <a16:creationId xmlns:a16="http://schemas.microsoft.com/office/drawing/2014/main" id="{72547A1C-BBA1-0E5C-21D5-85C9F568674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Muitas vezes, os resíduos produzidos pelo nosso sistema econômico acabam em países do terceiro mundo.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https://pt.wikipedia.org/wiki/Polui%C3%A7%C3%A3o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http://www.who.int/heli/risks/ehindevcoun/en/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https://en.wikipedia.org/wiki/Toxic_Colonialism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258" name="Rectangle 26">
            <a:extLst>
              <a:ext uri="{FF2B5EF4-FFF2-40B4-BE49-F238E27FC236}">
                <a16:creationId xmlns:a16="http://schemas.microsoft.com/office/drawing/2014/main" id="{392B323B-13DC-ECA0-6A9B-D8253CDE09D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5F68E32-A9A8-4119-86DF-D94221FCD0C6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165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64259" name="Text Box 1">
            <a:extLst>
              <a:ext uri="{FF2B5EF4-FFF2-40B4-BE49-F238E27FC236}">
                <a16:creationId xmlns:a16="http://schemas.microsoft.com/office/drawing/2014/main" id="{491D6F59-5F37-FDC0-3106-401056E007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A5E03C5-1CAF-4484-A9F6-296976158E7D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165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64260" name="Rectangle 2">
            <a:extLst>
              <a:ext uri="{FF2B5EF4-FFF2-40B4-BE49-F238E27FC236}">
                <a16:creationId xmlns:a16="http://schemas.microsoft.com/office/drawing/2014/main" id="{76CABE35-0CD9-74A8-D46E-05B37357748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4261" name="Text Box 3">
            <a:extLst>
              <a:ext uri="{FF2B5EF4-FFF2-40B4-BE49-F238E27FC236}">
                <a16:creationId xmlns:a16="http://schemas.microsoft.com/office/drawing/2014/main" id="{A8076C37-E733-D6E7-E131-27FBF8CDF9F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 futuro do nosso sistema éconômico…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https://pt.wikipedia.org/wiki/Desertifica%C3%A7%C3%A3o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http://en.wikipedia.org/wiki/Desertification</a:t>
            </a:r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306" name="Rectangle 26">
            <a:extLst>
              <a:ext uri="{FF2B5EF4-FFF2-40B4-BE49-F238E27FC236}">
                <a16:creationId xmlns:a16="http://schemas.microsoft.com/office/drawing/2014/main" id="{38B84B32-E180-0A13-227E-199E41CEE4F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A5950E0-2809-49B8-AA2B-643F2AAB0C84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166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66307" name="Rectangle 1">
            <a:extLst>
              <a:ext uri="{FF2B5EF4-FFF2-40B4-BE49-F238E27FC236}">
                <a16:creationId xmlns:a16="http://schemas.microsoft.com/office/drawing/2014/main" id="{AD8F0AF2-3063-2F03-44C0-7531DD1F6EF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6308" name="Rectangle 2">
            <a:extLst>
              <a:ext uri="{FF2B5EF4-FFF2-40B4-BE49-F238E27FC236}">
                <a16:creationId xmlns:a16="http://schemas.microsoft.com/office/drawing/2014/main" id="{F6CB21AD-613C-2861-FB4B-5007C75B5D1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https://pt.wikipedia.org/wiki/Mudan%C3%A7a_clim%C3%A1tica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http://en.wikipedia.org/wiki/Climate_change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http://pt.wikipedia.org/wiki/Cidades_em_Transi%C3%A7%C3%A3o</a:t>
            </a:r>
          </a:p>
          <a:p>
            <a:pPr eaLnBrk="1" hangingPunct="1">
              <a:spcBef>
                <a:spcPct val="0"/>
              </a:spcBef>
            </a:pPr>
            <a:endParaRPr lang="it-CH" altLang="it-CH"/>
          </a:p>
          <a:p>
            <a:pPr eaLnBrk="1" hangingPunct="1">
              <a:spcBef>
                <a:spcPct val="0"/>
              </a:spcBef>
            </a:pPr>
            <a:endParaRPr lang="it-CH" altLang="it-CH"/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354" name="Rectangle 26">
            <a:extLst>
              <a:ext uri="{FF2B5EF4-FFF2-40B4-BE49-F238E27FC236}">
                <a16:creationId xmlns:a16="http://schemas.microsoft.com/office/drawing/2014/main" id="{97608F6E-BD29-071F-E511-BF5CBE96016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990DDF3-AD8C-430A-91B0-C770056B3600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167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68355" name="Rectangle 1">
            <a:extLst>
              <a:ext uri="{FF2B5EF4-FFF2-40B4-BE49-F238E27FC236}">
                <a16:creationId xmlns:a16="http://schemas.microsoft.com/office/drawing/2014/main" id="{F9918453-D8C6-7E73-4EA5-824819085BD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02820" name="Rectangle 2">
            <a:extLst>
              <a:ext uri="{FF2B5EF4-FFF2-40B4-BE49-F238E27FC236}">
                <a16:creationId xmlns:a16="http://schemas.microsoft.com/office/drawing/2014/main" id="{3B57D2A6-8706-FBB4-845A-BA4458760E9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defRPr/>
            </a:pPr>
            <a:r>
              <a:rPr lang="it-CH" altLang="it-CH" dirty="0"/>
              <a:t>https://en.wikipedia.org/wiki/Seawater_pollution</a:t>
            </a:r>
          </a:p>
          <a:p>
            <a:pPr eaLnBrk="1" hangingPunct="1">
              <a:spcBef>
                <a:spcPct val="0"/>
              </a:spcBef>
              <a:defRPr/>
            </a:pPr>
            <a:r>
              <a:rPr lang="it-CH" altLang="it-CH" dirty="0"/>
              <a:t>https://pt.wikipedia.org/wiki/Polui%C3%A7%C3%A3o_marinha</a:t>
            </a:r>
          </a:p>
          <a:p>
            <a:pPr eaLnBrk="1" hangingPunct="1">
              <a:spcBef>
                <a:spcPct val="0"/>
              </a:spcBef>
              <a:defRPr/>
            </a:pPr>
            <a:r>
              <a:rPr lang="it-CH" altLang="it-CH" dirty="0"/>
              <a:t>https://pt.wikipedia.org/wiki/Polui%C3%A7%C3%A3o_da_%C3%A1gua</a:t>
            </a:r>
          </a:p>
          <a:p>
            <a:pPr eaLnBrk="1" hangingPunct="1">
              <a:spcBef>
                <a:spcPct val="0"/>
              </a:spcBef>
              <a:defRPr/>
            </a:pPr>
            <a:r>
              <a:rPr lang="it-CH" altLang="it-CH" dirty="0"/>
              <a:t>https://pt.wikipedia.org/wiki/Antropiza%C3%A7%C3%A3o</a:t>
            </a:r>
          </a:p>
          <a:p>
            <a:pPr eaLnBrk="1" hangingPunct="1">
              <a:spcBef>
                <a:spcPct val="0"/>
              </a:spcBef>
              <a:defRPr/>
            </a:pPr>
            <a:endParaRPr lang="it-CH" altLang="it-CH" dirty="0"/>
          </a:p>
          <a:p>
            <a:pPr marL="228600" indent="-228600" eaLnBrk="1" hangingPunct="1">
              <a:spcBef>
                <a:spcPct val="0"/>
              </a:spcBef>
              <a:buFontTx/>
              <a:buAutoNum type="arabicPlain" startAt="167"/>
              <a:defRPr/>
            </a:pPr>
            <a:endParaRPr lang="it-CH" altLang="it-CH" dirty="0"/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02" name="Segnaposto immagine diapositiva 1">
            <a:extLst>
              <a:ext uri="{FF2B5EF4-FFF2-40B4-BE49-F238E27FC236}">
                <a16:creationId xmlns:a16="http://schemas.microsoft.com/office/drawing/2014/main" id="{04A132B0-0C0D-F314-F19C-A9AD09E59AD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70403" name="Segnaposto note 2">
            <a:extLst>
              <a:ext uri="{FF2B5EF4-FFF2-40B4-BE49-F238E27FC236}">
                <a16:creationId xmlns:a16="http://schemas.microsoft.com/office/drawing/2014/main" id="{F45B0CA6-12BF-17A4-7F0D-42344ADCE9A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.</a:t>
            </a:r>
          </a:p>
        </p:txBody>
      </p:sp>
      <p:sp>
        <p:nvSpPr>
          <p:cNvPr id="870404" name="Segnaposto numero diapositiva 3">
            <a:extLst>
              <a:ext uri="{FF2B5EF4-FFF2-40B4-BE49-F238E27FC236}">
                <a16:creationId xmlns:a16="http://schemas.microsoft.com/office/drawing/2014/main" id="{6B210F57-B30D-1791-E774-EE4E9430D4F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fld id="{EF3090D1-0119-4989-B8E8-8F0E898C7FC8}" type="slidenum">
              <a:rPr lang="it-CH" altLang="en-US" smtClean="0">
                <a:latin typeface="Calibri" panose="020F0502020204030204" pitchFamily="34" charset="0"/>
              </a:rPr>
              <a:pPr/>
              <a:t>168</a:t>
            </a:fld>
            <a:endParaRPr lang="it-CH" altLang="en-US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450" name="Rectangle 26">
            <a:extLst>
              <a:ext uri="{FF2B5EF4-FFF2-40B4-BE49-F238E27FC236}">
                <a16:creationId xmlns:a16="http://schemas.microsoft.com/office/drawing/2014/main" id="{31276B89-A0EA-A54A-F43C-739587C8A20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66E82D2-A0EB-463A-9F86-DE369CD11AEC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169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72451" name="Text Box 1">
            <a:extLst>
              <a:ext uri="{FF2B5EF4-FFF2-40B4-BE49-F238E27FC236}">
                <a16:creationId xmlns:a16="http://schemas.microsoft.com/office/drawing/2014/main" id="{320E1C8D-0ADA-2625-8304-B7AE011F86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071DFAC-97F5-4B82-95E7-FC78ED359D71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169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72452" name="Rectangle 2">
            <a:extLst>
              <a:ext uri="{FF2B5EF4-FFF2-40B4-BE49-F238E27FC236}">
                <a16:creationId xmlns:a16="http://schemas.microsoft.com/office/drawing/2014/main" id="{12620B7B-42E6-3161-EBB8-4DC0A8FF22A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2453" name="Text Box 3">
            <a:extLst>
              <a:ext uri="{FF2B5EF4-FFF2-40B4-BE49-F238E27FC236}">
                <a16:creationId xmlns:a16="http://schemas.microsoft.com/office/drawing/2014/main" id="{C12B1A77-8C65-D1E6-BA40-925F75F14B3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Lenin olhou para a frente (previu o futuro):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hoje o capital financeiro e as grandes corporações ditam as regras do jogo.</a:t>
            </a: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https://pt.wikipedia.org/wiki/Imperialismo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http://en.wikipedia.org/wiki/Imperialism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http://en.wikipedia.org/wiki/Imperialism,_the_Highest_Stage_of_Capitalism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MULTINATIONAL CORPORATIONS, GLOBALIZATION AND POVERTY: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http://info.worldbank.org/etools/docs/library/89443/tu_0601/newfarmer.pdf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US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TTIP - ceta - Tisa: estes são alguns dos acordos internacionais de que o imperialismo dos EUA pretende impor ao resto do mundo pró-ocidental, ostensivamente para impulsionar o comércio, eliminando barreiras aduaneiras, mas na realidade para subjugar os países do bloco ocidental a vontade de os EUA / Canadá na acepção liberal e imperialista. Estes acordos favoreceria apenas as grandes multinacionais (especialmente o dos EUA) em detrimento da economia e da soberania nacional de outros signatários.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Um exemplo é as cláusulas de irreversibilidade a qualquer medida de liberalização / privatização que os estados individuais ou autoridades locais individuais implementan, a duração ilimitada dos acordos, a primazia das regras liberisticas, a possibilidade para os Estados e as empresas de recorrer a um tribunal supranacional criado especificamente, etc. Considerando que a China, a Rússia eo Irã são excluídos a priori, bem como a urgência e sigilo em torno desses acordos, é bastante claro que esses acordos servem principalmente os EUA para se juntar ao grupo anti Rússia / China. Na prática, se realiza o que foi previsto por Lênin há 100 anos: es o imperialismo que domina o mundo e que dita as regras do jogo.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https://es.wikipedia.org/wiki/Trade_In_Services_Agreement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https://stop-ttip.org/material-list-for-information-on-ttip-ceta-tisa/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https://pt.wikipedia.org/wiki/Acordo_de_Parceria_Transatl%C3%A2ntica_de_Com%C3%A9rcio_e_Investimento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498" name="Rectangle 26">
            <a:extLst>
              <a:ext uri="{FF2B5EF4-FFF2-40B4-BE49-F238E27FC236}">
                <a16:creationId xmlns:a16="http://schemas.microsoft.com/office/drawing/2014/main" id="{08349CC7-AEB0-ECB6-06E8-DC704EA5CD7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E0EB5CD-71F9-46BA-B0A7-CA8EE0B7D1FD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170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74499" name="Text Box 1">
            <a:extLst>
              <a:ext uri="{FF2B5EF4-FFF2-40B4-BE49-F238E27FC236}">
                <a16:creationId xmlns:a16="http://schemas.microsoft.com/office/drawing/2014/main" id="{ED260B85-C51A-846C-2AA9-1C5F414535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3D91152-05E3-460F-B778-171FEB038F65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170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74500" name="Rectangle 2">
            <a:extLst>
              <a:ext uri="{FF2B5EF4-FFF2-40B4-BE49-F238E27FC236}">
                <a16:creationId xmlns:a16="http://schemas.microsoft.com/office/drawing/2014/main" id="{4108AE2C-52BA-6263-3034-6E990CA820C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4501" name="Text Box 3">
            <a:extLst>
              <a:ext uri="{FF2B5EF4-FFF2-40B4-BE49-F238E27FC236}">
                <a16:creationId xmlns:a16="http://schemas.microsoft.com/office/drawing/2014/main" id="{0C8F6C86-AA75-B331-1120-48BB1D64504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Produzimos mais, mas com menos trabalhadores. Racionalização e automatização criam desemprego.</a:t>
            </a:r>
          </a:p>
        </p:txBody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546" name="Rectangle 26">
            <a:extLst>
              <a:ext uri="{FF2B5EF4-FFF2-40B4-BE49-F238E27FC236}">
                <a16:creationId xmlns:a16="http://schemas.microsoft.com/office/drawing/2014/main" id="{B4A76AA9-8BF7-9450-4166-80540F4418C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4CF66AF-B11B-4151-8E21-6381DCDA912B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171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76547" name="Rectangle 1">
            <a:extLst>
              <a:ext uri="{FF2B5EF4-FFF2-40B4-BE49-F238E27FC236}">
                <a16:creationId xmlns:a16="http://schemas.microsoft.com/office/drawing/2014/main" id="{4C598DE3-3AD5-0F94-40D3-DD45155E1A1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6548" name="Text Box 2">
            <a:extLst>
              <a:ext uri="{FF2B5EF4-FFF2-40B4-BE49-F238E27FC236}">
                <a16:creationId xmlns:a16="http://schemas.microsoft.com/office/drawing/2014/main" id="{844BC354-6004-4792-9780-2ED026A04AC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O sistema econômico capitalista é baseada no dinheiro emprestado pelo banco central a outros bancos que, por sua vez, emprestam aos seus clientes. Obviamente, esse rio de dinheiro destina-se a entrar nos bancos e no banco central... acrescido de juros. Isso significa que a massa monetária cresce ao mesmo tempo em que a dívida do Estado e do povo, assim como a acumulação de dinheiro para alguns e para os bancos. Este sistema é chamado de senhoriagem.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Os excessos da especulação da bolsa criam bolas especulativas (preços demasiado altos), seguidas por profundas crises financeiras que afetam toda a economia. 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A especulação é o favorita pelo uso de instrumentos financeiros derivativos que permitem comprar ou vender qualquer coisa sem a possuir. A tecnologia moderna globalizou os mercados financeiros, que reagem em uníssono. O setor financeiro (bancos, seguradoras, fundos de investimento, administração, comércio, etc.) tornou-se uma máquina gigantesca que emprega centenas de milhares de funcionários cujo único objectivo é o lucro máximo. Muitas vezes, para evitar o colapso de todo o sistema, com consequências catastróficas, os estados são obrigados a intervir com fundos maciços que são, em última análise, fornecidos pelos contribuintes e/ou os pequenos investidores, que são os perdedores.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Um exemplo clássico é a Grécia 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A bolha econômica de 2006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O dinheiro nasce com a necessidade de criar um bem troca neutro aceite por todos. Inicialmente, o dinheiro foi necessário para pagar mercenários, impostos e bens, conceder empréstimos, etc.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A parábola do dinheiro pode ser resumida como segue: (M = mercadorias, D = dinheiro)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M - M (troca): operação socialmente útil, mas tem limites organizacionais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M - D - M (venda de uma mercadoria para comprar outra): operação socialmente necessária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D - M - D (a compra e revenda dos mesmos bens com fins lucrativos): operação socialmente improdutiva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D - D - D (a compra e venda de divisas, etc. para obter lucro): operação socialmente prejudicial 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A vida do dinheiro é baseada, por um lado, no crédito, por outro lado, na dívida assim como na obrigação de devolver o dinheiro emprestado e na compensação a ser paga pelo empréstimo recebido (os juros). A concessão ou não de um empréstimo e o reembolso ou não de um empréstimo e/ou os pagamentos de juros podem ter consequências graves, especialmente sobre a parte mais frágil da população.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Um exemplo clássico: a dívida do Terceiro Mundo. 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http://www.imf.org/external/np/res/seminars/2013/arc/pdf/Krugman.pdf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Currency Regimes, Capital Flows, and Crises  /  Autor:  Paul Krugman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Paper presented at the 14th Jacques Polak Annual Research Conference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Hosted by the International Monetary Fund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Washington, DC─November 7–8, 2013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US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https://pt.wikipedia.org/wiki/Mercado_financeiro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http://en.wikipedia.org/wiki/Financial_markets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http://en.wikipedia.org/wiki/Stock_market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http://en.wikipedia.org/wiki/Bond_market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https://pt.wikipedia.org/wiki/Bolsa_de_valores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US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</p:txBody>
      </p:sp>
      <p:sp>
        <p:nvSpPr>
          <p:cNvPr id="876549" name="Text Box 3">
            <a:extLst>
              <a:ext uri="{FF2B5EF4-FFF2-40B4-BE49-F238E27FC236}">
                <a16:creationId xmlns:a16="http://schemas.microsoft.com/office/drawing/2014/main" id="{B5BC6F6C-0200-675A-E06E-8A4AB67651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8047EE9-8347-4E62-B7DA-CF5831544E8D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171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02" name="Rectangle 26">
            <a:extLst>
              <a:ext uri="{FF2B5EF4-FFF2-40B4-BE49-F238E27FC236}">
                <a16:creationId xmlns:a16="http://schemas.microsoft.com/office/drawing/2014/main" id="{2773FDF2-C97E-0038-CBBC-D0EC5ACFB0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EA766C8-C8CF-4764-9EFE-039F682CBF32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17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63203" name="Text Box 1">
            <a:extLst>
              <a:ext uri="{FF2B5EF4-FFF2-40B4-BE49-F238E27FC236}">
                <a16:creationId xmlns:a16="http://schemas.microsoft.com/office/drawing/2014/main" id="{8680F04C-A761-46BE-37C2-1EBD11A9ED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D41F41C-7B8F-4054-90C6-0838B794E537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17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63204" name="Rectangle 2">
            <a:extLst>
              <a:ext uri="{FF2B5EF4-FFF2-40B4-BE49-F238E27FC236}">
                <a16:creationId xmlns:a16="http://schemas.microsoft.com/office/drawing/2014/main" id="{02050744-2B88-34F8-A2AF-A2F729EABFE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3205" name="Text Box 3">
            <a:extLst>
              <a:ext uri="{FF2B5EF4-FFF2-40B4-BE49-F238E27FC236}">
                <a16:creationId xmlns:a16="http://schemas.microsoft.com/office/drawing/2014/main" id="{878F493E-E05A-9FAA-B1E0-47CC392D798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Uma fábrica de automóveis destinada ao desaparecimento por causa da concorrência implacável dos grandes produtores.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http://en.wikipedia.org/wiki/Alvis_Car_and_Engineering_Company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http://en.wikipedia.org/wiki/Car_factory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http://en.wikipedia.org/wiki/Alvis_Firebird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594" name="Rectangle 26">
            <a:extLst>
              <a:ext uri="{FF2B5EF4-FFF2-40B4-BE49-F238E27FC236}">
                <a16:creationId xmlns:a16="http://schemas.microsoft.com/office/drawing/2014/main" id="{FA224639-888A-49B6-0575-F8A9315B0E8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0C94212-A959-4763-A4F1-77440A8763A5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172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78595" name="Rectangle 1">
            <a:extLst>
              <a:ext uri="{FF2B5EF4-FFF2-40B4-BE49-F238E27FC236}">
                <a16:creationId xmlns:a16="http://schemas.microsoft.com/office/drawing/2014/main" id="{D049A2DE-20ED-AF58-F71E-B9C808813CF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8596" name="Text Box 2">
            <a:extLst>
              <a:ext uri="{FF2B5EF4-FFF2-40B4-BE49-F238E27FC236}">
                <a16:creationId xmlns:a16="http://schemas.microsoft.com/office/drawing/2014/main" id="{092D8AB6-7B77-198F-A384-CBDDAB90318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Exemplo clássico: a Grécia em 2013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A parte principal (a verde) do sistema financeiro poderia também funcionar. A exploração descontrolada (a vermelho) desta parte do sistema financeiro leva todo o sistema ao desequilíbrio com a criação da dívida do setor público (à esquerda) e uma acumulação capitalista (à direita).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Quando o estado é demasiado endividado a receita neo-liberal é sempre o mesmo: privatizar tudo que é "público" (para reabastecer os cofres do Estado), diminuir o custo de sociabilidade (para limitar as saídas), reduzir os custos do trabalho (para tornar as empresas nacionais mais competitivas), reduzir a tributação das empresas (para torná-los mais competitivos) e os ricos (para atrair estrangeiros ricos), a introdução de impostos e taxas para as pessoas comuns, e assim por diante. Raramente aumentam os impostos sobre os ricos, em parte porque eles estão em boas relações com aqueles que decidem e por se envolver em evasão fiscal e / ou mover os seus pertences no exterior. Tudo isso é chamado "reformas". </a:t>
            </a: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O resultado é a pobreza, o desemprego, os baixos salários, a exploração de mão de obra, os preços exorbitantes de serviços privatizados (devem produzir lucros) a sua qualidade torna-se pobre, ampliando a repressão dos protestos sociales, encontrar um bode expiatório (l 'oposição política, minorias, estrangeiros, etc.). O próximo passo é a desordem social, estabelecimento um governo ditatorial ou autoritário, guerra civil ou guerra. 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http://www.positivemoney.org/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http://en.wikipedia.org/wiki/FED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https://pt.wikipedia.org/wiki/FED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http://en.wikipedia.org/wiki/European_Central_Bank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http://www.snb.ch/en/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http://en.wikipedia.org/wiki/World_bank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https://pt.wikipedia.org/wiki/Banco_Mundial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http://www.worldbank.org/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http://en.wikipedia.org/wiki/IBRD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http://go.worldbank.org/SDUHVGE5S0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http://en.wikipedia.org/wiki/Bretton_Woods_system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http://en.wikipedia.org/wiki/International_Monetary_Fund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https://pt.wikipedia.org/wiki/Fundo_Monet%C3%A1rio_Internacional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http://en.wikipedia.org/wiki/Fractional-reserve_banking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http://tinyurl.com/balance-sheet-extension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https://pt.wikipedia.org/wiki/Banco_de_Compensa%C3%A7%C3%B5es_Internacionais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http://www.bankofengland.co.uk/publications/Documents/quarterlybulletin/2014/qb14q101.pdf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http://www.bankofengland.co.uk/publications/Documents/quarterlybulletin/2014/qb14q102.pdf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http://becurioustv.com/fr/show/fast-and-curious/episode/19-mai-les-suisses-aiment-ils-vraiment-leurs-banques-1 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http://news360x.fr/les-banques-creent-a-partir-du-neant/ 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http://news360x.fr/un-banquier-suisse-explique-en-3-minutes-larnaque-de-la-creation-monetaire-avec-le-canada-comme-exemple/ 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https://en.wikipedia.org/wiki/AM-Lira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</p:txBody>
      </p:sp>
      <p:sp>
        <p:nvSpPr>
          <p:cNvPr id="878597" name="Text Box 3">
            <a:extLst>
              <a:ext uri="{FF2B5EF4-FFF2-40B4-BE49-F238E27FC236}">
                <a16:creationId xmlns:a16="http://schemas.microsoft.com/office/drawing/2014/main" id="{61B3F5EF-3310-BCB3-3103-071BAA3CD2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396BC38-4D4F-4017-BD85-63D99A98DA77}" type="slidenum">
              <a:rPr lang="it-CH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172</a:t>
            </a:fld>
            <a:endParaRPr lang="it-CH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42" name="Segnaposto immagine diapositiva 1">
            <a:extLst>
              <a:ext uri="{FF2B5EF4-FFF2-40B4-BE49-F238E27FC236}">
                <a16:creationId xmlns:a16="http://schemas.microsoft.com/office/drawing/2014/main" id="{39E9781B-E8B2-FEEE-E923-AED8E9DBEBB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80643" name="Segnaposto note 2">
            <a:extLst>
              <a:ext uri="{FF2B5EF4-FFF2-40B4-BE49-F238E27FC236}">
                <a16:creationId xmlns:a16="http://schemas.microsoft.com/office/drawing/2014/main" id="{A1F2D65E-DC91-D6F2-C2DC-C46CF6BD7BC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pt-BR" altLang="en-US"/>
              <a:t>O dinheiro / dinheiro é uma mercadoria universal convencional à qual todos conferem um certo valor, que atua como um intermediário entre os indivíduos e determina suas escolhas.</a:t>
            </a:r>
          </a:p>
          <a:p>
            <a:endParaRPr lang="en-US" altLang="en-US"/>
          </a:p>
          <a:p>
            <a:r>
              <a:rPr lang="pt-BR" altLang="en-US"/>
              <a:t>A massa monetária M1 é a moeda em circulação, ou seja, os meios de pagamento que estão em circulação, incluindo o dinheiro eletrônico. Na Suíça, chega a cerca de 600 bilhões de francos suíços. Destes, 90% são dinheiro eletrônico, 9% são notas e 1% são moedas de metal.</a:t>
            </a:r>
          </a:p>
          <a:p>
            <a:r>
              <a:rPr lang="pt-BR" altLang="en-US"/>
              <a:t>O Banco Nacional da Suíça, e em geral todos os bancos centrais do mundo ocidental, não tem controle sobre o dinheiro eletrônico (que é emitido pelos bancos), mas se limita a monitorar para quantificar a oferta de moeda em circulação.</a:t>
            </a:r>
          </a:p>
          <a:p>
            <a:r>
              <a:rPr lang="pt-BR" altLang="en-US"/>
              <a:t>Na Suíça (assim como em muitos outros países), os bancos SÓ precisam depositar no Banco Central um valor de garantia (reserva fracionária) igual a 2,5% dos valores emitidos. No entanto, o Banco Nacional NÃO PODE limitar ou impedir de forma alguma a emissão de dinheiro eletrônico pelos bancos, daí um crescimento contínuo e descontrolado da oferta de moeda.</a:t>
            </a:r>
          </a:p>
          <a:p>
            <a:endParaRPr lang="en-US" altLang="en-US"/>
          </a:p>
          <a:p>
            <a:r>
              <a:rPr lang="it-CH" altLang="en-US"/>
              <a:t>https://it.wikipedia.org/wiki/Aggregati_monetari</a:t>
            </a:r>
          </a:p>
          <a:p>
            <a:r>
              <a:rPr lang="it-CH" altLang="it-CH"/>
              <a:t>https://en.wikipedia.org/wiki/The_Capitalist_Conspiracy</a:t>
            </a:r>
          </a:p>
          <a:p>
            <a:r>
              <a:rPr lang="it-CH" altLang="it-CH"/>
              <a:t>http://en.wikipedia.org/wiki/Money_circulation#Destruction</a:t>
            </a:r>
          </a:p>
          <a:p>
            <a:r>
              <a:rPr lang="it-CH" altLang="it-CH"/>
              <a:t>http://en.wikipedia.org/wiki/Money_creation</a:t>
            </a:r>
          </a:p>
          <a:p>
            <a:r>
              <a:rPr lang="it-CH" altLang="it-CH"/>
              <a:t>http://en.wikipedia.org/wiki/Credit_money</a:t>
            </a:r>
          </a:p>
          <a:p>
            <a:r>
              <a:rPr lang="it-CH" altLang="it-CH"/>
              <a:t>http://en.wikipedia.org/wiki/Bank_money</a:t>
            </a:r>
          </a:p>
          <a:p>
            <a:r>
              <a:rPr lang="it-CH" altLang="it-CH"/>
              <a:t>http://it.wikipedia.org/wiki/Riserva_frazionaria</a:t>
            </a:r>
          </a:p>
          <a:p>
            <a:r>
              <a:rPr lang="it-CH" altLang="it-CH"/>
              <a:t>http://tinyurl.com/balance-sheet-extension</a:t>
            </a:r>
          </a:p>
          <a:p>
            <a:endParaRPr lang="it-CH" altLang="en-US"/>
          </a:p>
          <a:p>
            <a:r>
              <a:rPr lang="pt-BR" altLang="en-US"/>
              <a:t>Na Suíça, no final do século 19, o estado emitia moedas, enquanto quase todos os bancos (incluindo alguns cantões) emitiam suas próprias notas. A confusão era enorme.</a:t>
            </a:r>
          </a:p>
          <a:p>
            <a:r>
              <a:rPr lang="pt-BR" altLang="en-US"/>
              <a:t>No início do século XX, foi criado o Banco Nacional da Suíça: detinha o monopólio da emissão de moedas e notas. No entanto, os bancos privados começaram a emitir dinheiro virtual ou eletrônico (por exemplo, com cartões de crédito e transações de pagamento computadorizadas). Consequentemente, a oferta de moeda cresceu muito mais do que a economia real, criando vários perigos. Hoje, 10% da oferta monetária é composta de notas e moedas, enquanto 90% da oferta monetária é dinheiro eletrônico (dinheiro escritural).</a:t>
            </a:r>
            <a:r>
              <a:rPr lang="it-CH" altLang="en-US"/>
              <a:t> </a:t>
            </a:r>
          </a:p>
          <a:p>
            <a:r>
              <a:rPr lang="pt-BR" altLang="en-US"/>
              <a:t>Apenas o SNB deve ser capaz de emitir dinheiro, incluindo dinheiro eletrônico. Esses meios de pagamento devem entrar em circulação sem dívidas e sem juros por meio do Estado, das autoridades locais e dos cidadãos. Nesse caso, o estado não terá mais que pedir empréstimos aos bancos (agora o estado paga enormes juros a cada ano sobre a dívida que o estado tem com os bancos). O Banco Nacional também deve ser regulado por um mandato constitucional preciso. Nesse caso, os meios de pagamento ainda fluirão para os bancos que poderão realizar seu trabalho como antes, mas a oferta de moeda está sob controle.</a:t>
            </a:r>
          </a:p>
          <a:p>
            <a:r>
              <a:rPr lang="pt-BR" altLang="en-US"/>
              <a:t>A reserva fracionária é um depósito de garantia que os bancos devem criar com o Banco Nacional. Na área do Euro, o depósito corresponde a 2% das dívidas do banco. (na Suíça é de 2,5%). http://arjelle.altervista.org/Economia/Pillole/riserva_frazionaria.htm</a:t>
            </a:r>
            <a:r>
              <a:rPr lang="it-CH" altLang="en-US"/>
              <a:t> </a:t>
            </a:r>
          </a:p>
          <a:p>
            <a:endParaRPr lang="it-CH" altLang="en-US"/>
          </a:p>
          <a:p>
            <a:endParaRPr lang="it-CH" altLang="en-US"/>
          </a:p>
          <a:p>
            <a:endParaRPr lang="en-US" altLang="en-US"/>
          </a:p>
          <a:p>
            <a:endParaRPr lang="en-US" altLang="en-US"/>
          </a:p>
        </p:txBody>
      </p:sp>
      <p:sp>
        <p:nvSpPr>
          <p:cNvPr id="880644" name="Segnaposto numero diapositiva 3">
            <a:extLst>
              <a:ext uri="{FF2B5EF4-FFF2-40B4-BE49-F238E27FC236}">
                <a16:creationId xmlns:a16="http://schemas.microsoft.com/office/drawing/2014/main" id="{5E326859-4F36-40CF-2E4C-1E43CF06D7F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fld id="{4F5CC6D9-A2FD-431C-9E06-7B8AAAB2548B}" type="slidenum">
              <a:rPr lang="it-CH" altLang="en-US" smtClean="0">
                <a:latin typeface="Calibri" panose="020F0502020204030204" pitchFamily="34" charset="0"/>
              </a:rPr>
              <a:pPr/>
              <a:t>173</a:t>
            </a:fld>
            <a:endParaRPr lang="it-CH" altLang="en-US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690" name="Rectangle 26">
            <a:extLst>
              <a:ext uri="{FF2B5EF4-FFF2-40B4-BE49-F238E27FC236}">
                <a16:creationId xmlns:a16="http://schemas.microsoft.com/office/drawing/2014/main" id="{22C7BE0B-3EFC-9372-E00E-784F91DC11F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4257D29-2A55-4BE8-802D-56744666D8A1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174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82691" name="Rectangle 1">
            <a:extLst>
              <a:ext uri="{FF2B5EF4-FFF2-40B4-BE49-F238E27FC236}">
                <a16:creationId xmlns:a16="http://schemas.microsoft.com/office/drawing/2014/main" id="{66D977E4-C7DD-1667-860E-7D3B8404B1D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2692" name="Text Box 2">
            <a:extLst>
              <a:ext uri="{FF2B5EF4-FFF2-40B4-BE49-F238E27FC236}">
                <a16:creationId xmlns:a16="http://schemas.microsoft.com/office/drawing/2014/main" id="{6A3D1AAF-C60C-108C-4114-4EB63F7F20B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PIB: produto interno bruto.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Filme educacional (em Inglês)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https://www.youtube.com/watch?v=5fbvquHSPJU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http://www.vollgeld.ch/index.php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http://www.positivemoney.org/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https://en.wikipedia.org/wiki/Austrian_business_cycle_theory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https://fr.wikipedia.org/wiki/Dette_du_tiers_monde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https://it.wikipedia.org/wiki/Debito_del_Terzo_Mondo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https://pt.wikipedia.org/wiki/D%C3%ADvida_p%C3%Bablica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http://en.wikipedia.org/wiki/Usa_debt_crisis_2011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http://en.wikipedia.org/wiki/Fractional-reserve_banking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Filme didático (em Inglês):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https://www.youtube.com/watch?v=5fbvquHSPJU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</p:txBody>
      </p:sp>
      <p:sp>
        <p:nvSpPr>
          <p:cNvPr id="882693" name="Text Box 3">
            <a:extLst>
              <a:ext uri="{FF2B5EF4-FFF2-40B4-BE49-F238E27FC236}">
                <a16:creationId xmlns:a16="http://schemas.microsoft.com/office/drawing/2014/main" id="{F900ABFE-946E-CA89-D3AF-A271B655B2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750DB6D-7517-4A6A-9246-0E176CD68C49}" type="slidenum">
              <a:rPr lang="it-CH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174</a:t>
            </a:fld>
            <a:endParaRPr lang="it-CH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738" name="Rectangle 26">
            <a:extLst>
              <a:ext uri="{FF2B5EF4-FFF2-40B4-BE49-F238E27FC236}">
                <a16:creationId xmlns:a16="http://schemas.microsoft.com/office/drawing/2014/main" id="{B1AE0BC1-28F5-B26F-F055-B3F38BFB00F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106ADE7-0F02-4A2F-8CC2-73E9C5158E21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175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84739" name="Text Box 1">
            <a:extLst>
              <a:ext uri="{FF2B5EF4-FFF2-40B4-BE49-F238E27FC236}">
                <a16:creationId xmlns:a16="http://schemas.microsoft.com/office/drawing/2014/main" id="{CFD6B9B7-0846-E33C-8621-00F0559B77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821D014-D3A7-4DD9-A994-DC46873BFEF6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175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84740" name="Rectangle 2">
            <a:extLst>
              <a:ext uri="{FF2B5EF4-FFF2-40B4-BE49-F238E27FC236}">
                <a16:creationId xmlns:a16="http://schemas.microsoft.com/office/drawing/2014/main" id="{1E4B10ED-C16D-E683-17BA-2C5A980FBC5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4741" name="Rectangle 3">
            <a:extLst>
              <a:ext uri="{FF2B5EF4-FFF2-40B4-BE49-F238E27FC236}">
                <a16:creationId xmlns:a16="http://schemas.microsoft.com/office/drawing/2014/main" id="{7DCAB8DA-9BAD-E8D5-6A3C-541BC88E5CF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http://en.wikipedia.org/wiki/Market_economy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https://pt.wikipedia.org/wiki/Economia_de_mercado</a:t>
            </a:r>
          </a:p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786" name="Rectangle 26">
            <a:extLst>
              <a:ext uri="{FF2B5EF4-FFF2-40B4-BE49-F238E27FC236}">
                <a16:creationId xmlns:a16="http://schemas.microsoft.com/office/drawing/2014/main" id="{3FF48D48-EAAE-2500-A78A-3D38BB8A909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014FDC5-2E58-47F0-BA78-8CBD3771EA93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176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86787" name="Text Box 1">
            <a:extLst>
              <a:ext uri="{FF2B5EF4-FFF2-40B4-BE49-F238E27FC236}">
                <a16:creationId xmlns:a16="http://schemas.microsoft.com/office/drawing/2014/main" id="{6FF4F033-65FD-59C2-B909-A0C54DB50A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29A495D-23F7-4728-A53D-F07668803420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176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86788" name="Rectangle 2">
            <a:extLst>
              <a:ext uri="{FF2B5EF4-FFF2-40B4-BE49-F238E27FC236}">
                <a16:creationId xmlns:a16="http://schemas.microsoft.com/office/drawing/2014/main" id="{C55197BA-8ECE-BAF5-12BD-F6B6AD087B7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6789" name="Rectangle 3">
            <a:extLst>
              <a:ext uri="{FF2B5EF4-FFF2-40B4-BE49-F238E27FC236}">
                <a16:creationId xmlns:a16="http://schemas.microsoft.com/office/drawing/2014/main" id="{6C337CB4-E832-0B9B-F8B6-BC834672AF7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https://pt.wikipedia.org/wiki/Ciclo_econ%C3%B4mico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O acordos internacionais cabresto: TISA, TTIP, CETA, Doha Round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https://en.wikipedia.org/wiki/Trade_in_Services_Agreement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https://pt.wikipedia.org/wiki/Acordo_de_Parceria_Transatl%C3%A2ntica_de_Com%C3%A9rcio_e_Investimento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https://en.wikipedia.org/wiki/Comprehensive_Economic_and_Trade_Agreement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https://pt.wikipedia.org/wiki/Rodada_Doha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https://pt.wikipedia.org/wiki/Escola_da_regula%C3%A7%C3%A3o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834" name="Rectangle 26">
            <a:extLst>
              <a:ext uri="{FF2B5EF4-FFF2-40B4-BE49-F238E27FC236}">
                <a16:creationId xmlns:a16="http://schemas.microsoft.com/office/drawing/2014/main" id="{279E8F57-7507-F95C-7CFB-535A73072BC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CC70B94-B7A1-4244-83DF-E25BA6B4AE91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177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88835" name="Rectangle 1">
            <a:extLst>
              <a:ext uri="{FF2B5EF4-FFF2-40B4-BE49-F238E27FC236}">
                <a16:creationId xmlns:a16="http://schemas.microsoft.com/office/drawing/2014/main" id="{5E89424D-1120-3D71-AE93-6D85E873332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8836" name="Rectangle 2">
            <a:extLst>
              <a:ext uri="{FF2B5EF4-FFF2-40B4-BE49-F238E27FC236}">
                <a16:creationId xmlns:a16="http://schemas.microsoft.com/office/drawing/2014/main" id="{CB938C6A-9941-C2C5-08EF-EF291F304A9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De acordo com esta teoria, estamos atualmente em uma fase de cansaço no limite da depressão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http://en.wikipedia.org/wiki/Kondratieff_waves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https://pt.wikipedia.org/wiki/Kondratiev</a:t>
            </a:r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82" name="Rectangle 26">
            <a:extLst>
              <a:ext uri="{FF2B5EF4-FFF2-40B4-BE49-F238E27FC236}">
                <a16:creationId xmlns:a16="http://schemas.microsoft.com/office/drawing/2014/main" id="{8B307200-E532-EB06-5BA9-AB84A4D3C72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6F32F53-B453-46F8-9145-49514064A927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178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90883" name="Rectangle 1">
            <a:extLst>
              <a:ext uri="{FF2B5EF4-FFF2-40B4-BE49-F238E27FC236}">
                <a16:creationId xmlns:a16="http://schemas.microsoft.com/office/drawing/2014/main" id="{C81E21FA-D1F7-3ACA-023C-421C5C7AB01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0884" name="Rectangle 2">
            <a:extLst>
              <a:ext uri="{FF2B5EF4-FFF2-40B4-BE49-F238E27FC236}">
                <a16:creationId xmlns:a16="http://schemas.microsoft.com/office/drawing/2014/main" id="{39391875-BE1F-83AD-9365-56C3ACAC982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Na verdade, o consumo excessivo começou há cerca de 10.000 anos atrás com a invenção da propriedade privada e da escravidão.</a:t>
            </a:r>
            <a:endParaRPr lang="it-CH" altLang="it-CH"/>
          </a:p>
        </p:txBody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930" name="Rectangle 26">
            <a:extLst>
              <a:ext uri="{FF2B5EF4-FFF2-40B4-BE49-F238E27FC236}">
                <a16:creationId xmlns:a16="http://schemas.microsoft.com/office/drawing/2014/main" id="{291B064A-3D8B-09FA-F489-790CA2C2B97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5A8EBC4-4A77-4A90-8CF8-E748309998FC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179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92931" name="Rectangle 1">
            <a:extLst>
              <a:ext uri="{FF2B5EF4-FFF2-40B4-BE49-F238E27FC236}">
                <a16:creationId xmlns:a16="http://schemas.microsoft.com/office/drawing/2014/main" id="{EE79A3EF-17D0-DDE0-AA93-542403F0140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2932" name="Text Box 2">
            <a:extLst>
              <a:ext uri="{FF2B5EF4-FFF2-40B4-BE49-F238E27FC236}">
                <a16:creationId xmlns:a16="http://schemas.microsoft.com/office/drawing/2014/main" id="{699B87F9-87A8-8DED-4809-04139885192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O homo sapiens consumens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Você é livre quando tudo o que tem cabe no seu carro.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O consumo excessivo é prejudicial à saúde e ao meio ambiente, e faz do homem um escravo.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Em nossa sociedade de consumo, aqueles que não produzem e / ou que não consomem são marginalizados.</a:t>
            </a: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Zygmunt Bauman, Homo consumens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Quanto é suficiente? Quanto dinheiro que precisamos realmente para ser feliz? (Menos do que você pensa) 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Autor:  Robert Skidelsky, Edward Skidelsky 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https://pt.wikipedia.org/wiki/Consumismo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http://en.wikipedia.org/wiki/Consumerism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</p:txBody>
      </p:sp>
      <p:sp>
        <p:nvSpPr>
          <p:cNvPr id="892933" name="Text Box 3">
            <a:extLst>
              <a:ext uri="{FF2B5EF4-FFF2-40B4-BE49-F238E27FC236}">
                <a16:creationId xmlns:a16="http://schemas.microsoft.com/office/drawing/2014/main" id="{339FE083-0ECA-094B-D490-0BCDB6E365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18B8B4F-8E1E-4F98-B13F-EF258CCC834D}" type="slidenum">
              <a:rPr lang="it-CH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179</a:t>
            </a:fld>
            <a:endParaRPr lang="it-CH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978" name="Rectangle 26">
            <a:extLst>
              <a:ext uri="{FF2B5EF4-FFF2-40B4-BE49-F238E27FC236}">
                <a16:creationId xmlns:a16="http://schemas.microsoft.com/office/drawing/2014/main" id="{6C09EA34-3E12-151F-EC6F-629CCC3978A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7F38873-D8C9-4897-AA84-6E3C5E4F485D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180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94979" name="Text Box 1">
            <a:extLst>
              <a:ext uri="{FF2B5EF4-FFF2-40B4-BE49-F238E27FC236}">
                <a16:creationId xmlns:a16="http://schemas.microsoft.com/office/drawing/2014/main" id="{1C44F032-93CD-349B-142B-38FE974E6C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B00ABDD-3597-420F-89B1-4F9800AEE2BD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180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94980" name="Rectangle 2">
            <a:extLst>
              <a:ext uri="{FF2B5EF4-FFF2-40B4-BE49-F238E27FC236}">
                <a16:creationId xmlns:a16="http://schemas.microsoft.com/office/drawing/2014/main" id="{B8CAD9F4-2705-195D-26A0-862A958A52E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4981" name="Text Box 3">
            <a:extLst>
              <a:ext uri="{FF2B5EF4-FFF2-40B4-BE49-F238E27FC236}">
                <a16:creationId xmlns:a16="http://schemas.microsoft.com/office/drawing/2014/main" id="{B1167511-F4BF-B8FA-0961-6E1B9458B3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Hoje em dia, uma parte dos trabalhadores está em formação (especialmente no setor terciário). 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Clark (1950) definiu um quarto setor (a pesquisa científica e tecnológica), caro, mas economicamente improdutivo. É, no entanto, ser considerado incluído no setor de serviços.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Há 200 anos a jovem estudantes de hoje (setor terciário) estaria trabalhando no campo ou na floresta, ou viveria em algumas grandes cidades como imigrantes pobres.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http://en.wikipedia.org/wiki/Economic_sectors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http://pt.wikipedia.org/wiki/Setor_quatern%C3%A1rio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https://pt.wikipedia.org/wiki/Atividade_econ%C3%B4mica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026" name="Rectangle 26">
            <a:extLst>
              <a:ext uri="{FF2B5EF4-FFF2-40B4-BE49-F238E27FC236}">
                <a16:creationId xmlns:a16="http://schemas.microsoft.com/office/drawing/2014/main" id="{C8C8DC30-47E6-37AF-0653-0C628CCCA5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098C137-DC22-4CDB-9C1D-991FF72BC34A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181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97027" name="Text Box 1">
            <a:extLst>
              <a:ext uri="{FF2B5EF4-FFF2-40B4-BE49-F238E27FC236}">
                <a16:creationId xmlns:a16="http://schemas.microsoft.com/office/drawing/2014/main" id="{FE3046BD-A778-2EF5-7556-857C2D4BD1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82650D2-1CD2-4B2F-A6EB-5CB7E83E5467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181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97028" name="Rectangle 2">
            <a:extLst>
              <a:ext uri="{FF2B5EF4-FFF2-40B4-BE49-F238E27FC236}">
                <a16:creationId xmlns:a16="http://schemas.microsoft.com/office/drawing/2014/main" id="{83A8A3C4-EE9E-C894-69D3-A149D0A20BD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7029" name="Rectangle 3">
            <a:extLst>
              <a:ext uri="{FF2B5EF4-FFF2-40B4-BE49-F238E27FC236}">
                <a16:creationId xmlns:a16="http://schemas.microsoft.com/office/drawing/2014/main" id="{900FA0CE-679F-06EC-2CE6-BB2CF5E695C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http://en.wikipedia.org/wiki/Bourgeoisie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https://pt.wikipedia.org/wiki/Burguesia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http://en.wikipedia.org/wiki/Ideology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https://pt.wikipedia.org/wiki/Ideologia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http://en.wikipedia.org/wiki/False_consciousness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https://fr.wikipedia.org/wiki/Id%C3%A9ologie_dominante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https://fr.wikipedia.org/wiki/Classe_dominante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https://pt.wikipedia.org/wiki/Classe_social</a:t>
            </a: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250" name="Rectangle 7">
            <a:extLst>
              <a:ext uri="{FF2B5EF4-FFF2-40B4-BE49-F238E27FC236}">
                <a16:creationId xmlns:a16="http://schemas.microsoft.com/office/drawing/2014/main" id="{F2FB2A03-8A81-2060-7217-D50F50A704E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CC7CE33-567D-4D56-8372-4802E6C24191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565251" name="Rectangle 2">
            <a:extLst>
              <a:ext uri="{FF2B5EF4-FFF2-40B4-BE49-F238E27FC236}">
                <a16:creationId xmlns:a16="http://schemas.microsoft.com/office/drawing/2014/main" id="{A6F2F384-F194-2C7A-D5D5-4FDBCDC5C369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5252" name="Rectangle 3">
            <a:extLst>
              <a:ext uri="{FF2B5EF4-FFF2-40B4-BE49-F238E27FC236}">
                <a16:creationId xmlns:a16="http://schemas.microsoft.com/office/drawing/2014/main" id="{EF9D5FD0-8A55-CCCF-2E0C-12A02A45605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O automóvel é ainda visto como uma derivação da carruagem com cavalos.</a:t>
            </a:r>
          </a:p>
          <a:p>
            <a:pPr eaLnBrk="1" hangingPunct="1">
              <a:spcBef>
                <a:spcPct val="0"/>
              </a:spcBef>
            </a:pPr>
            <a:endParaRPr lang="fr-CH" altLang="it-CH"/>
          </a:p>
          <a:p>
            <a:pPr eaLnBrk="1" hangingPunct="1">
              <a:spcBef>
                <a:spcPct val="0"/>
              </a:spcBef>
            </a:pPr>
            <a:endParaRPr lang="fr-CH" altLang="it-CH"/>
          </a:p>
          <a:p>
            <a:pPr eaLnBrk="1" hangingPunct="1">
              <a:spcBef>
                <a:spcPct val="0"/>
              </a:spcBef>
            </a:pPr>
            <a:endParaRPr lang="fr-CH" altLang="it-CH"/>
          </a:p>
        </p:txBody>
      </p:sp>
    </p:spTree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074" name="Rectangle 26">
            <a:extLst>
              <a:ext uri="{FF2B5EF4-FFF2-40B4-BE49-F238E27FC236}">
                <a16:creationId xmlns:a16="http://schemas.microsoft.com/office/drawing/2014/main" id="{8BF27903-ED26-0078-D175-615E58760DD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C09D761-A744-4A10-AD05-9F81994DACA1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182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899075" name="Rectangle 1">
            <a:extLst>
              <a:ext uri="{FF2B5EF4-FFF2-40B4-BE49-F238E27FC236}">
                <a16:creationId xmlns:a16="http://schemas.microsoft.com/office/drawing/2014/main" id="{7134C82F-E3D8-ABCD-8CE9-B0B6D57D0AF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9076" name="Rectangle 2">
            <a:extLst>
              <a:ext uri="{FF2B5EF4-FFF2-40B4-BE49-F238E27FC236}">
                <a16:creationId xmlns:a16="http://schemas.microsoft.com/office/drawing/2014/main" id="{94CBDAA9-AFF8-2588-4FB8-29F71A802C6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Se você não tomar cuidado, os meios de comunicação de massa farão você odiar os oprimidos e amar os opressores (Malcolm X) e não é retórica é o poder excessivo dos meios de propaganda.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Efeitos óbvios de dominação ideológica são a influência dominante da cultura anglo-saxônica (linguagem, cinema, arte, música, economia e finanças, pesquisa, etc.), as moda, os status symbolos, os ídolos, os meios de comunicação, clichês, etc.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A dominação ideológica é um componente da dominação global do mundo e do ser humano podem distorcer a percepção dos valores, particularmente do bem e do mal (o sucesso a todo custo, a violência ou  riqueza, mesmo que adquirida ilegalmente, são considerados valores positivos).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A dominação ideológica também se baseia na controle de informação (as grandes agências de notícias) e os meios de comunicação (os meios de comunicação, TV, rádio, etc.). Desta maneira, a audiência recebe sempre a mesma informação previamente filtrada. A opinião do público, portanto, torna-se uniforme: é o pensou único que também serve para criar um consenso acrítico geral (você começa a auto-censura) para o sistema econômico atual e os líderes.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Não é raro que não se adaptar ao pensamento único aparece como " uma pessoa diferente, um protestador, uma pessoa indigna de confiança que cria desordem ... um terrorista ...", portanto, não há o perigo de que ele é censurado, marginalizados ou até mesmo perseguidos.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Basicamente, a dominação ideológica eo pensamento único resultante é uma restrição disfarçada de liberdade individual e da democracia. 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“Anche se noi ci crediamo assolti…” di Enrico Contenti, edizioni Zambon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Graziano Pestoni, 2013: «Privatizzazioni»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Simon Head, 2014:   “Mindless: Why Smarter Machines are Making Dumber Humans” (</a:t>
            </a:r>
            <a:r>
              <a:rPr lang="pt-BR" altLang="it-CH"/>
              <a:t>porque máquinas mais e mais inteligentes criam humanos mais e mais estúpidos</a:t>
            </a:r>
            <a:r>
              <a:rPr lang="it-CH" altLang="it-CH"/>
              <a:t>)</a:t>
            </a:r>
          </a:p>
          <a:p>
            <a:pPr eaLnBrk="1" hangingPunct="1">
              <a:spcBef>
                <a:spcPct val="0"/>
              </a:spcBef>
            </a:pPr>
            <a:endParaRPr lang="it-CH" altLang="it-CH"/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http://en.wikipedia.org/wiki/Brain_washing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https://pt.wikipedia.org/wiki/Lavagem_cerebral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http://en.wikipedia.org/wiki/False_consciousness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http://en.wikipedia.org/wiki/Single_thought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https://pt.wikipedia.org/wiki/Pensamento_%C3%BAnico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https://it.wikipedia.org/wiki/Pensiero_unico</a:t>
            </a:r>
          </a:p>
          <a:p>
            <a:pPr eaLnBrk="1" hangingPunct="1">
              <a:spcBef>
                <a:spcPct val="0"/>
              </a:spcBef>
            </a:pPr>
            <a:endParaRPr lang="it-CH" altLang="it-CH"/>
          </a:p>
          <a:p>
            <a:pPr eaLnBrk="1" hangingPunct="1">
              <a:spcBef>
                <a:spcPct val="0"/>
              </a:spcBef>
            </a:pPr>
            <a:r>
              <a:rPr lang="en-US" altLang="it-CH"/>
              <a:t>Edward S. Herman, Noam Chomsky : “Manufacturing Consent: The Political Economy of the Mass Media”</a:t>
            </a:r>
          </a:p>
          <a:p>
            <a:pPr eaLnBrk="1" hangingPunct="1">
              <a:spcBef>
                <a:spcPct val="0"/>
              </a:spcBef>
            </a:pPr>
            <a:endParaRPr lang="it-IT" altLang="it-CH"/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Antonio Gramsci: Hegemonia cultural (portugués) - https://pt.wikipedia.org/wiki/Hegemonia_cultural</a:t>
            </a:r>
          </a:p>
          <a:p>
            <a:pPr eaLnBrk="1" hangingPunct="1">
              <a:spcBef>
                <a:spcPct val="0"/>
              </a:spcBef>
            </a:pPr>
            <a:endParaRPr lang="en-US" altLang="it-CH"/>
          </a:p>
          <a:p>
            <a:pPr eaLnBrk="1" hangingPunct="1">
              <a:spcBef>
                <a:spcPct val="0"/>
              </a:spcBef>
            </a:pPr>
            <a:r>
              <a:rPr lang="en-US" altLang="it-CH"/>
              <a:t>William Sargant,</a:t>
            </a:r>
          </a:p>
          <a:p>
            <a:pPr eaLnBrk="1" hangingPunct="1">
              <a:spcBef>
                <a:spcPct val="0"/>
              </a:spcBef>
            </a:pPr>
            <a:r>
              <a:rPr lang="en-US" altLang="it-CH"/>
              <a:t>Battle of the Mind: a Physiology of Conversion and Brainwashing, Cambridge: Malor Books, 1957, 255 pp.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https://es.wikipedia.org/wiki/Michael_Parenti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Christian Marazzi, Capitale e linguaggio. Dalla New Economy alla economia di guerra, Derive Approdi, 2002</a:t>
            </a:r>
          </a:p>
          <a:p>
            <a:pPr eaLnBrk="1" hangingPunct="1">
              <a:spcBef>
                <a:spcPct val="0"/>
              </a:spcBef>
            </a:pPr>
            <a:endParaRPr lang="it-CH" altLang="it-CH"/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Zygmunt Bauman - Medo líquido (Liquid Fear) – 2006 </a:t>
            </a:r>
            <a:endParaRPr lang="it-CH" altLang="it-CH"/>
          </a:p>
          <a:p>
            <a:pPr eaLnBrk="1" hangingPunct="1">
              <a:spcBef>
                <a:spcPct val="0"/>
              </a:spcBef>
            </a:pPr>
            <a:endParaRPr lang="it-CH" altLang="it-CH"/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https://en.wikipedia.org/wiki/Udo_Ulfkotte - (Jornalistas comprados)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+++++++++++++++++++++++++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Os media são a entidade mais poderosa do mundo. Eles têm o poder de tornar o inocente culpado e de tornar o culpado inocente, e isso é poder. Porque controlam as mentes das massas. (Malcom x ; 1925 - 1965)</a:t>
            </a:r>
          </a:p>
        </p:txBody>
      </p:sp>
    </p:spTree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22" name="Rectangle 26">
            <a:extLst>
              <a:ext uri="{FF2B5EF4-FFF2-40B4-BE49-F238E27FC236}">
                <a16:creationId xmlns:a16="http://schemas.microsoft.com/office/drawing/2014/main" id="{6E1107EE-74E8-88C9-F29E-3EE1287F7D6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181925C-66C6-4A08-9A75-86BD4236A25E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183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01123" name="Text Box 1">
            <a:extLst>
              <a:ext uri="{FF2B5EF4-FFF2-40B4-BE49-F238E27FC236}">
                <a16:creationId xmlns:a16="http://schemas.microsoft.com/office/drawing/2014/main" id="{3DCAC8C5-16BB-C533-A6D9-78D9F04D2F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D2DC1EF-98EA-4837-9687-C05F80DB7421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183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01124" name="Rectangle 2">
            <a:extLst>
              <a:ext uri="{FF2B5EF4-FFF2-40B4-BE49-F238E27FC236}">
                <a16:creationId xmlns:a16="http://schemas.microsoft.com/office/drawing/2014/main" id="{ECC76BE0-0BD6-F091-318C-0A46FF5203D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1125" name="Rectangle 3">
            <a:extLst>
              <a:ext uri="{FF2B5EF4-FFF2-40B4-BE49-F238E27FC236}">
                <a16:creationId xmlns:a16="http://schemas.microsoft.com/office/drawing/2014/main" id="{565983A1-5538-070E-4432-09050CAF97A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http://en.wikipedia.org/wiki/Excomunication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http://en.wikipedia.org/wiki/False_consciousness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https://pt.wikipedia.org/wiki/Decreto_contra_o_Comunismo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https://it.wikipedia.org/wiki/Scomunica_ai_comunisti</a:t>
            </a:r>
          </a:p>
        </p:txBody>
      </p:sp>
    </p:spTree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170" name="Rectangle 26">
            <a:extLst>
              <a:ext uri="{FF2B5EF4-FFF2-40B4-BE49-F238E27FC236}">
                <a16:creationId xmlns:a16="http://schemas.microsoft.com/office/drawing/2014/main" id="{070686A5-E8AE-A63A-8596-697C0BC23C4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D565494-FCA0-4175-9DA7-D473BE6DF0C6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184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03171" name="Rectangle 1">
            <a:extLst>
              <a:ext uri="{FF2B5EF4-FFF2-40B4-BE49-F238E27FC236}">
                <a16:creationId xmlns:a16="http://schemas.microsoft.com/office/drawing/2014/main" id="{592758DE-9D04-DBE6-B6DE-8F82A91D7E3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3172" name="Rectangle 2">
            <a:extLst>
              <a:ext uri="{FF2B5EF4-FFF2-40B4-BE49-F238E27FC236}">
                <a16:creationId xmlns:a16="http://schemas.microsoft.com/office/drawing/2014/main" id="{08B5CD3C-8CC4-DB10-A77B-606A0B3BCA8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O pensamento único: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É a escola de pensamento que o hoje dominante neoliberal, em nome da liberdade e do progresso, quer nos fazer acreditar que "privado" é melhor, mais eficiente e assim por diante. o "público", a partir do qual "a necessidade de" privatizar ativos e atividades estatais. Ela promove o primado do indivíduo, o, a liberdade individual privada no coletivo, a partir do qual um abandono da solidariedade, serviço social e pública, e substituindo-os por ideologias e actividades cujo objectivo fundamental é o poder e os lucros em benefício do indivíduo e, em particular, de uns poucos privilegiados, estado contrário à democracia e justiça social.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Exercício "dominação ideológica" 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A um grupo de alunos de um jornal diário e é atribuída a tarefa de estabelecer critérios para procurar a notícia mais importante deste jornal. Depois de meia hora de examinarmos em conjunto com os critérios estabelecidos pelos alunos. Continua a busca pela notícia mais importante, utilizando os critérios mostrados no slide, e aqueles identificados pelos alunos. Depois de algum tempo eles ocorrem e classificar as opções de notícias e os alunos devem justificar a sua escolha. 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http://en.wikipedia.org/wiki/Deaf_News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http://en.wikipedia.org/wiki/Breaking_news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https://it.wikipedia.org/wiki/Pensiero_unico</a:t>
            </a:r>
          </a:p>
          <a:p>
            <a:pPr eaLnBrk="1" hangingPunct="1">
              <a:spcBef>
                <a:spcPct val="0"/>
              </a:spcBef>
            </a:pPr>
            <a:endParaRPr lang="it-CH" altLang="it-CH"/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Graziano Pestoni, 2013: «Privatizzazioni»</a:t>
            </a:r>
          </a:p>
          <a:p>
            <a:pPr eaLnBrk="1" hangingPunct="1">
              <a:spcBef>
                <a:spcPct val="0"/>
              </a:spcBef>
            </a:pPr>
            <a:endParaRPr lang="it-CH" altLang="it-CH"/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Simon Head, 2014:   “Mindless: Why Smarter Machines are Making Dumber Humans” (</a:t>
            </a:r>
            <a:r>
              <a:rPr lang="pt-BR" altLang="it-CH"/>
              <a:t>porque as máquinas mais inteligentes crian seres humanos mais estúpidos</a:t>
            </a:r>
            <a:r>
              <a:rPr lang="it-CH" altLang="it-CH"/>
              <a:t>)</a:t>
            </a:r>
          </a:p>
          <a:p>
            <a:pPr eaLnBrk="1" hangingPunct="1">
              <a:spcBef>
                <a:spcPct val="0"/>
              </a:spcBef>
            </a:pPr>
            <a:endParaRPr lang="it-CH" altLang="it-CH"/>
          </a:p>
        </p:txBody>
      </p:sp>
    </p:spTree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218" name="Rectangle 26">
            <a:extLst>
              <a:ext uri="{FF2B5EF4-FFF2-40B4-BE49-F238E27FC236}">
                <a16:creationId xmlns:a16="http://schemas.microsoft.com/office/drawing/2014/main" id="{8729D863-9403-6456-396C-B4137324E89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27E8A63-10B4-470D-AD32-14DC2B6D42E0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185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05219" name="Text Box 1">
            <a:extLst>
              <a:ext uri="{FF2B5EF4-FFF2-40B4-BE49-F238E27FC236}">
                <a16:creationId xmlns:a16="http://schemas.microsoft.com/office/drawing/2014/main" id="{26F0CF99-F877-5B21-71F3-2DBF113EB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267167A-D084-4FD4-92F2-D196CA829C83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185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05220" name="Rectangle 2">
            <a:extLst>
              <a:ext uri="{FF2B5EF4-FFF2-40B4-BE49-F238E27FC236}">
                <a16:creationId xmlns:a16="http://schemas.microsoft.com/office/drawing/2014/main" id="{C02652CC-54B9-0CDD-C405-D2400D08BD5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5221" name="Text Box 3">
            <a:extLst>
              <a:ext uri="{FF2B5EF4-FFF2-40B4-BE49-F238E27FC236}">
                <a16:creationId xmlns:a16="http://schemas.microsoft.com/office/drawing/2014/main" id="{8941386B-5B78-8151-6BC6-5DDEE7F3ACB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 diferença entre ricos e pobres é cada vez maior. Os ricos defendem seus privilégios com todos os meios possíveis...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https://fr.wikipedia.org/wiki/%C3%89cart_entre_les_riches_et_les_pauvres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https://pt.wikipedia.org/wiki/Estratifica%C3%A7%C3%A3o_social</a:t>
            </a:r>
          </a:p>
        </p:txBody>
      </p:sp>
    </p:spTree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266" name="Rectangle 26">
            <a:extLst>
              <a:ext uri="{FF2B5EF4-FFF2-40B4-BE49-F238E27FC236}">
                <a16:creationId xmlns:a16="http://schemas.microsoft.com/office/drawing/2014/main" id="{824B0712-CEB6-94DE-3299-EDB98C18B20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3CA1159-17ED-4239-947E-9F431FE827A1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186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07267" name="Text Box 1">
            <a:extLst>
              <a:ext uri="{FF2B5EF4-FFF2-40B4-BE49-F238E27FC236}">
                <a16:creationId xmlns:a16="http://schemas.microsoft.com/office/drawing/2014/main" id="{B08061AF-D8B8-B3AF-5E67-DAEF81A43B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FBC3128-3225-4704-A647-1776C5FD7A32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186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07268" name="Rectangle 2">
            <a:extLst>
              <a:ext uri="{FF2B5EF4-FFF2-40B4-BE49-F238E27FC236}">
                <a16:creationId xmlns:a16="http://schemas.microsoft.com/office/drawing/2014/main" id="{EF3A3143-858B-872D-B314-C0634961E72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7269" name="Rectangle 3">
            <a:extLst>
              <a:ext uri="{FF2B5EF4-FFF2-40B4-BE49-F238E27FC236}">
                <a16:creationId xmlns:a16="http://schemas.microsoft.com/office/drawing/2014/main" id="{6ED59CA2-FEA0-8D1D-9BAE-3ED1FABA164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.</a:t>
            </a:r>
          </a:p>
        </p:txBody>
      </p:sp>
    </p:spTree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314" name="Rectangle 26">
            <a:extLst>
              <a:ext uri="{FF2B5EF4-FFF2-40B4-BE49-F238E27FC236}">
                <a16:creationId xmlns:a16="http://schemas.microsoft.com/office/drawing/2014/main" id="{540F15A8-BDA3-1D7E-BACE-B10622DA590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32302E3-43A3-4901-BCD8-1077CB42C244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187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09315" name="Text Box 1">
            <a:extLst>
              <a:ext uri="{FF2B5EF4-FFF2-40B4-BE49-F238E27FC236}">
                <a16:creationId xmlns:a16="http://schemas.microsoft.com/office/drawing/2014/main" id="{4925364B-74C0-FD74-6D24-C3722DB136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98107FF-9272-4608-9650-A09D7E07A204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187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09316" name="Rectangle 2">
            <a:extLst>
              <a:ext uri="{FF2B5EF4-FFF2-40B4-BE49-F238E27FC236}">
                <a16:creationId xmlns:a16="http://schemas.microsoft.com/office/drawing/2014/main" id="{F2ECD0C1-81A2-D338-EE68-708D8DD6130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9317" name="Rectangle 3">
            <a:extLst>
              <a:ext uri="{FF2B5EF4-FFF2-40B4-BE49-F238E27FC236}">
                <a16:creationId xmlns:a16="http://schemas.microsoft.com/office/drawing/2014/main" id="{0CE5F91F-E42E-0E10-4870-AF560894F9E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http://en.wikipedia.org/wiki/Nicolas_Appert</a:t>
            </a:r>
          </a:p>
        </p:txBody>
      </p:sp>
    </p:spTree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62" name="Rectangle 26">
            <a:extLst>
              <a:ext uri="{FF2B5EF4-FFF2-40B4-BE49-F238E27FC236}">
                <a16:creationId xmlns:a16="http://schemas.microsoft.com/office/drawing/2014/main" id="{3048F663-48C4-7A95-43F8-FB5C321391E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D7AC861-FAA7-463D-A1E1-C4C0A0FE4DC2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188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11363" name="Text Box 1">
            <a:extLst>
              <a:ext uri="{FF2B5EF4-FFF2-40B4-BE49-F238E27FC236}">
                <a16:creationId xmlns:a16="http://schemas.microsoft.com/office/drawing/2014/main" id="{24CF881E-DA0B-694E-20D2-F46583CCD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C840C97-BEBF-425C-9A74-A65E30E62FB2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188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11364" name="Rectangle 2">
            <a:extLst>
              <a:ext uri="{FF2B5EF4-FFF2-40B4-BE49-F238E27FC236}">
                <a16:creationId xmlns:a16="http://schemas.microsoft.com/office/drawing/2014/main" id="{C6C38BFB-B792-8B95-0ED2-BD560AC2F6A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11365" name="Text Box 3">
            <a:extLst>
              <a:ext uri="{FF2B5EF4-FFF2-40B4-BE49-F238E27FC236}">
                <a16:creationId xmlns:a16="http://schemas.microsoft.com/office/drawing/2014/main" id="{528695F5-33B5-8555-2F8A-7CBC1CD8305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Como aconteceu com a fábrica de carros, também na indústria alimentar começa a haver uma competição frenética, um excesso de produção e consequente encerramento de fábricas e despedimentos...</a:t>
            </a:r>
          </a:p>
        </p:txBody>
      </p:sp>
    </p:spTree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410" name="Rectangle 7">
            <a:extLst>
              <a:ext uri="{FF2B5EF4-FFF2-40B4-BE49-F238E27FC236}">
                <a16:creationId xmlns:a16="http://schemas.microsoft.com/office/drawing/2014/main" id="{B85D3D20-0A87-4EE4-6D10-904AF41A880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01EF3A9-23B8-4CCB-861A-AA2853B67E14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189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913411" name="Rectangle 2">
            <a:extLst>
              <a:ext uri="{FF2B5EF4-FFF2-40B4-BE49-F238E27FC236}">
                <a16:creationId xmlns:a16="http://schemas.microsoft.com/office/drawing/2014/main" id="{4B75386C-EE31-AB4A-C566-B29652387D3D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13412" name="Rectangle 3">
            <a:extLst>
              <a:ext uri="{FF2B5EF4-FFF2-40B4-BE49-F238E27FC236}">
                <a16:creationId xmlns:a16="http://schemas.microsoft.com/office/drawing/2014/main" id="{8A2219B1-BBF4-6950-A107-987D47EE0D8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No início, a produção é manual.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http://en.wikipedia.org/wiki/Ravioli</a:t>
            </a:r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https://pt.wikipedia.org/wiki/Ravioli</a:t>
            </a:r>
          </a:p>
        </p:txBody>
      </p:sp>
    </p:spTree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458" name="Rectangle 26">
            <a:extLst>
              <a:ext uri="{FF2B5EF4-FFF2-40B4-BE49-F238E27FC236}">
                <a16:creationId xmlns:a16="http://schemas.microsoft.com/office/drawing/2014/main" id="{743FBCA7-8D89-84A1-625B-D05B8D4DE66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50B9BC7-0ED0-487C-AFDA-E97B99E7AD5D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190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15459" name="Text Box 1">
            <a:extLst>
              <a:ext uri="{FF2B5EF4-FFF2-40B4-BE49-F238E27FC236}">
                <a16:creationId xmlns:a16="http://schemas.microsoft.com/office/drawing/2014/main" id="{07B41D19-5ED8-D2E4-2F74-6E6260BD27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692D9A3-EEFA-44D7-9542-C62D2A30E400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190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15460" name="Rectangle 2">
            <a:extLst>
              <a:ext uri="{FF2B5EF4-FFF2-40B4-BE49-F238E27FC236}">
                <a16:creationId xmlns:a16="http://schemas.microsoft.com/office/drawing/2014/main" id="{8E0A8D58-31FF-5D2C-38C6-D28164714CD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15461" name="Text Box 3">
            <a:extLst>
              <a:ext uri="{FF2B5EF4-FFF2-40B4-BE49-F238E27FC236}">
                <a16:creationId xmlns:a16="http://schemas.microsoft.com/office/drawing/2014/main" id="{546124AC-9711-2529-CD37-6765E328F85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 produção mecânica de massa alimentar (da Itália).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https://pt.wikipedia.org/wiki/Massa_aliment%C3%ADcia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http://en.wikipedia.org/wiki/Pasta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https://it.wikipedia.org/wiki/Pasta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http://en.wikipedia.org/wiki/List_of_pasta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506" name="Rectangle 26">
            <a:extLst>
              <a:ext uri="{FF2B5EF4-FFF2-40B4-BE49-F238E27FC236}">
                <a16:creationId xmlns:a16="http://schemas.microsoft.com/office/drawing/2014/main" id="{799BA6E0-68F9-FDFC-05DE-3DE07DDA23C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7796770-4C20-47B7-B154-DD16497B78C0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191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17507" name="Text Box 1">
            <a:extLst>
              <a:ext uri="{FF2B5EF4-FFF2-40B4-BE49-F238E27FC236}">
                <a16:creationId xmlns:a16="http://schemas.microsoft.com/office/drawing/2014/main" id="{9C45E59D-1399-56EC-3343-676EB43CC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2DC0D36-2DE6-4148-9DF4-A9FCC080799F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191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17508" name="Rectangle 2">
            <a:extLst>
              <a:ext uri="{FF2B5EF4-FFF2-40B4-BE49-F238E27FC236}">
                <a16:creationId xmlns:a16="http://schemas.microsoft.com/office/drawing/2014/main" id="{5EFBEDF0-8A15-E385-D2E8-BED064AA370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17509" name="Text Box 3">
            <a:extLst>
              <a:ext uri="{FF2B5EF4-FFF2-40B4-BE49-F238E27FC236}">
                <a16:creationId xmlns:a16="http://schemas.microsoft.com/office/drawing/2014/main" id="{9154F18E-E75B-67BC-DCE0-95301AD230B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 automatização na indústria alimentar é cada vez maior.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https://pt.wikipedia.org/wiki/P%C3%A3o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http://laucke.com.au/baker-s-corner/bread-making-process/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http://en.wikipedia.org/wiki/Bread_making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http://www.bakersfederation.org.uk/the-bread-industry/how-bread-is-made.html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http://www.britannica.com/EBchecked/media/169/Essential-steps-in-four-commercial-bread-making-processes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298" name="Rectangle 26">
            <a:extLst>
              <a:ext uri="{FF2B5EF4-FFF2-40B4-BE49-F238E27FC236}">
                <a16:creationId xmlns:a16="http://schemas.microsoft.com/office/drawing/2014/main" id="{7BED75B6-F541-91A0-08AE-B25BA905D20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A3E0B2B-804D-4A9F-ABCD-30F87DC82AD8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67299" name="Text Box 1">
            <a:extLst>
              <a:ext uri="{FF2B5EF4-FFF2-40B4-BE49-F238E27FC236}">
                <a16:creationId xmlns:a16="http://schemas.microsoft.com/office/drawing/2014/main" id="{34D6AEDD-F5CA-8545-B287-D089C629F6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D5DA76C-7C65-407A-A064-87DF46135A01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19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67300" name="Rectangle 2">
            <a:extLst>
              <a:ext uri="{FF2B5EF4-FFF2-40B4-BE49-F238E27FC236}">
                <a16:creationId xmlns:a16="http://schemas.microsoft.com/office/drawing/2014/main" id="{EF94CCD3-4EAE-B198-F35B-258ADD3FC7D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7301" name="Text Box 3">
            <a:extLst>
              <a:ext uri="{FF2B5EF4-FFF2-40B4-BE49-F238E27FC236}">
                <a16:creationId xmlns:a16="http://schemas.microsoft.com/office/drawing/2014/main" id="{FCC7C4C8-BB22-5B7E-336F-36C1BBF966A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No início o ambiente de travalho é familar e humano.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Empregados dessa empresa são polymechanics que tratam um pouco de tudo.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http://en.wikipedia.org/wiki/Bufori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554" name="Rectangle 26">
            <a:extLst>
              <a:ext uri="{FF2B5EF4-FFF2-40B4-BE49-F238E27FC236}">
                <a16:creationId xmlns:a16="http://schemas.microsoft.com/office/drawing/2014/main" id="{61871082-139C-1D5D-1D6B-D55364E08A2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CF83987-1D49-401E-9FBD-6925CC83EDE9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192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19555" name="Text Box 1">
            <a:extLst>
              <a:ext uri="{FF2B5EF4-FFF2-40B4-BE49-F238E27FC236}">
                <a16:creationId xmlns:a16="http://schemas.microsoft.com/office/drawing/2014/main" id="{81CD54D1-192C-6633-E692-8903810586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30CC2DA-247F-425D-9848-456139C91DFC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192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19556" name="Rectangle 2">
            <a:extLst>
              <a:ext uri="{FF2B5EF4-FFF2-40B4-BE49-F238E27FC236}">
                <a16:creationId xmlns:a16="http://schemas.microsoft.com/office/drawing/2014/main" id="{BCA5DFB1-0BE7-8BDE-9FA6-9770B01477A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19557" name="Text Box 3">
            <a:extLst>
              <a:ext uri="{FF2B5EF4-FFF2-40B4-BE49-F238E27FC236}">
                <a16:creationId xmlns:a16="http://schemas.microsoft.com/office/drawing/2014/main" id="{BF956CE1-5A75-F9CB-DCCE-119AC013815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Na indústria alimentar só se produz com máquinas.</a:t>
            </a:r>
          </a:p>
        </p:txBody>
      </p:sp>
    </p:spTree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02" name="Rectangle 26">
            <a:extLst>
              <a:ext uri="{FF2B5EF4-FFF2-40B4-BE49-F238E27FC236}">
                <a16:creationId xmlns:a16="http://schemas.microsoft.com/office/drawing/2014/main" id="{055102C7-219E-96C0-AD1B-0F6EA2B4E25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B965DBB-3FCF-454D-9CA5-3D9E926D6F00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193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21603" name="Text Box 1">
            <a:extLst>
              <a:ext uri="{FF2B5EF4-FFF2-40B4-BE49-F238E27FC236}">
                <a16:creationId xmlns:a16="http://schemas.microsoft.com/office/drawing/2014/main" id="{1C4921AB-EB39-8FA8-F942-85E10B2D81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6D6CA9B-0C59-4CD3-98F0-A141F0A3B741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193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21604" name="Rectangle 2">
            <a:extLst>
              <a:ext uri="{FF2B5EF4-FFF2-40B4-BE49-F238E27FC236}">
                <a16:creationId xmlns:a16="http://schemas.microsoft.com/office/drawing/2014/main" id="{BBA3FE26-6FCA-C584-F9C7-2819885729E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1605" name="Text Box 3">
            <a:extLst>
              <a:ext uri="{FF2B5EF4-FFF2-40B4-BE49-F238E27FC236}">
                <a16:creationId xmlns:a16="http://schemas.microsoft.com/office/drawing/2014/main" id="{2B987C2C-5D55-9262-42DF-0C0E098A62D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As máquinas substituem os trabalhadores.</a:t>
            </a:r>
          </a:p>
        </p:txBody>
      </p:sp>
    </p:spTree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650" name="Rectangle 26">
            <a:extLst>
              <a:ext uri="{FF2B5EF4-FFF2-40B4-BE49-F238E27FC236}">
                <a16:creationId xmlns:a16="http://schemas.microsoft.com/office/drawing/2014/main" id="{867EAA6A-3061-0B63-3C52-3965CC3D50F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F4325D7-0ADB-4461-869E-023A58B45B34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194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23651" name="Text Box 1">
            <a:extLst>
              <a:ext uri="{FF2B5EF4-FFF2-40B4-BE49-F238E27FC236}">
                <a16:creationId xmlns:a16="http://schemas.microsoft.com/office/drawing/2014/main" id="{A74CD166-E47A-858C-9BBE-2AB12F3A1F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C21B343-E384-4FE2-9EDF-FD9034138E47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194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23652" name="Rectangle 2">
            <a:extLst>
              <a:ext uri="{FF2B5EF4-FFF2-40B4-BE49-F238E27FC236}">
                <a16:creationId xmlns:a16="http://schemas.microsoft.com/office/drawing/2014/main" id="{7284C7E4-DA2A-D35A-1D8E-82361897BB0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3653" name="Text Box 3">
            <a:extLst>
              <a:ext uri="{FF2B5EF4-FFF2-40B4-BE49-F238E27FC236}">
                <a16:creationId xmlns:a16="http://schemas.microsoft.com/office/drawing/2014/main" id="{A6C2157D-AD06-7A40-CFF4-69D7471AF8B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Na indústria alimentar as instalações são cada vez maiores.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https://pt.wikipedia.org/wiki/Ind%C3%BAstria_alimentar</a:t>
            </a:r>
          </a:p>
        </p:txBody>
      </p:sp>
    </p:spTree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698" name="Rectangle 26">
            <a:extLst>
              <a:ext uri="{FF2B5EF4-FFF2-40B4-BE49-F238E27FC236}">
                <a16:creationId xmlns:a16="http://schemas.microsoft.com/office/drawing/2014/main" id="{1452F233-7B1D-24CF-5C10-A73A9E2D545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1348B38-FCBC-4F0B-A930-0894BDBF3EEF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195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25699" name="Text Box 1">
            <a:extLst>
              <a:ext uri="{FF2B5EF4-FFF2-40B4-BE49-F238E27FC236}">
                <a16:creationId xmlns:a16="http://schemas.microsoft.com/office/drawing/2014/main" id="{A26B9B89-0A30-83AB-83FA-933786C8A1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1521BED-2D6F-416F-A2F3-F04045A7E3E0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195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25700" name="Rectangle 2">
            <a:extLst>
              <a:ext uri="{FF2B5EF4-FFF2-40B4-BE49-F238E27FC236}">
                <a16:creationId xmlns:a16="http://schemas.microsoft.com/office/drawing/2014/main" id="{264C1D28-0B9E-C280-08E7-32D4B23605C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5701" name="Text Box 3">
            <a:extLst>
              <a:ext uri="{FF2B5EF4-FFF2-40B4-BE49-F238E27FC236}">
                <a16:creationId xmlns:a16="http://schemas.microsoft.com/office/drawing/2014/main" id="{1FF57A32-632B-9E04-28DA-C4F0B4C3A4D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Todos os setores industriais são afetados pela automatização.</a:t>
            </a:r>
          </a:p>
        </p:txBody>
      </p:sp>
    </p:spTree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746" name="Rectangle 26">
            <a:extLst>
              <a:ext uri="{FF2B5EF4-FFF2-40B4-BE49-F238E27FC236}">
                <a16:creationId xmlns:a16="http://schemas.microsoft.com/office/drawing/2014/main" id="{6D7153CD-1E4E-7137-5965-3DBF51E1F13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1E01C0F-2DA8-40FA-984A-9910E6BE508D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196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27747" name="Text Box 1">
            <a:extLst>
              <a:ext uri="{FF2B5EF4-FFF2-40B4-BE49-F238E27FC236}">
                <a16:creationId xmlns:a16="http://schemas.microsoft.com/office/drawing/2014/main" id="{73AE1551-F738-F48D-9EBF-27768F5897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186A08A-EFA1-48CD-BE82-916889E61A16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196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27748" name="Rectangle 2">
            <a:extLst>
              <a:ext uri="{FF2B5EF4-FFF2-40B4-BE49-F238E27FC236}">
                <a16:creationId xmlns:a16="http://schemas.microsoft.com/office/drawing/2014/main" id="{2BBA7CA4-93B8-2BC1-238E-6C236D97B5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7749" name="Text Box 3">
            <a:extLst>
              <a:ext uri="{FF2B5EF4-FFF2-40B4-BE49-F238E27FC236}">
                <a16:creationId xmlns:a16="http://schemas.microsoft.com/office/drawing/2014/main" id="{9E31AD96-9FAD-684C-F401-25A1F037A09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 fábrica de raviolis tem sua linha de produção automatizada.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 produção é enorme e logo excede a procura. O mercado está saturado.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Os raviolis excedentes são armazenados.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IT" altLang="it-CH">
                <a:ea typeface="SimSun" panose="02010600030101010101" pitchFamily="2" charset="-122"/>
              </a:rPr>
              <a:t>1978 - O escândalo dos raviolis: Roco e Hero são afetados.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IT" altLang="it-CH">
                <a:ea typeface="SimSun" panose="02010600030101010101" pitchFamily="2" charset="-122"/>
              </a:rPr>
              <a:t>http://www.weltwoche.ch/ausgaben/2006-31/artikel-2006-31-der-ravioli-krie.html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IT" altLang="it-CH">
                <a:ea typeface="SimSun" panose="02010600030101010101" pitchFamily="2" charset="-122"/>
              </a:rPr>
              <a:t>https://pt.wikipedia.org/wiki/Comida_enlatada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IT" altLang="it-CH">
                <a:ea typeface="SimSun" panose="02010600030101010101" pitchFamily="2" charset="-122"/>
              </a:rPr>
              <a:t>http://en.wikipedia.org/wiki/Canned_meat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IT" altLang="it-CH">
                <a:ea typeface="SimSun" panose="02010600030101010101" pitchFamily="2" charset="-122"/>
              </a:rPr>
              <a:t>http://en.wikipedia.org/wiki/Canned_food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IT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794" name="Rectangle 26">
            <a:extLst>
              <a:ext uri="{FF2B5EF4-FFF2-40B4-BE49-F238E27FC236}">
                <a16:creationId xmlns:a16="http://schemas.microsoft.com/office/drawing/2014/main" id="{DFD343B4-AB60-3E30-9373-0F04746A27F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CE48577-2174-418E-A5F0-424CD3161D02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197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29795" name="Rectangle 1">
            <a:extLst>
              <a:ext uri="{FF2B5EF4-FFF2-40B4-BE49-F238E27FC236}">
                <a16:creationId xmlns:a16="http://schemas.microsoft.com/office/drawing/2014/main" id="{6ECDFF95-FCD9-AFC6-1228-32D22600109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9796" name="Rectangle 2">
            <a:extLst>
              <a:ext uri="{FF2B5EF4-FFF2-40B4-BE49-F238E27FC236}">
                <a16:creationId xmlns:a16="http://schemas.microsoft.com/office/drawing/2014/main" id="{09F86910-FC5C-D540-B5A3-5B1DF350E78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Na Suíça, a cada ano são destruídos 250 mil toneladas de alimentos em excesso ou expirado.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http://www.srk-gr.ch/tischleindeckdich.html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http://shifz.org/puzzle/landw.html</a:t>
            </a:r>
          </a:p>
          <a:p>
            <a:pPr eaLnBrk="1" hangingPunct="1">
              <a:spcBef>
                <a:spcPct val="0"/>
              </a:spcBef>
            </a:pPr>
            <a:endParaRPr lang="it-CH" altLang="it-CH"/>
          </a:p>
        </p:txBody>
      </p:sp>
    </p:spTree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42" name="Rectangle 26">
            <a:extLst>
              <a:ext uri="{FF2B5EF4-FFF2-40B4-BE49-F238E27FC236}">
                <a16:creationId xmlns:a16="http://schemas.microsoft.com/office/drawing/2014/main" id="{56415F36-7B36-67A3-1F39-CC21E5E3D37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A3E393E-A0CE-421D-B364-A0B4C7FBF946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198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31843" name="Text Box 1">
            <a:extLst>
              <a:ext uri="{FF2B5EF4-FFF2-40B4-BE49-F238E27FC236}">
                <a16:creationId xmlns:a16="http://schemas.microsoft.com/office/drawing/2014/main" id="{D87C5312-FB4E-7BDF-8FF9-790C0A285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5926E3D-5A73-43E3-BF5E-32ECB870D263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198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31844" name="Rectangle 2">
            <a:extLst>
              <a:ext uri="{FF2B5EF4-FFF2-40B4-BE49-F238E27FC236}">
                <a16:creationId xmlns:a16="http://schemas.microsoft.com/office/drawing/2014/main" id="{A84A472F-C509-A44A-4FF1-D774A1393A7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31845" name="Text Box 3">
            <a:extLst>
              <a:ext uri="{FF2B5EF4-FFF2-40B4-BE49-F238E27FC236}">
                <a16:creationId xmlns:a16="http://schemas.microsoft.com/office/drawing/2014/main" id="{C76B8BFC-A9EF-E4F6-8387-01BB067D07C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Como na fábrica de carros, o excesso de produção levou à saturação do mercado e os armazéns estão cheios de raviolis por vender.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Para vender os raviolis é inútil diminuir o preço de venda. Os potenciais compradores estão desempregados e não têm dinheiro para comprar os raviolis. 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Data de expiração: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Um computador não expira, mas torna-se obsoleto (após mas o menos 5 anos)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Prédio tem um período de amortização (contabilidade) 50 anos depois que geralmente tem de ser reconstruído ou reformado sob pena de revogação da licença de habitabilidade que determina o prazo de vencimento efectivo.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 Para impulsionar o consumo eo crescimento da economia capitalista inventou obsolescência planejada: os produtos são projetados / fabricado de modo a que a sua duração é limitada. Caso clássico: as lâmpadas electricas programada para que só duram 1.000 horas. Consequentemente produz montanhas de lixo, um enorme sobre-exploração dos recursos do planeta e um sangramento contínuo dos consumidores.</a:t>
            </a: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http://en.wikipedia.org/wiki/Expiry_date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https://pt.wikipedia.org/wiki/Prazo_de_validade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https://it.wikipedia.org/wiki/Data_di_scadenza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http://en.wikipedia.org/wiki/Shelf_life</a:t>
            </a:r>
          </a:p>
        </p:txBody>
      </p:sp>
    </p:spTree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890" name="Rectangle 26">
            <a:extLst>
              <a:ext uri="{FF2B5EF4-FFF2-40B4-BE49-F238E27FC236}">
                <a16:creationId xmlns:a16="http://schemas.microsoft.com/office/drawing/2014/main" id="{EB7DC3B3-2ACC-4418-124F-50E000EE9F5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424811E-15B6-4F04-A711-13F168A04E5A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199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33891" name="Rectangle 1">
            <a:extLst>
              <a:ext uri="{FF2B5EF4-FFF2-40B4-BE49-F238E27FC236}">
                <a16:creationId xmlns:a16="http://schemas.microsoft.com/office/drawing/2014/main" id="{CB6F54D6-7F62-7383-80B6-9B1FD33CBA4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33892" name="Rectangle 2">
            <a:extLst>
              <a:ext uri="{FF2B5EF4-FFF2-40B4-BE49-F238E27FC236}">
                <a16:creationId xmlns:a16="http://schemas.microsoft.com/office/drawing/2014/main" id="{F444BFE0-1039-27AD-4E9B-F8199F67D77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.</a:t>
            </a:r>
          </a:p>
        </p:txBody>
      </p:sp>
      <p:sp>
        <p:nvSpPr>
          <p:cNvPr id="933893" name="Text Box 3">
            <a:extLst>
              <a:ext uri="{FF2B5EF4-FFF2-40B4-BE49-F238E27FC236}">
                <a16:creationId xmlns:a16="http://schemas.microsoft.com/office/drawing/2014/main" id="{FC6CC6D0-C7DA-1977-41DC-376A4CA23D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BAC6745-8FAF-4C9A-9863-D030E96F7EB8}" type="slidenum">
              <a:rPr lang="it-CH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199</a:t>
            </a:fld>
            <a:endParaRPr lang="it-CH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938" name="Rectangle 26">
            <a:extLst>
              <a:ext uri="{FF2B5EF4-FFF2-40B4-BE49-F238E27FC236}">
                <a16:creationId xmlns:a16="http://schemas.microsoft.com/office/drawing/2014/main" id="{8B1E5C5E-16B6-87A4-D020-6F3DCD535CA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E28EAB1-3DC4-49D8-B338-7BB820FB6EC8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200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35939" name="Text Box 1">
            <a:extLst>
              <a:ext uri="{FF2B5EF4-FFF2-40B4-BE49-F238E27FC236}">
                <a16:creationId xmlns:a16="http://schemas.microsoft.com/office/drawing/2014/main" id="{0A552DE2-4B65-EBC4-A323-B6B4CAB66B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C0A9E0A-1E53-494A-BB83-9F2938CE9210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200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35940" name="Rectangle 2">
            <a:extLst>
              <a:ext uri="{FF2B5EF4-FFF2-40B4-BE49-F238E27FC236}">
                <a16:creationId xmlns:a16="http://schemas.microsoft.com/office/drawing/2014/main" id="{2455EBF1-2E00-4775-E564-E39A07A3E63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35941" name="Text Box 3">
            <a:extLst>
              <a:ext uri="{FF2B5EF4-FFF2-40B4-BE49-F238E27FC236}">
                <a16:creationId xmlns:a16="http://schemas.microsoft.com/office/drawing/2014/main" id="{788A6DF2-315E-C1B3-8A4A-CA7009C16BF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Mas os desempregados precisam dos raviolis porque eles e suas famílias têm de comer.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Na vida cotidiana o conceito de "TRABALHO" está ligado ao conceito de "REMUNERAÇÃO / SALÁRIO". Na realidade, nem sempre isso acontece. Muitos trabalhadores trabalham voluntariamente de graça. Outros trabalhadores fazem estágios não remunerados e há aprendizes que trabalham com um salário reduzido. Os escravos trabalhavam sem remuneração.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Hoje em dia, os trabalhores pobres são uma realidade, porque os salários são muito baixos.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https://en.wikipedia.org/wiki/Working_poor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https://en.wikipedia.org/wiki/Voluntary_work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986" name="Segnaposto immagine diapositiva 1">
            <a:extLst>
              <a:ext uri="{FF2B5EF4-FFF2-40B4-BE49-F238E27FC236}">
                <a16:creationId xmlns:a16="http://schemas.microsoft.com/office/drawing/2014/main" id="{525FF395-577E-3441-C15D-20D38A0049C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37987" name="Segnaposto note 2">
            <a:extLst>
              <a:ext uri="{FF2B5EF4-FFF2-40B4-BE49-F238E27FC236}">
                <a16:creationId xmlns:a16="http://schemas.microsoft.com/office/drawing/2014/main" id="{78F0BA28-E8A9-89ED-48D3-642E1E4DEA7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pt-BR" altLang="it-CH"/>
              <a:t>O desconto é um incentivo para pagar antes (exemplo:. 5% de desconto para pagamento em 10 dias, 2% de desconto para 30 dias, a menos de 3 meses Após esse período será cobrado juros e os custos para a cobrança forçada)</a:t>
            </a:r>
          </a:p>
          <a:p>
            <a:r>
              <a:rPr lang="pt-BR" altLang="it-CH"/>
              <a:t>O reduçao do preço é um incentivo para comprar mais (exemplo: 1 peça custa 10 euros, 10 peças custam 8 euros / pcs, 100 peças custam 5 euros / pcs, etc; para lavar um par de calças custa 10 euros, para lavar 3 pares. de calças custa 20 €, depois de 10 pizzas ele recebe um livre, etc.).</a:t>
            </a:r>
          </a:p>
          <a:p>
            <a:endParaRPr lang="pt-BR" altLang="it-CH"/>
          </a:p>
          <a:p>
            <a:r>
              <a:rPr lang="pt-BR" altLang="it-CH"/>
              <a:t>http://en.wikipedia.org/wiki/Discounts_and_allowances</a:t>
            </a:r>
          </a:p>
          <a:p>
            <a:r>
              <a:rPr lang="pt-BR" altLang="it-CH"/>
              <a:t>https://it.wikipedia.org/wiki/Sconto</a:t>
            </a:r>
          </a:p>
          <a:p>
            <a:endParaRPr lang="pt-BR" altLang="it-CH"/>
          </a:p>
          <a:p>
            <a:endParaRPr lang="pt-BR" altLang="it-CH"/>
          </a:p>
          <a:p>
            <a:r>
              <a:rPr lang="pt-BR" altLang="it-CH"/>
              <a:t> </a:t>
            </a:r>
          </a:p>
        </p:txBody>
      </p:sp>
      <p:sp>
        <p:nvSpPr>
          <p:cNvPr id="937988" name="Segnaposto numero diapositiva 3">
            <a:extLst>
              <a:ext uri="{FF2B5EF4-FFF2-40B4-BE49-F238E27FC236}">
                <a16:creationId xmlns:a16="http://schemas.microsoft.com/office/drawing/2014/main" id="{CE78504C-BBD8-866B-8086-5DF26621708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E998439-B8F8-480E-A5BC-55D41A4BF72B}" type="slidenum">
              <a:rPr lang="it-CH" altLang="en-US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201</a:t>
            </a:fld>
            <a:endParaRPr lang="it-CH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82" name="Rectangle 26">
            <a:extLst>
              <a:ext uri="{FF2B5EF4-FFF2-40B4-BE49-F238E27FC236}">
                <a16:creationId xmlns:a16="http://schemas.microsoft.com/office/drawing/2014/main" id="{22CAD1A1-D015-B024-C308-CAEDDCF914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ED4BDEE-B5A0-4691-AF0B-E58D3D9387C7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32483" name="Text Box 1">
            <a:extLst>
              <a:ext uri="{FF2B5EF4-FFF2-40B4-BE49-F238E27FC236}">
                <a16:creationId xmlns:a16="http://schemas.microsoft.com/office/drawing/2014/main" id="{C0BE9A0A-D3FD-D948-6FE0-08AD4CB1A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400E2D3-B2C4-404F-9FF7-71B3261153EE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32484" name="Rectangle 2">
            <a:extLst>
              <a:ext uri="{FF2B5EF4-FFF2-40B4-BE49-F238E27FC236}">
                <a16:creationId xmlns:a16="http://schemas.microsoft.com/office/drawing/2014/main" id="{C5106919-9882-DB80-685F-B4D08444D59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2485" name="Rectangle 3">
            <a:extLst>
              <a:ext uri="{FF2B5EF4-FFF2-40B4-BE49-F238E27FC236}">
                <a16:creationId xmlns:a16="http://schemas.microsoft.com/office/drawing/2014/main" id="{84D6BA9A-E6F8-EA60-028C-FF6C39EDE7B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346" name="Rectangle 26">
            <a:extLst>
              <a:ext uri="{FF2B5EF4-FFF2-40B4-BE49-F238E27FC236}">
                <a16:creationId xmlns:a16="http://schemas.microsoft.com/office/drawing/2014/main" id="{C421B9F4-FA8C-37F4-8FC0-345E714B1DC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F25C33C-9631-413A-B884-02CA50313102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20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69347" name="Text Box 1">
            <a:extLst>
              <a:ext uri="{FF2B5EF4-FFF2-40B4-BE49-F238E27FC236}">
                <a16:creationId xmlns:a16="http://schemas.microsoft.com/office/drawing/2014/main" id="{F706AD51-0004-1F74-DCBD-52F4C5DD3A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DCB1D4A-C6B0-49FD-A77F-74E0F111E425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20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69348" name="Rectangle 2">
            <a:extLst>
              <a:ext uri="{FF2B5EF4-FFF2-40B4-BE49-F238E27FC236}">
                <a16:creationId xmlns:a16="http://schemas.microsoft.com/office/drawing/2014/main" id="{05466E59-3270-3EC7-89B5-F3EE6BA24D4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9349" name="Text Box 3">
            <a:extLst>
              <a:ext uri="{FF2B5EF4-FFF2-40B4-BE49-F238E27FC236}">
                <a16:creationId xmlns:a16="http://schemas.microsoft.com/office/drawing/2014/main" id="{404C558C-02E8-3DB6-4BD0-DE3CF22FDCB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20.000  $   é o preço de venda de um automóvel.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Para o capitalista a posição "Força de Trabalho" é simplesmente um custo (recursos humanos) que se debe  reduzir tanto quanto possível a fim de maximizar a posição “Lucro".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* ver página seguinte</a:t>
            </a:r>
          </a:p>
        </p:txBody>
      </p:sp>
    </p:spTree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034" name="Rectangle 26">
            <a:extLst>
              <a:ext uri="{FF2B5EF4-FFF2-40B4-BE49-F238E27FC236}">
                <a16:creationId xmlns:a16="http://schemas.microsoft.com/office/drawing/2014/main" id="{5C51197E-DB5E-452B-12EC-F3B4296D29C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44160BC-FF77-4A30-9495-239B9190E56F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202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40035" name="Text Box 1">
            <a:extLst>
              <a:ext uri="{FF2B5EF4-FFF2-40B4-BE49-F238E27FC236}">
                <a16:creationId xmlns:a16="http://schemas.microsoft.com/office/drawing/2014/main" id="{4118B727-918A-FED9-5AF5-652A8C1050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A088A5A-1268-4801-A2E8-1D8DD2977E03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202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40036" name="Rectangle 2">
            <a:extLst>
              <a:ext uri="{FF2B5EF4-FFF2-40B4-BE49-F238E27FC236}">
                <a16:creationId xmlns:a16="http://schemas.microsoft.com/office/drawing/2014/main" id="{20AACB88-258D-699C-24A8-31413B17DF1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40037" name="Text Box 3">
            <a:extLst>
              <a:ext uri="{FF2B5EF4-FFF2-40B4-BE49-F238E27FC236}">
                <a16:creationId xmlns:a16="http://schemas.microsoft.com/office/drawing/2014/main" id="{8FD107DB-63B5-D2F8-4B7C-B953F1C0A36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 proprietário fechou a fábrica e está frente ao seu armazém cheio de raviolis por vender. Seu maior desejo é vender os raviolis antes do prazo de validade. Caso contrário, os raviolis (e todo o seu capital) se perderão.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Os desempregados que não têm dinheiro pedem ao proprietário que lhes dê alguns raviolis para suas famílias famintas. Mas o proprietário exige ser pago. Os desempregados expulsam o proprietário e levam os raviolis. O proprietário chama a polícia.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http://en.wikipedia.org/wiki/Looting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https://pt.wikipedia.org/wiki/Pilhagem</a:t>
            </a:r>
          </a:p>
        </p:txBody>
      </p:sp>
    </p:spTree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82" name="Rectangle 7">
            <a:extLst>
              <a:ext uri="{FF2B5EF4-FFF2-40B4-BE49-F238E27FC236}">
                <a16:creationId xmlns:a16="http://schemas.microsoft.com/office/drawing/2014/main" id="{581D0FBA-FA6C-9A0D-0530-950FEEF5965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9C73FCB-3EEF-44B0-978D-328797DD2B76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203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942083" name="Rectangle 2">
            <a:extLst>
              <a:ext uri="{FF2B5EF4-FFF2-40B4-BE49-F238E27FC236}">
                <a16:creationId xmlns:a16="http://schemas.microsoft.com/office/drawing/2014/main" id="{60F552A8-4EEF-5614-D3A3-B3F920805E31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42084" name="Rectangle 3">
            <a:extLst>
              <a:ext uri="{FF2B5EF4-FFF2-40B4-BE49-F238E27FC236}">
                <a16:creationId xmlns:a16="http://schemas.microsoft.com/office/drawing/2014/main" id="{219837A1-F54F-9E39-3479-0A46814F4CD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Chega a polícia e expulsa os desempregados que estão saqueando o armazém de raviolis.</a:t>
            </a:r>
            <a:endParaRPr lang="it-IT" altLang="it-CH"/>
          </a:p>
        </p:txBody>
      </p:sp>
    </p:spTree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130" name="Rectangle 7">
            <a:extLst>
              <a:ext uri="{FF2B5EF4-FFF2-40B4-BE49-F238E27FC236}">
                <a16:creationId xmlns:a16="http://schemas.microsoft.com/office/drawing/2014/main" id="{811F303E-4F64-6F05-109D-D22CFC5FDD8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7613D9E-7F30-42AF-BCCD-08BE32233380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204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944131" name="Rectangle 2">
            <a:extLst>
              <a:ext uri="{FF2B5EF4-FFF2-40B4-BE49-F238E27FC236}">
                <a16:creationId xmlns:a16="http://schemas.microsoft.com/office/drawing/2014/main" id="{395C3802-EEBC-3C76-6F01-F4C1896111D3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44132" name="Rectangle 3">
            <a:extLst>
              <a:ext uri="{FF2B5EF4-FFF2-40B4-BE49-F238E27FC236}">
                <a16:creationId xmlns:a16="http://schemas.microsoft.com/office/drawing/2014/main" id="{495FA3D2-04F7-CDCE-D0A6-0F08CE86A94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Alguns desempregados são presos mas logo são libertados porque agiram impulsionados pela fome.</a:t>
            </a:r>
            <a:endParaRPr lang="it-IT" altLang="it-CH"/>
          </a:p>
        </p:txBody>
      </p:sp>
    </p:spTree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178" name="Rectangle 26">
            <a:extLst>
              <a:ext uri="{FF2B5EF4-FFF2-40B4-BE49-F238E27FC236}">
                <a16:creationId xmlns:a16="http://schemas.microsoft.com/office/drawing/2014/main" id="{1F2AFF87-8BEE-1817-3504-7CA4FAC4F04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6A82D87-32B6-4140-AE58-73953ECC2213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205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46179" name="Text Box 1">
            <a:extLst>
              <a:ext uri="{FF2B5EF4-FFF2-40B4-BE49-F238E27FC236}">
                <a16:creationId xmlns:a16="http://schemas.microsoft.com/office/drawing/2014/main" id="{DBF6695B-C001-5A6F-BEB5-75015B3537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005CB25-7B9B-4408-9EE8-0C24B4F3C6FF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205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46180" name="Rectangle 2">
            <a:extLst>
              <a:ext uri="{FF2B5EF4-FFF2-40B4-BE49-F238E27FC236}">
                <a16:creationId xmlns:a16="http://schemas.microsoft.com/office/drawing/2014/main" id="{573488E3-9931-5CB1-566A-543AAFCC93E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46181" name="Text Box 3">
            <a:extLst>
              <a:ext uri="{FF2B5EF4-FFF2-40B4-BE49-F238E27FC236}">
                <a16:creationId xmlns:a16="http://schemas.microsoft.com/office/drawing/2014/main" id="{8B09BB16-8900-F8B6-92B2-0087FC80A99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 "poder" intervem vigorosamente e restaura a "ordem estabelecida" (como aconteceu no Chile em 1973).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http://en.wikipedia.org/wiki/1973_Chilean_coup_d%27%C3%A9tat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https://pt.wikipedia.org/wiki/Golpe_militar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https://pt.wikipedia.org/wiki/Golpe_militar_de_1973</a:t>
            </a:r>
          </a:p>
        </p:txBody>
      </p:sp>
    </p:spTree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226" name="Rectangle 7">
            <a:extLst>
              <a:ext uri="{FF2B5EF4-FFF2-40B4-BE49-F238E27FC236}">
                <a16:creationId xmlns:a16="http://schemas.microsoft.com/office/drawing/2014/main" id="{AD1AD69E-314A-A115-C121-D88E03477EC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4ACDDC8-4A13-418E-B6ED-E8BBFE9F82D9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206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948227" name="Rectangle 2">
            <a:extLst>
              <a:ext uri="{FF2B5EF4-FFF2-40B4-BE49-F238E27FC236}">
                <a16:creationId xmlns:a16="http://schemas.microsoft.com/office/drawing/2014/main" id="{36E9034A-4514-68CA-4895-C8F66D544891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48228" name="Rectangle 3">
            <a:extLst>
              <a:ext uri="{FF2B5EF4-FFF2-40B4-BE49-F238E27FC236}">
                <a16:creationId xmlns:a16="http://schemas.microsoft.com/office/drawing/2014/main" id="{91CE91DC-9C90-A9E3-DA9E-355EE6ED03B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A polícia vigia o armazém de raviolis. Tudo está bloqueado.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O proprietário dos raviolis não consegue vendê-los (porque os desempregados não têm dinheiro para comprar raviolis). Até sua fábrica está fechada.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Os desempregados não podem comprar raviolis (porque não têm dinheiro) e estão com fome. Visto que a fábrica está fechada, eles não têm emprego, então não são pagos.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Tudo está bloqueado. Quem pode resolver a situação?</a:t>
            </a:r>
            <a:endParaRPr lang="it-IT" altLang="it-CH"/>
          </a:p>
        </p:txBody>
      </p:sp>
    </p:spTree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274" name="Rectangle 26">
            <a:extLst>
              <a:ext uri="{FF2B5EF4-FFF2-40B4-BE49-F238E27FC236}">
                <a16:creationId xmlns:a16="http://schemas.microsoft.com/office/drawing/2014/main" id="{9F1CCFF2-6C33-C930-1AA1-C8EB014E231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1FB28E0-033D-4FD6-A9DD-AC5D35CD2F69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207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50275" name="Rectangle 1">
            <a:extLst>
              <a:ext uri="{FF2B5EF4-FFF2-40B4-BE49-F238E27FC236}">
                <a16:creationId xmlns:a16="http://schemas.microsoft.com/office/drawing/2014/main" id="{C8F42586-A50D-628A-3482-C1B2188623F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50276" name="Rectangle 2">
            <a:extLst>
              <a:ext uri="{FF2B5EF4-FFF2-40B4-BE49-F238E27FC236}">
                <a16:creationId xmlns:a16="http://schemas.microsoft.com/office/drawing/2014/main" id="{F02AB249-1199-A60E-6933-4AAB8B60E77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.</a:t>
            </a:r>
          </a:p>
        </p:txBody>
      </p:sp>
    </p:spTree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22" name="Rectangle 26">
            <a:extLst>
              <a:ext uri="{FF2B5EF4-FFF2-40B4-BE49-F238E27FC236}">
                <a16:creationId xmlns:a16="http://schemas.microsoft.com/office/drawing/2014/main" id="{26BB892F-D794-E0E0-92FA-3C55E08BB11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38B3952-0BFB-42FE-A932-1BFD882AFF56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208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52323" name="Text Box 1">
            <a:extLst>
              <a:ext uri="{FF2B5EF4-FFF2-40B4-BE49-F238E27FC236}">
                <a16:creationId xmlns:a16="http://schemas.microsoft.com/office/drawing/2014/main" id="{5EF18742-FCFD-0ED0-E24F-E8FB371849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09DC1E0-BE69-4F90-8FB1-F47836DB9A10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208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52324" name="Rectangle 2">
            <a:extLst>
              <a:ext uri="{FF2B5EF4-FFF2-40B4-BE49-F238E27FC236}">
                <a16:creationId xmlns:a16="http://schemas.microsoft.com/office/drawing/2014/main" id="{B84A68F0-FA4C-2EF0-ECDA-B8351A32729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52325" name="Rectangle 3">
            <a:extLst>
              <a:ext uri="{FF2B5EF4-FFF2-40B4-BE49-F238E27FC236}">
                <a16:creationId xmlns:a16="http://schemas.microsoft.com/office/drawing/2014/main" id="{48BEF2FB-10B1-A568-187B-50D608B25B0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http://en.wikipedia.org/wiki/Worker%27s_union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https://pt.wikipedia.org/wiki/Central_sindical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https://pt.wikipedia.org/wiki/Uni%C3%A3o_Geral_de_Trabalhadores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https://pt.wikipedia.org/wiki/Associa%C3%A7%C3%A3o_Industrial_Portuguesa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Estado e revolução – Lênin      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https://pt.wikipedia.org/wiki/O_Estado_e_a_Revolu%C3%A7%C3%A3o</a:t>
            </a:r>
            <a:endParaRPr lang="fr-FR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370" name="Rectangle 26">
            <a:extLst>
              <a:ext uri="{FF2B5EF4-FFF2-40B4-BE49-F238E27FC236}">
                <a16:creationId xmlns:a16="http://schemas.microsoft.com/office/drawing/2014/main" id="{8FEC7CE6-01C9-A646-F4A9-32B8620B6CE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CD7BE33-D9D5-41D7-B0B3-D962D47E9332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209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54371" name="Text Box 1">
            <a:extLst>
              <a:ext uri="{FF2B5EF4-FFF2-40B4-BE49-F238E27FC236}">
                <a16:creationId xmlns:a16="http://schemas.microsoft.com/office/drawing/2014/main" id="{C1AC66EE-1A06-9702-63A2-96FD3FD167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718A233-80C3-4DC2-9D90-E761B42D445D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209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54372" name="Rectangle 2">
            <a:extLst>
              <a:ext uri="{FF2B5EF4-FFF2-40B4-BE49-F238E27FC236}">
                <a16:creationId xmlns:a16="http://schemas.microsoft.com/office/drawing/2014/main" id="{12783D13-A4A0-BA4D-CCDF-050D36120B6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54373" name="Text Box 3">
            <a:extLst>
              <a:ext uri="{FF2B5EF4-FFF2-40B4-BE49-F238E27FC236}">
                <a16:creationId xmlns:a16="http://schemas.microsoft.com/office/drawing/2014/main" id="{6EDD9DA2-75E4-E09D-989F-8CA4D23F276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 Estado garante a propriedade privada através de vários instrumentos, incluindo os registos de propriedade, as plantas, o registo de comércio, a propriedade intelectual, etc.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 União Europeia é uma forma de garantir a livre circulação de pessoas, mercadorias, serviços e capitais. 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https://pt.wikipedia.org/wiki/Estado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http://en.wikipedia.org/wiki/State_(polity)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https://fr.wikipedia.org/wiki/L%27%C3%A9tat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Mariana Mazzucato: “Lo Stato innovatore” –  Editori Laterza</a:t>
            </a: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418" name="Rectangle 26">
            <a:extLst>
              <a:ext uri="{FF2B5EF4-FFF2-40B4-BE49-F238E27FC236}">
                <a16:creationId xmlns:a16="http://schemas.microsoft.com/office/drawing/2014/main" id="{0D35953F-DB8B-1EA8-1160-82B8DDEB41C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F53B480-C89D-4FEB-8811-615BA6FCE409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210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56419" name="Text Box 1">
            <a:extLst>
              <a:ext uri="{FF2B5EF4-FFF2-40B4-BE49-F238E27FC236}">
                <a16:creationId xmlns:a16="http://schemas.microsoft.com/office/drawing/2014/main" id="{55AA87F5-6D11-B3A0-B2DB-0C74573F80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6DC846B-4B94-4FAE-B570-D63BF17B4343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210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56420" name="Rectangle 2">
            <a:extLst>
              <a:ext uri="{FF2B5EF4-FFF2-40B4-BE49-F238E27FC236}">
                <a16:creationId xmlns:a16="http://schemas.microsoft.com/office/drawing/2014/main" id="{5DFF689C-B1C3-8AD2-FAFF-FCCD5ACF852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56421" name="Text Box 3">
            <a:extLst>
              <a:ext uri="{FF2B5EF4-FFF2-40B4-BE49-F238E27FC236}">
                <a16:creationId xmlns:a16="http://schemas.microsoft.com/office/drawing/2014/main" id="{ADC4400E-D9C1-AC62-9E21-0DEFC40C71D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Para realizar suas tarefas e impor sua vontade sobre os cidadãos, o Estado tem uma unidade administrativa e um braço forte (polícia, exército, etc.) que, se necessário, fazem cumprir as decisões do Estado recorrendo à força. 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 </a:t>
            </a:r>
            <a:r>
              <a:rPr lang="pt-BR" altLang="it-CH">
                <a:ea typeface="SimSun" panose="02010600030101010101" pitchFamily="2" charset="-122"/>
              </a:rPr>
              <a:t>Observe o lucro obtido pelo Estado na emissão de moeda (senhoriagem), nomeadamente através de descontar a diferença entre o valor nominal das moedas e dos seus custos de produção. A moeda é o meio de câmbio corrente na forma de moedas e notas.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https://pt.wikipedia.org/wiki/Senhoriagem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https://pt.wikipedia.org/wiki/Moeda_(pe%C3%A7a)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https://pt.wikipedia.org/wiki/Sistema_de_reserva_fracion%C3%A1ria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466" name="Rectangle 26">
            <a:extLst>
              <a:ext uri="{FF2B5EF4-FFF2-40B4-BE49-F238E27FC236}">
                <a16:creationId xmlns:a16="http://schemas.microsoft.com/office/drawing/2014/main" id="{F86357BE-6EDA-CA33-69F0-B87FB6ED295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406D46B-C193-4AAE-B7E8-70E1AA32C945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211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58467" name="Rectangle 1">
            <a:extLst>
              <a:ext uri="{FF2B5EF4-FFF2-40B4-BE49-F238E27FC236}">
                <a16:creationId xmlns:a16="http://schemas.microsoft.com/office/drawing/2014/main" id="{FBD98759-8A76-269C-929B-000C00497D9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58468" name="Text Box 2">
            <a:extLst>
              <a:ext uri="{FF2B5EF4-FFF2-40B4-BE49-F238E27FC236}">
                <a16:creationId xmlns:a16="http://schemas.microsoft.com/office/drawing/2014/main" id="{61ADDAD5-AE52-915B-A0F0-49E0DCF611C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Planta, registo predial, registo comercial, etc.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Propriedade intelectual: patentes de invenções, modelos, marcas, direitos de autor.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https://pt.wikipedia.org/wiki/Propriedade_intelectual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http://en.wikipedia.org/wiki/Intellectual_property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https://www.ige.ch/en.html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</p:txBody>
      </p:sp>
      <p:sp>
        <p:nvSpPr>
          <p:cNvPr id="958469" name="Text Box 3">
            <a:extLst>
              <a:ext uri="{FF2B5EF4-FFF2-40B4-BE49-F238E27FC236}">
                <a16:creationId xmlns:a16="http://schemas.microsoft.com/office/drawing/2014/main" id="{AB8B71A6-26CC-B1B2-6D79-BDAD502AB8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7AF27C2-C0ED-4AD5-8E7F-A9D3C6389EE9}" type="slidenum">
              <a:rPr lang="it-CH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211</a:t>
            </a:fld>
            <a:endParaRPr lang="it-CH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394" name="Rectangle 26">
            <a:extLst>
              <a:ext uri="{FF2B5EF4-FFF2-40B4-BE49-F238E27FC236}">
                <a16:creationId xmlns:a16="http://schemas.microsoft.com/office/drawing/2014/main" id="{DF89276E-2B4D-9502-8C88-F2B4B0C5F04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B0F76BD-4589-4556-8A76-58D4E7F5AAA4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21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71395" name="Text Box 1">
            <a:extLst>
              <a:ext uri="{FF2B5EF4-FFF2-40B4-BE49-F238E27FC236}">
                <a16:creationId xmlns:a16="http://schemas.microsoft.com/office/drawing/2014/main" id="{D3701A93-5341-7C1C-C33D-0244D67900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0174FF4-40F0-4167-BCF3-1E9491A0F7D4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21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71396" name="Rectangle 2">
            <a:extLst>
              <a:ext uri="{FF2B5EF4-FFF2-40B4-BE49-F238E27FC236}">
                <a16:creationId xmlns:a16="http://schemas.microsoft.com/office/drawing/2014/main" id="{9A341736-2526-DE52-421D-5A4AEC2B247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1397" name="Text Box 3">
            <a:extLst>
              <a:ext uri="{FF2B5EF4-FFF2-40B4-BE49-F238E27FC236}">
                <a16:creationId xmlns:a16="http://schemas.microsoft.com/office/drawing/2014/main" id="{D6B70AEF-77B6-0EB1-A2D9-D5DC0C71EAC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Lucro: na realidade, é o aumento do valor que o trabalho dos operários dá ao material semi-acabado transformando-o em um produto acabado e comercializável: o automóvel. Na verdade, este aumento do valor criado pelos trabalhadores pertence aos trabalhadores. No sistema de economia de mercado (capitalismo), este aumento do valor é chamado "lucro" e o capitalista apropria-se dele (legalmente).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http://en.wikipedia.org/wiki/Added_value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http://en.wikipedia.org/wiki/Theories_of_Surplus_Value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https://pt.wikipedia.org/wiki/Super%C3%A1vit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https://en.wikipedia.org/wiki/Profit_(economics)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514" name="Rectangle 26">
            <a:extLst>
              <a:ext uri="{FF2B5EF4-FFF2-40B4-BE49-F238E27FC236}">
                <a16:creationId xmlns:a16="http://schemas.microsoft.com/office/drawing/2014/main" id="{E172EA61-9879-CF03-D524-2620B7A01D8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16DC8A3-D30F-4368-89D6-90E8D10DFE40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212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60515" name="Rectangle 1">
            <a:extLst>
              <a:ext uri="{FF2B5EF4-FFF2-40B4-BE49-F238E27FC236}">
                <a16:creationId xmlns:a16="http://schemas.microsoft.com/office/drawing/2014/main" id="{5D38F287-CE3C-1B70-E43D-19F15F9CFD5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0516" name="Rectangle 2">
            <a:extLst>
              <a:ext uri="{FF2B5EF4-FFF2-40B4-BE49-F238E27FC236}">
                <a16:creationId xmlns:a16="http://schemas.microsoft.com/office/drawing/2014/main" id="{1CD61FB1-29AB-8E3B-1B0D-8C82067168E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.</a:t>
            </a:r>
          </a:p>
        </p:txBody>
      </p:sp>
    </p:spTree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62" name="Rectangle 26">
            <a:extLst>
              <a:ext uri="{FF2B5EF4-FFF2-40B4-BE49-F238E27FC236}">
                <a16:creationId xmlns:a16="http://schemas.microsoft.com/office/drawing/2014/main" id="{01A292C1-9CE1-92EC-D810-14302E57F28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E0264DF-886B-477F-89FE-85F0E9F61975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213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62563" name="Rectangle 1">
            <a:extLst>
              <a:ext uri="{FF2B5EF4-FFF2-40B4-BE49-F238E27FC236}">
                <a16:creationId xmlns:a16="http://schemas.microsoft.com/office/drawing/2014/main" id="{B7401EA7-22F1-CB28-4E88-20F88F28970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2564" name="Rectangle 2">
            <a:extLst>
              <a:ext uri="{FF2B5EF4-FFF2-40B4-BE49-F238E27FC236}">
                <a16:creationId xmlns:a16="http://schemas.microsoft.com/office/drawing/2014/main" id="{3D6E1ECA-487D-3D9A-5E72-84543749C52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Milton Friedman foi o pai do neoliberalismo. Seguindo suas teorias, em muitos países, foram privatizados os ativos estatais, as empresas e os serviços públicos (por exemplo, no Chile, após o golpe de Estado de 1973). As aspirações populares e os sindicatos foram duramente reprimidos.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Os seus discípulos foram Margaret Thatcher (primeira-ministra britânica, 1925-2013) e Ronald Reagan (presidente dos EUA, 1911-2004).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Ainda hoje, as teorias de Milton Friedman (privatizar tudo o que é do Estado, a liberdade absoluta do mercado, redução do imposto sobre as grandes fortunas, o primado do indivíduo sobre o coletivo, a desregulamentação, etc.) são considerados prescrição válida contra a crise. Resultado: o desmantelamento do Estado (exceto o militar), a privatização dos lucros e socialização dos custos, algumas pessoas ficando ainda mais ricas e outras ainda mais pobres, a democracia em declínio, a promoção da indiferença e do consumismo, etc. 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A privatização dos serviços públicos inverte a filosofia de trabalho: o objetivo não é mais o melhor desempenho do serviço à população, apenas com a cobertura dos custos, mas a gestão típica de uma empresa comercial e a realização do lucro máximo para os acionistas. Para conseguir isso, aumentam-se os custos de utilização para os usuários e reduzem-se e/ou pioram-se as prestações. Ao mesmo tempo, o pessoal é reduzido e os que permanecem são colocados sob forte pressão, devendo realizar o trabalho daqueles que foram demitidos, e também se economiza perigosamente na manutenção e melhoria das instalações e infraestruturas.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Desta forma, algumas pessoas (acionistas e gestores) ganham muito dinheiro, mas em detrimento dos funcionários e usuários. Muitas vezes, será de novo o órgão público (e, portanto, os contribuintes) que irá reparar os danos (por exemplo, os danos ambientais e o pagamento de subsídios aos desempregados) causados pela má gestão privada, enquanto os responsáveis escapam.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Graziano Pestoni: «Privatizzazioni»; settembre 2013.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https://pt.wikipedia.org/wiki/Keynes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https://pt.wikipedia.org/wiki/Friedman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https://pt.wikipedia.org/wiki/Neoliberalismo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fr-FR" altLang="it-CH"/>
              <a:t>M.Husson (2015) «Les limites du keynésianisme», A l’encontre, 15 janvier</a:t>
            </a:r>
            <a:endParaRPr lang="pt-BR" altLang="it-CH"/>
          </a:p>
        </p:txBody>
      </p:sp>
    </p:spTree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4610" name="Rectangle 26">
            <a:extLst>
              <a:ext uri="{FF2B5EF4-FFF2-40B4-BE49-F238E27FC236}">
                <a16:creationId xmlns:a16="http://schemas.microsoft.com/office/drawing/2014/main" id="{F8061F98-511E-499D-B667-2DEB4701250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A197299-6E54-4F11-A269-510B4914E958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214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64611" name="Rectangle 1">
            <a:extLst>
              <a:ext uri="{FF2B5EF4-FFF2-40B4-BE49-F238E27FC236}">
                <a16:creationId xmlns:a16="http://schemas.microsoft.com/office/drawing/2014/main" id="{87F39374-779E-CE55-A557-27A130CF106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4612" name="Text Box 2">
            <a:extLst>
              <a:ext uri="{FF2B5EF4-FFF2-40B4-BE49-F238E27FC236}">
                <a16:creationId xmlns:a16="http://schemas.microsoft.com/office/drawing/2014/main" id="{7E4219BB-9112-2365-24F9-7326425CCB3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 b="1">
                <a:ea typeface="SimSun" panose="02010600030101010101" pitchFamily="2" charset="-122"/>
              </a:rPr>
              <a:t>Tudo recomeça a se mover?</a:t>
            </a:r>
            <a:endParaRPr lang="it-CH" altLang="it-CH" b="1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Não, isso não é verdade. Durante o encerramento da fábrica, os capitalistas automatizaram posteriormente a produção e, consequentemente, só recontratam metade dos trabalhadores demitidos. Ainda há desempregados.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 b="1">
                <a:ea typeface="SimSun" panose="02010600030101010101" pitchFamily="2" charset="-122"/>
              </a:rPr>
              <a:t>O ESTADO dá dinheiro aos indigentes?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Sim, as prestações de desemprego, benefícios por incapacidade, vários subsídios, seguro de velhice, pensões, bolsas de estudo, anistias / isenções, subsídios de todos os tipos, etc.</a:t>
            </a: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https://en.wikipedia.org/wiki/Welfare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https://pt.wikipedia.org/wiki/Bem-estar</a:t>
            </a:r>
          </a:p>
        </p:txBody>
      </p:sp>
      <p:sp>
        <p:nvSpPr>
          <p:cNvPr id="964613" name="Text Box 3">
            <a:extLst>
              <a:ext uri="{FF2B5EF4-FFF2-40B4-BE49-F238E27FC236}">
                <a16:creationId xmlns:a16="http://schemas.microsoft.com/office/drawing/2014/main" id="{5696BB61-EDFD-B608-8ADE-CAC06D3353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6C99277-8499-4C64-87B2-7056643AA815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214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658" name="Rectangle 26">
            <a:extLst>
              <a:ext uri="{FF2B5EF4-FFF2-40B4-BE49-F238E27FC236}">
                <a16:creationId xmlns:a16="http://schemas.microsoft.com/office/drawing/2014/main" id="{024F806B-06F8-5691-C723-AEB830C3EE0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29BA78A-AF10-4DFE-858A-9AC0CB520B97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215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66659" name="Rectangle 1">
            <a:extLst>
              <a:ext uri="{FF2B5EF4-FFF2-40B4-BE49-F238E27FC236}">
                <a16:creationId xmlns:a16="http://schemas.microsoft.com/office/drawing/2014/main" id="{851E7770-4A5A-6078-734F-DAADA35F154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6660" name="Rectangle 2">
            <a:extLst>
              <a:ext uri="{FF2B5EF4-FFF2-40B4-BE49-F238E27FC236}">
                <a16:creationId xmlns:a16="http://schemas.microsoft.com/office/drawing/2014/main" id="{41298488-52AB-DD68-C8B9-A2EE3EB5457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.</a:t>
            </a:r>
          </a:p>
        </p:txBody>
      </p:sp>
    </p:spTree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706" name="Rectangle 26">
            <a:extLst>
              <a:ext uri="{FF2B5EF4-FFF2-40B4-BE49-F238E27FC236}">
                <a16:creationId xmlns:a16="http://schemas.microsoft.com/office/drawing/2014/main" id="{7E9210CA-23E8-9D06-D767-835F3FB74D3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0A6A368-9501-4FC5-BF49-07CE3A689B90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216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68707" name="Text Box 1">
            <a:extLst>
              <a:ext uri="{FF2B5EF4-FFF2-40B4-BE49-F238E27FC236}">
                <a16:creationId xmlns:a16="http://schemas.microsoft.com/office/drawing/2014/main" id="{58E1C164-32B7-CDA0-A143-968AE8E4E8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0B15C0D-2133-4A11-8017-DC22C9C4F206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216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68708" name="Rectangle 2">
            <a:extLst>
              <a:ext uri="{FF2B5EF4-FFF2-40B4-BE49-F238E27FC236}">
                <a16:creationId xmlns:a16="http://schemas.microsoft.com/office/drawing/2014/main" id="{E6C14D4F-88F0-60E0-D3A7-BDE5ECD6BF7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8709" name="Text Box 3">
            <a:extLst>
              <a:ext uri="{FF2B5EF4-FFF2-40B4-BE49-F238E27FC236}">
                <a16:creationId xmlns:a16="http://schemas.microsoft.com/office/drawing/2014/main" id="{3A38DBCA-549C-EB76-F44E-3829F893B6E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 centro global do poder (ou pelo menos o principal).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Aqui, obviamente, como era o rosto da bela ordenações a indústria de armamento e fortalecer tudo sobre as forças armadas.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Outros grandes centros de poder do mundo são: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http://en.wikipedia.org/wiki/City_of_London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http://en.wikipedia.org/wiki/Washington,_D.C.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http://en.wikipedia.org/wiki/Vatican_City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http://en.wikipedia.org/wiki/The_pentagon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https://pt.wikipedia.org/wiki/Doutrina_Monroe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https://pt.wikipedia.org/wiki/Defense_Advanced_Research_Projects_Agency</a:t>
            </a:r>
          </a:p>
        </p:txBody>
      </p:sp>
    </p:spTree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0754" name="Rectangle 26">
            <a:extLst>
              <a:ext uri="{FF2B5EF4-FFF2-40B4-BE49-F238E27FC236}">
                <a16:creationId xmlns:a16="http://schemas.microsoft.com/office/drawing/2014/main" id="{573A8C14-BE93-FE11-238E-44AA9D576C9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0A6093F-B8FB-4B8F-BEDB-4BEB053B9380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217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70755" name="Text Box 1">
            <a:extLst>
              <a:ext uri="{FF2B5EF4-FFF2-40B4-BE49-F238E27FC236}">
                <a16:creationId xmlns:a16="http://schemas.microsoft.com/office/drawing/2014/main" id="{7E4E3430-1989-2F5E-A6A5-C799A6466F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7D1E6F8-551A-4D23-BAD4-AEA6C36C3461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217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70756" name="Rectangle 2">
            <a:extLst>
              <a:ext uri="{FF2B5EF4-FFF2-40B4-BE49-F238E27FC236}">
                <a16:creationId xmlns:a16="http://schemas.microsoft.com/office/drawing/2014/main" id="{47C4143E-1591-1C4C-DB7F-12E05B800C7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0757" name="Text Box 3">
            <a:extLst>
              <a:ext uri="{FF2B5EF4-FFF2-40B4-BE49-F238E27FC236}">
                <a16:creationId xmlns:a16="http://schemas.microsoft.com/office/drawing/2014/main" id="{7D1966F6-B493-8E36-84D6-708EAAF2662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Para satisfazer as exigências e pretensões dos capitalistas, que não conseguem vender os seus produtos, o Estado torna-se "comprador".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Buys ravioli, carros, etc.</a:t>
            </a:r>
          </a:p>
        </p:txBody>
      </p:sp>
    </p:spTree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02" name="Rectangle 26">
            <a:extLst>
              <a:ext uri="{FF2B5EF4-FFF2-40B4-BE49-F238E27FC236}">
                <a16:creationId xmlns:a16="http://schemas.microsoft.com/office/drawing/2014/main" id="{6FD03402-800C-4940-51AA-7CE4D02FD84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972DA34-0E4F-4AD9-9285-32C28048CFA1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218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72803" name="Rectangle 1">
            <a:extLst>
              <a:ext uri="{FF2B5EF4-FFF2-40B4-BE49-F238E27FC236}">
                <a16:creationId xmlns:a16="http://schemas.microsoft.com/office/drawing/2014/main" id="{8E60465D-0AB9-7471-AEED-60BA23C06E7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2804" name="Rectangle 2">
            <a:extLst>
              <a:ext uri="{FF2B5EF4-FFF2-40B4-BE49-F238E27FC236}">
                <a16:creationId xmlns:a16="http://schemas.microsoft.com/office/drawing/2014/main" id="{36D7188E-44E7-F4D8-6E20-8612AC6D210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.</a:t>
            </a:r>
          </a:p>
        </p:txBody>
      </p:sp>
    </p:spTree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850" name="Rectangle 26">
            <a:extLst>
              <a:ext uri="{FF2B5EF4-FFF2-40B4-BE49-F238E27FC236}">
                <a16:creationId xmlns:a16="http://schemas.microsoft.com/office/drawing/2014/main" id="{CDE5D3EA-EF90-7FF8-DDA7-490710D81C1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2C5D9DC-505E-488F-832B-21EAFA93B758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219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74851" name="Rectangle 1">
            <a:extLst>
              <a:ext uri="{FF2B5EF4-FFF2-40B4-BE49-F238E27FC236}">
                <a16:creationId xmlns:a16="http://schemas.microsoft.com/office/drawing/2014/main" id="{679EEDA2-9861-C38C-8E79-FB9EF190946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4852" name="Text Box 2">
            <a:extLst>
              <a:ext uri="{FF2B5EF4-FFF2-40B4-BE49-F238E27FC236}">
                <a16:creationId xmlns:a16="http://schemas.microsoft.com/office/drawing/2014/main" id="{50F4F7EB-4A81-6BE9-0449-9265C18AFF9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No tempo da Grande Depressão dos anos 1930, nos EUA, para criar emprego, fazia-se cavar um buraco a uma equipe de desempregados e fechá-lo a outra a equipe, e assim por diante. Só mais tarde foi introduzido o subsídio de desemprego evitando o inútil trabalho de escavação. 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Com o apoio à eliminação (sucatagem) antecipada dos carros (preços reduzidos), criou-se de novo um trabalho desnecessário, ou seja, produzir carros destinados à eliminação. No caso extremo, os carros não seriam de todo usados, mas eliminados diretamente à saída da fábrica, tudo isso apenas para criar emprego. Um desperdício colossal à custa da comunidade, que beneficia principalmente os proprietários de fábricas de carros e os sucateiros.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Tendo em consideração o fato que se pretende eliminar ao oitavo ano carros destinados a circular por dez anos, significa uma antecipação / perda de 20%.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Daria igual reduzir de 20% (1 dia por semana = 20% a menos de carros produzidos) o trabalho dos trabalhadores que produzem os carros, deixar circular os carros por dez anos e pagar diretamente aos trabalhadores  o dinheiro do apoio à eliminação. Desta forma, os trabalhadores teriam mais tempo livre, haveria menos desperdício de materiais e energia e menos poluição (e menos lucro para os capitalistas).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A isso se acrescentam todos os bens e serviços produzidos em excesso e nunca usados / consumidos.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http://en.wikipedia.org/wiki/Cash_for_Clunkers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http://en.wikipedia.org/wiki/Scrap_steel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https://fr.wikipedia.org/wiki/Ferraille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</p:txBody>
      </p:sp>
      <p:sp>
        <p:nvSpPr>
          <p:cNvPr id="974853" name="Text Box 3">
            <a:extLst>
              <a:ext uri="{FF2B5EF4-FFF2-40B4-BE49-F238E27FC236}">
                <a16:creationId xmlns:a16="http://schemas.microsoft.com/office/drawing/2014/main" id="{8E8E29FF-A630-E9BA-91DD-5C6C5A1766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4848FA9-349C-4E69-BE76-A24E020B1CF0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219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898" name="Rectangle 26">
            <a:extLst>
              <a:ext uri="{FF2B5EF4-FFF2-40B4-BE49-F238E27FC236}">
                <a16:creationId xmlns:a16="http://schemas.microsoft.com/office/drawing/2014/main" id="{9CCD15DD-AC0C-53BF-BD84-AA05A34A08C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1AD4F74-AE34-46AE-B15B-E50A12E925E3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220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76899" name="Text Box 1">
            <a:extLst>
              <a:ext uri="{FF2B5EF4-FFF2-40B4-BE49-F238E27FC236}">
                <a16:creationId xmlns:a16="http://schemas.microsoft.com/office/drawing/2014/main" id="{2DFA7F17-892C-9287-6B14-F6399A28B5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2969A2A-804E-4DD3-B17D-795D141B2EE8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220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76900" name="Rectangle 2">
            <a:extLst>
              <a:ext uri="{FF2B5EF4-FFF2-40B4-BE49-F238E27FC236}">
                <a16:creationId xmlns:a16="http://schemas.microsoft.com/office/drawing/2014/main" id="{F0219588-63A8-B1D2-5800-EE975798909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6901" name="Text Box 3">
            <a:extLst>
              <a:ext uri="{FF2B5EF4-FFF2-40B4-BE49-F238E27FC236}">
                <a16:creationId xmlns:a16="http://schemas.microsoft.com/office/drawing/2014/main" id="{AABA886D-8C72-74B8-D110-B8CF1DFBC42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Para resolver a crise, o Estado constata que existem dois problemas: 1) os fabricantes não conseguem vender os seus produtos, 2) os trabalhadores não têm dinheiro para comprar os produtos de que necessitam.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 Estado dá dinheiro aos desempregados (subsídios de desemprego, pensões de invalidez, bolsas de estudo, etc.) e, ao mesmo tempo, faz encomendas à fábrica de automóveis. No entanto, a fábrica deve converter a produção de automóveis. Estas intervenções anticíclicas do Estado foram recomendadas por Keynes.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Com estas encomendas, as fábricas retomam a produção e contratam trabalhadores. Os trabalhadores recebem o salário para que eles possam comprar outros produtos. Outras fábricas podem vender os seus produtos, retomar a produção e contratar mais trabalhadores, e assim por diante. Tudo volta a funcionar e o problema está resolvido. É verdade? Não! Durante o encerramento, foram introduzidas nas fábricas novas máquinas automáticas e por isso os empregadores não contratam todos os trabalhadores despedidos.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https://pt.wikipedia.org/wiki/Jeep</a:t>
            </a:r>
          </a:p>
        </p:txBody>
      </p:sp>
    </p:spTree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946" name="Rectangle 26">
            <a:extLst>
              <a:ext uri="{FF2B5EF4-FFF2-40B4-BE49-F238E27FC236}">
                <a16:creationId xmlns:a16="http://schemas.microsoft.com/office/drawing/2014/main" id="{B968FD74-0F05-D3A3-46FD-19283DFD23E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A295696-40BB-46DC-A45A-816A522FE82F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221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78947" name="Text Box 1">
            <a:extLst>
              <a:ext uri="{FF2B5EF4-FFF2-40B4-BE49-F238E27FC236}">
                <a16:creationId xmlns:a16="http://schemas.microsoft.com/office/drawing/2014/main" id="{50409DCA-3086-7771-873B-A477CA866B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31A6E46-4341-496E-B29A-7C287F0255AA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221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78948" name="Rectangle 2">
            <a:extLst>
              <a:ext uri="{FF2B5EF4-FFF2-40B4-BE49-F238E27FC236}">
                <a16:creationId xmlns:a16="http://schemas.microsoft.com/office/drawing/2014/main" id="{55741D16-12CC-E5BC-1C49-ED0E870D621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8949" name="Text Box 3">
            <a:extLst>
              <a:ext uri="{FF2B5EF4-FFF2-40B4-BE49-F238E27FC236}">
                <a16:creationId xmlns:a16="http://schemas.microsoft.com/office/drawing/2014/main" id="{E8CEB541-CA4C-26A8-2EBA-650885AD8D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 fábrica de automóveis reconverteu a produção.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https://pt.wikipedia.org/wiki/Ind%C3%BAstria_de_material_b%C3%A9lico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https://pt.wikipedia.org/wiki/Ind%C3%BAstria_militar</a:t>
            </a: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42" name="Rectangle 26">
            <a:extLst>
              <a:ext uri="{FF2B5EF4-FFF2-40B4-BE49-F238E27FC236}">
                <a16:creationId xmlns:a16="http://schemas.microsoft.com/office/drawing/2014/main" id="{25DC1F86-1C71-B53A-2F91-B7D91EB01B4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E68ED4F-2090-40A2-868A-2886EE0A46FF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22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73443" name="Text Box 1">
            <a:extLst>
              <a:ext uri="{FF2B5EF4-FFF2-40B4-BE49-F238E27FC236}">
                <a16:creationId xmlns:a16="http://schemas.microsoft.com/office/drawing/2014/main" id="{AA91B7B1-B9FF-B724-8DEC-570421DB0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06DB437-1478-402F-AB21-C3549BA1707C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22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73444" name="Rectangle 2">
            <a:extLst>
              <a:ext uri="{FF2B5EF4-FFF2-40B4-BE49-F238E27FC236}">
                <a16:creationId xmlns:a16="http://schemas.microsoft.com/office/drawing/2014/main" id="{135ED9C7-6734-CF48-18F8-646E63E4485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3445" name="Text Box 3">
            <a:extLst>
              <a:ext uri="{FF2B5EF4-FFF2-40B4-BE49-F238E27FC236}">
                <a16:creationId xmlns:a16="http://schemas.microsoft.com/office/drawing/2014/main" id="{2C90F7AD-C3D0-056C-2D4C-7A5EA69CEC8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 dirty="0" err="1">
                <a:ea typeface="SimSun" panose="02010600030101010101" pitchFamily="2" charset="-122"/>
              </a:rPr>
              <a:t>Exemplos</a:t>
            </a:r>
            <a:r>
              <a:rPr lang="fr-FR" altLang="it-CH" dirty="0">
                <a:ea typeface="SimSun" panose="02010600030101010101" pitchFamily="2" charset="-122"/>
              </a:rPr>
              <a:t>: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 dirty="0">
                <a:ea typeface="SimSun" panose="02010600030101010101" pitchFamily="2" charset="-122"/>
              </a:rPr>
              <a:t>Um </a:t>
            </a:r>
            <a:r>
              <a:rPr lang="fr-FR" altLang="it-CH" dirty="0" err="1">
                <a:ea typeface="SimSun" panose="02010600030101010101" pitchFamily="2" charset="-122"/>
              </a:rPr>
              <a:t>desempregado</a:t>
            </a:r>
            <a:r>
              <a:rPr lang="fr-FR" altLang="it-CH" dirty="0">
                <a:ea typeface="SimSun" panose="02010600030101010101" pitchFamily="2" charset="-122"/>
              </a:rPr>
              <a:t> </a:t>
            </a:r>
            <a:r>
              <a:rPr lang="fr-FR" altLang="it-CH" dirty="0" err="1">
                <a:ea typeface="SimSun" panose="02010600030101010101" pitchFamily="2" charset="-122"/>
              </a:rPr>
              <a:t>não</a:t>
            </a:r>
            <a:r>
              <a:rPr lang="fr-FR" altLang="it-CH" dirty="0">
                <a:ea typeface="SimSun" panose="02010600030101010101" pitchFamily="2" charset="-122"/>
              </a:rPr>
              <a:t> tem o </a:t>
            </a:r>
            <a:r>
              <a:rPr lang="fr-FR" altLang="it-CH" dirty="0" err="1">
                <a:ea typeface="SimSun" panose="02010600030101010101" pitchFamily="2" charset="-122"/>
              </a:rPr>
              <a:t>dinheiro</a:t>
            </a:r>
            <a:r>
              <a:rPr lang="fr-FR" altLang="it-CH" dirty="0">
                <a:ea typeface="SimSun" panose="02010600030101010101" pitchFamily="2" charset="-122"/>
              </a:rPr>
              <a:t> </a:t>
            </a:r>
            <a:r>
              <a:rPr lang="fr-FR" altLang="it-CH" dirty="0" err="1">
                <a:ea typeface="SimSun" panose="02010600030101010101" pitchFamily="2" charset="-122"/>
              </a:rPr>
              <a:t>necessário</a:t>
            </a:r>
            <a:r>
              <a:rPr lang="fr-FR" altLang="it-CH" dirty="0">
                <a:ea typeface="SimSun" panose="02010600030101010101" pitchFamily="2" charset="-122"/>
              </a:rPr>
              <a:t>, </a:t>
            </a:r>
            <a:r>
              <a:rPr lang="fr-FR" altLang="it-CH" dirty="0" err="1">
                <a:ea typeface="SimSun" panose="02010600030101010101" pitchFamily="2" charset="-122"/>
              </a:rPr>
              <a:t>mesmo</a:t>
            </a:r>
            <a:r>
              <a:rPr lang="fr-FR" altLang="it-CH" dirty="0">
                <a:ea typeface="SimSun" panose="02010600030101010101" pitchFamily="2" charset="-122"/>
              </a:rPr>
              <a:t> se </a:t>
            </a:r>
            <a:r>
              <a:rPr lang="fr-FR" altLang="it-CH" dirty="0" err="1">
                <a:ea typeface="SimSun" panose="02010600030101010101" pitchFamily="2" charset="-122"/>
              </a:rPr>
              <a:t>ele</a:t>
            </a:r>
            <a:r>
              <a:rPr lang="fr-FR" altLang="it-CH" dirty="0">
                <a:ea typeface="SimSun" panose="02010600030101010101" pitchFamily="2" charset="-122"/>
              </a:rPr>
              <a:t> </a:t>
            </a:r>
            <a:r>
              <a:rPr lang="fr-FR" altLang="it-CH" dirty="0" err="1">
                <a:ea typeface="SimSun" panose="02010600030101010101" pitchFamily="2" charset="-122"/>
              </a:rPr>
              <a:t>precisa</a:t>
            </a:r>
            <a:r>
              <a:rPr lang="fr-FR" altLang="it-CH" dirty="0">
                <a:ea typeface="SimSun" panose="02010600030101010101" pitchFamily="2" charset="-122"/>
              </a:rPr>
              <a:t> de um </a:t>
            </a:r>
            <a:r>
              <a:rPr lang="fr-FR" altLang="it-CH" dirty="0" err="1">
                <a:ea typeface="SimSun" panose="02010600030101010101" pitchFamily="2" charset="-122"/>
              </a:rPr>
              <a:t>carro</a:t>
            </a:r>
            <a:r>
              <a:rPr lang="fr-FR" altLang="it-CH" dirty="0">
                <a:ea typeface="SimSun" panose="02010600030101010101" pitchFamily="2" charset="-122"/>
              </a:rPr>
              <a:t> para </a:t>
            </a:r>
            <a:r>
              <a:rPr lang="fr-FR" altLang="it-CH" dirty="0" err="1">
                <a:ea typeface="SimSun" panose="02010600030101010101" pitchFamily="2" charset="-122"/>
              </a:rPr>
              <a:t>procurar</a:t>
            </a:r>
            <a:r>
              <a:rPr lang="fr-FR" altLang="it-CH" dirty="0">
                <a:ea typeface="SimSun" panose="02010600030101010101" pitchFamily="2" charset="-122"/>
              </a:rPr>
              <a:t> </a:t>
            </a:r>
            <a:r>
              <a:rPr lang="fr-FR" altLang="it-CH" dirty="0" err="1">
                <a:ea typeface="SimSun" panose="02010600030101010101" pitchFamily="2" charset="-122"/>
              </a:rPr>
              <a:t>trabalho</a:t>
            </a:r>
            <a:r>
              <a:rPr lang="fr-FR" altLang="it-CH" dirty="0">
                <a:ea typeface="SimSun" panose="02010600030101010101" pitchFamily="2" charset="-122"/>
              </a:rPr>
              <a:t> e tem </a:t>
            </a:r>
            <a:r>
              <a:rPr lang="fr-FR" altLang="it-CH" dirty="0" err="1">
                <a:ea typeface="SimSun" panose="02010600030101010101" pitchFamily="2" charset="-122"/>
              </a:rPr>
              <a:t>vontade</a:t>
            </a:r>
            <a:r>
              <a:rPr lang="fr-FR" altLang="it-CH" dirty="0">
                <a:ea typeface="SimSun" panose="02010600030101010101" pitchFamily="2" charset="-122"/>
              </a:rPr>
              <a:t> de </a:t>
            </a:r>
            <a:r>
              <a:rPr lang="fr-FR" altLang="it-CH" dirty="0" err="1">
                <a:ea typeface="SimSun" panose="02010600030101010101" pitchFamily="2" charset="-122"/>
              </a:rPr>
              <a:t>comprá</a:t>
            </a:r>
            <a:r>
              <a:rPr lang="fr-FR" altLang="it-CH" dirty="0">
                <a:ea typeface="SimSun" panose="02010600030101010101" pitchFamily="2" charset="-122"/>
              </a:rPr>
              <a:t>-lo.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 dirty="0">
                <a:ea typeface="SimSun" panose="02010600030101010101" pitchFamily="2" charset="-122"/>
              </a:rPr>
              <a:t>Um habitante de </a:t>
            </a:r>
            <a:r>
              <a:rPr lang="fr-FR" altLang="it-CH" dirty="0" err="1">
                <a:ea typeface="SimSun" panose="02010600030101010101" pitchFamily="2" charset="-122"/>
              </a:rPr>
              <a:t>uma</a:t>
            </a:r>
            <a:r>
              <a:rPr lang="fr-FR" altLang="it-CH" dirty="0">
                <a:ea typeface="SimSun" panose="02010600030101010101" pitchFamily="2" charset="-122"/>
              </a:rPr>
              <a:t> </a:t>
            </a:r>
            <a:r>
              <a:rPr lang="fr-FR" altLang="it-CH" dirty="0" err="1">
                <a:ea typeface="SimSun" panose="02010600030101010101" pitchFamily="2" charset="-122"/>
              </a:rPr>
              <a:t>aldeia</a:t>
            </a:r>
            <a:r>
              <a:rPr lang="fr-FR" altLang="it-CH" dirty="0">
                <a:ea typeface="SimSun" panose="02010600030101010101" pitchFamily="2" charset="-122"/>
              </a:rPr>
              <a:t> </a:t>
            </a:r>
            <a:r>
              <a:rPr lang="fr-FR" altLang="it-CH" dirty="0" err="1">
                <a:ea typeface="SimSun" panose="02010600030101010101" pitchFamily="2" charset="-122"/>
              </a:rPr>
              <a:t>remota</a:t>
            </a:r>
            <a:r>
              <a:rPr lang="fr-FR" altLang="it-CH" dirty="0">
                <a:ea typeface="SimSun" panose="02010600030101010101" pitchFamily="2" charset="-122"/>
              </a:rPr>
              <a:t> </a:t>
            </a:r>
            <a:r>
              <a:rPr lang="fr-FR" altLang="it-CH" dirty="0" err="1">
                <a:ea typeface="SimSun" panose="02010600030101010101" pitchFamily="2" charset="-122"/>
              </a:rPr>
              <a:t>sem</a:t>
            </a:r>
            <a:r>
              <a:rPr lang="fr-FR" altLang="it-CH" dirty="0">
                <a:ea typeface="SimSun" panose="02010600030101010101" pitchFamily="2" charset="-122"/>
              </a:rPr>
              <a:t> </a:t>
            </a:r>
            <a:r>
              <a:rPr lang="fr-FR" altLang="it-CH" dirty="0" err="1">
                <a:ea typeface="SimSun" panose="02010600030101010101" pitchFamily="2" charset="-122"/>
              </a:rPr>
              <a:t>ligação</a:t>
            </a:r>
            <a:r>
              <a:rPr lang="fr-FR" altLang="it-CH" dirty="0">
                <a:ea typeface="SimSun" panose="02010600030101010101" pitchFamily="2" charset="-122"/>
              </a:rPr>
              <a:t> </a:t>
            </a:r>
            <a:r>
              <a:rPr lang="fr-FR" altLang="it-CH" dirty="0" err="1">
                <a:ea typeface="SimSun" panose="02010600030101010101" pitchFamily="2" charset="-122"/>
              </a:rPr>
              <a:t>rodoviária</a:t>
            </a:r>
            <a:r>
              <a:rPr lang="fr-FR" altLang="it-CH" dirty="0">
                <a:ea typeface="SimSun" panose="02010600030101010101" pitchFamily="2" charset="-122"/>
              </a:rPr>
              <a:t>, </a:t>
            </a:r>
            <a:r>
              <a:rPr lang="fr-FR" altLang="it-CH" dirty="0" err="1">
                <a:ea typeface="SimSun" panose="02010600030101010101" pitchFamily="2" charset="-122"/>
              </a:rPr>
              <a:t>mesmo</a:t>
            </a:r>
            <a:r>
              <a:rPr lang="fr-FR" altLang="it-CH" dirty="0">
                <a:ea typeface="SimSun" panose="02010600030101010101" pitchFamily="2" charset="-122"/>
              </a:rPr>
              <a:t> </a:t>
            </a:r>
            <a:r>
              <a:rPr lang="fr-FR" altLang="it-CH" dirty="0" err="1">
                <a:ea typeface="SimSun" panose="02010600030101010101" pitchFamily="2" charset="-122"/>
              </a:rPr>
              <a:t>ele</a:t>
            </a:r>
            <a:r>
              <a:rPr lang="fr-FR" altLang="it-CH" dirty="0">
                <a:ea typeface="SimSun" panose="02010600030101010101" pitchFamily="2" charset="-122"/>
              </a:rPr>
              <a:t> se tem o </a:t>
            </a:r>
            <a:r>
              <a:rPr lang="fr-FR" altLang="it-CH" dirty="0" err="1">
                <a:ea typeface="SimSun" panose="02010600030101010101" pitchFamily="2" charset="-122"/>
              </a:rPr>
              <a:t>dinheiro</a:t>
            </a:r>
            <a:r>
              <a:rPr lang="fr-FR" altLang="it-CH" dirty="0">
                <a:ea typeface="SimSun" panose="02010600030101010101" pitchFamily="2" charset="-122"/>
              </a:rPr>
              <a:t> </a:t>
            </a:r>
            <a:r>
              <a:rPr lang="fr-FR" altLang="it-CH" dirty="0" err="1">
                <a:ea typeface="SimSun" panose="02010600030101010101" pitchFamily="2" charset="-122"/>
              </a:rPr>
              <a:t>necessário</a:t>
            </a:r>
            <a:r>
              <a:rPr lang="fr-FR" altLang="it-CH" dirty="0">
                <a:ea typeface="SimSun" panose="02010600030101010101" pitchFamily="2" charset="-122"/>
              </a:rPr>
              <a:t> e tem </a:t>
            </a:r>
            <a:r>
              <a:rPr lang="fr-FR" altLang="it-CH" dirty="0" err="1">
                <a:ea typeface="SimSun" panose="02010600030101010101" pitchFamily="2" charset="-122"/>
              </a:rPr>
              <a:t>vontade</a:t>
            </a:r>
            <a:r>
              <a:rPr lang="fr-FR" altLang="it-CH" dirty="0">
                <a:ea typeface="SimSun" panose="02010600030101010101" pitchFamily="2" charset="-122"/>
              </a:rPr>
              <a:t> de </a:t>
            </a:r>
            <a:r>
              <a:rPr lang="fr-FR" altLang="it-CH" dirty="0" err="1">
                <a:ea typeface="SimSun" panose="02010600030101010101" pitchFamily="2" charset="-122"/>
              </a:rPr>
              <a:t>comprar</a:t>
            </a:r>
            <a:r>
              <a:rPr lang="fr-FR" altLang="it-CH" dirty="0">
                <a:ea typeface="SimSun" panose="02010600030101010101" pitchFamily="2" charset="-122"/>
              </a:rPr>
              <a:t> um </a:t>
            </a:r>
            <a:r>
              <a:rPr lang="fr-FR" altLang="it-CH" dirty="0" err="1">
                <a:ea typeface="SimSun" panose="02010600030101010101" pitchFamily="2" charset="-122"/>
              </a:rPr>
              <a:t>carro</a:t>
            </a:r>
            <a:r>
              <a:rPr lang="fr-FR" altLang="it-CH" dirty="0">
                <a:ea typeface="SimSun" panose="02010600030101010101" pitchFamily="2" charset="-122"/>
              </a:rPr>
              <a:t>, </a:t>
            </a:r>
            <a:r>
              <a:rPr lang="fr-FR" altLang="it-CH" dirty="0" err="1">
                <a:ea typeface="SimSun" panose="02010600030101010101" pitchFamily="2" charset="-122"/>
              </a:rPr>
              <a:t>não</a:t>
            </a:r>
            <a:r>
              <a:rPr lang="fr-FR" altLang="it-CH" dirty="0">
                <a:ea typeface="SimSun" panose="02010600030101010101" pitchFamily="2" charset="-122"/>
              </a:rPr>
              <a:t> </a:t>
            </a:r>
            <a:r>
              <a:rPr lang="fr-FR" altLang="it-CH" dirty="0" err="1">
                <a:ea typeface="SimSun" panose="02010600030101010101" pitchFamily="2" charset="-122"/>
              </a:rPr>
              <a:t>precisa</a:t>
            </a:r>
            <a:r>
              <a:rPr lang="fr-FR" altLang="it-CH" dirty="0">
                <a:ea typeface="SimSun" panose="02010600030101010101" pitchFamily="2" charset="-122"/>
              </a:rPr>
              <a:t> </a:t>
            </a:r>
            <a:r>
              <a:rPr lang="fr-FR" altLang="it-CH" dirty="0" err="1">
                <a:ea typeface="SimSun" panose="02010600030101010101" pitchFamily="2" charset="-122"/>
              </a:rPr>
              <a:t>dele</a:t>
            </a:r>
            <a:r>
              <a:rPr lang="fr-FR" altLang="it-CH" dirty="0">
                <a:ea typeface="SimSun" panose="02010600030101010101" pitchFamily="2" charset="-122"/>
              </a:rPr>
              <a:t> porque  onde vive </a:t>
            </a:r>
            <a:r>
              <a:rPr lang="fr-FR" altLang="it-CH" dirty="0" err="1">
                <a:ea typeface="SimSun" panose="02010600030101010101" pitchFamily="2" charset="-122"/>
              </a:rPr>
              <a:t>não</a:t>
            </a:r>
            <a:r>
              <a:rPr lang="fr-FR" altLang="it-CH" dirty="0">
                <a:ea typeface="SimSun" panose="02010600030101010101" pitchFamily="2" charset="-122"/>
              </a:rPr>
              <a:t> </a:t>
            </a:r>
            <a:r>
              <a:rPr lang="fr-FR" altLang="it-CH" dirty="0" err="1">
                <a:ea typeface="SimSun" panose="02010600030101010101" pitchFamily="2" charset="-122"/>
              </a:rPr>
              <a:t>há</a:t>
            </a:r>
            <a:r>
              <a:rPr lang="fr-FR" altLang="it-CH" dirty="0">
                <a:ea typeface="SimSun" panose="02010600030101010101" pitchFamily="2" charset="-122"/>
              </a:rPr>
              <a:t> </a:t>
            </a:r>
            <a:r>
              <a:rPr lang="fr-FR" altLang="it-CH" dirty="0" err="1">
                <a:ea typeface="SimSun" panose="02010600030101010101" pitchFamily="2" charset="-122"/>
              </a:rPr>
              <a:t>estradas</a:t>
            </a:r>
            <a:r>
              <a:rPr lang="fr-FR" altLang="it-CH" dirty="0">
                <a:ea typeface="SimSun" panose="02010600030101010101" pitchFamily="2" charset="-122"/>
              </a:rPr>
              <a:t>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 dirty="0">
                <a:ea typeface="SimSun" panose="02010600030101010101" pitchFamily="2" charset="-122"/>
              </a:rPr>
              <a:t>Um habitante da grande cidade</a:t>
            </a:r>
            <a:r>
              <a:rPr lang="fr-FR" altLang="it-CH" dirty="0">
                <a:ea typeface="SimSun" panose="02010600030101010101" pitchFamily="2" charset="-122"/>
              </a:rPr>
              <a:t>, </a:t>
            </a:r>
            <a:r>
              <a:rPr lang="fr-FR" altLang="it-CH" dirty="0" err="1">
                <a:ea typeface="SimSun" panose="02010600030101010101" pitchFamily="2" charset="-122"/>
              </a:rPr>
              <a:t>mesmo</a:t>
            </a:r>
            <a:r>
              <a:rPr lang="fr-FR" altLang="it-CH" dirty="0">
                <a:ea typeface="SimSun" panose="02010600030101010101" pitchFamily="2" charset="-122"/>
              </a:rPr>
              <a:t> se tem o </a:t>
            </a:r>
            <a:r>
              <a:rPr lang="fr-FR" altLang="it-CH" dirty="0" err="1">
                <a:ea typeface="SimSun" panose="02010600030101010101" pitchFamily="2" charset="-122"/>
              </a:rPr>
              <a:t>dinheiro</a:t>
            </a:r>
            <a:r>
              <a:rPr lang="fr-FR" altLang="it-CH" dirty="0">
                <a:ea typeface="SimSun" panose="02010600030101010101" pitchFamily="2" charset="-122"/>
              </a:rPr>
              <a:t> </a:t>
            </a:r>
            <a:r>
              <a:rPr lang="fr-FR" altLang="it-CH" dirty="0" err="1">
                <a:ea typeface="SimSun" panose="02010600030101010101" pitchFamily="2" charset="-122"/>
              </a:rPr>
              <a:t>necessário</a:t>
            </a:r>
            <a:r>
              <a:rPr lang="fr-FR" altLang="it-CH" dirty="0">
                <a:ea typeface="SimSun" panose="02010600030101010101" pitchFamily="2" charset="-122"/>
              </a:rPr>
              <a:t> e um </a:t>
            </a:r>
            <a:r>
              <a:rPr lang="fr-FR" altLang="it-CH" dirty="0" err="1">
                <a:ea typeface="SimSun" panose="02010600030101010101" pitchFamily="2" charset="-122"/>
              </a:rPr>
              <a:t>carro</a:t>
            </a:r>
            <a:r>
              <a:rPr lang="fr-FR" altLang="it-CH" dirty="0">
                <a:ea typeface="SimSun" panose="02010600030101010101" pitchFamily="2" charset="-122"/>
              </a:rPr>
              <a:t> </a:t>
            </a:r>
            <a:r>
              <a:rPr lang="fr-FR" altLang="it-CH" dirty="0" err="1">
                <a:ea typeface="SimSun" panose="02010600030101010101" pitchFamily="2" charset="-122"/>
              </a:rPr>
              <a:t>poderia</a:t>
            </a:r>
            <a:r>
              <a:rPr lang="fr-FR" altLang="it-CH" dirty="0">
                <a:ea typeface="SimSun" panose="02010600030101010101" pitchFamily="2" charset="-122"/>
              </a:rPr>
              <a:t> </a:t>
            </a:r>
            <a:r>
              <a:rPr lang="fr-FR" altLang="it-CH" dirty="0" err="1">
                <a:ea typeface="SimSun" panose="02010600030101010101" pitchFamily="2" charset="-122"/>
              </a:rPr>
              <a:t>ser-lhe</a:t>
            </a:r>
            <a:r>
              <a:rPr lang="fr-FR" altLang="it-CH" dirty="0">
                <a:ea typeface="SimSun" panose="02010600030101010101" pitchFamily="2" charset="-122"/>
              </a:rPr>
              <a:t> </a:t>
            </a:r>
            <a:r>
              <a:rPr lang="fr-FR" altLang="it-CH" dirty="0" err="1">
                <a:ea typeface="SimSun" panose="02010600030101010101" pitchFamily="2" charset="-122"/>
              </a:rPr>
              <a:t>útil</a:t>
            </a:r>
            <a:r>
              <a:rPr lang="fr-FR" altLang="it-CH" dirty="0">
                <a:ea typeface="SimSun" panose="02010600030101010101" pitchFamily="2" charset="-122"/>
              </a:rPr>
              <a:t>, </a:t>
            </a:r>
            <a:r>
              <a:rPr lang="fr-FR" altLang="it-CH" dirty="0" err="1">
                <a:ea typeface="SimSun" panose="02010600030101010101" pitchFamily="2" charset="-122"/>
              </a:rPr>
              <a:t>não</a:t>
            </a:r>
            <a:r>
              <a:rPr lang="fr-FR" altLang="it-CH" dirty="0">
                <a:ea typeface="SimSun" panose="02010600030101010101" pitchFamily="2" charset="-122"/>
              </a:rPr>
              <a:t> </a:t>
            </a:r>
            <a:r>
              <a:rPr lang="fr-FR" altLang="it-CH" dirty="0" err="1">
                <a:ea typeface="SimSun" panose="02010600030101010101" pitchFamily="2" charset="-122"/>
              </a:rPr>
              <a:t>compra</a:t>
            </a:r>
            <a:r>
              <a:rPr lang="fr-FR" altLang="it-CH" dirty="0">
                <a:ea typeface="SimSun" panose="02010600030101010101" pitchFamily="2" charset="-122"/>
              </a:rPr>
              <a:t> um </a:t>
            </a:r>
            <a:r>
              <a:rPr lang="fr-FR" altLang="it-CH" dirty="0" err="1">
                <a:ea typeface="SimSun" panose="02010600030101010101" pitchFamily="2" charset="-122"/>
              </a:rPr>
              <a:t>carro</a:t>
            </a:r>
            <a:r>
              <a:rPr lang="fr-FR" altLang="it-CH" dirty="0">
                <a:ea typeface="SimSun" panose="02010600030101010101" pitchFamily="2" charset="-122"/>
              </a:rPr>
              <a:t> porque </a:t>
            </a:r>
            <a:r>
              <a:rPr lang="fr-FR" altLang="it-CH" dirty="0" err="1">
                <a:ea typeface="SimSun" panose="02010600030101010101" pitchFamily="2" charset="-122"/>
              </a:rPr>
              <a:t>privilegia</a:t>
            </a:r>
            <a:r>
              <a:rPr lang="fr-FR" altLang="it-CH" dirty="0">
                <a:ea typeface="SimSun" panose="02010600030101010101" pitchFamily="2" charset="-122"/>
              </a:rPr>
              <a:t> os transportes </a:t>
            </a:r>
            <a:r>
              <a:rPr lang="fr-FR" altLang="it-CH" dirty="0" err="1">
                <a:ea typeface="SimSun" panose="02010600030101010101" pitchFamily="2" charset="-122"/>
              </a:rPr>
              <a:t>públicos</a:t>
            </a:r>
            <a:r>
              <a:rPr lang="fr-FR" altLang="it-CH" dirty="0">
                <a:ea typeface="SimSun" panose="02010600030101010101" pitchFamily="2" charset="-122"/>
              </a:rPr>
              <a:t>.</a:t>
            </a:r>
          </a:p>
        </p:txBody>
      </p:sp>
    </p:spTree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994" name="Rectangle 26">
            <a:extLst>
              <a:ext uri="{FF2B5EF4-FFF2-40B4-BE49-F238E27FC236}">
                <a16:creationId xmlns:a16="http://schemas.microsoft.com/office/drawing/2014/main" id="{FC215C85-36BC-D42B-A30A-3A4BBC5F480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9E15910-F5AE-4B29-9623-1080D65A1940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222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80995" name="Text Box 1">
            <a:extLst>
              <a:ext uri="{FF2B5EF4-FFF2-40B4-BE49-F238E27FC236}">
                <a16:creationId xmlns:a16="http://schemas.microsoft.com/office/drawing/2014/main" id="{47EC50B7-76F5-659F-6E6E-9CB84B9EF8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E493380-D22B-4B30-B51D-BD7E5710DC93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222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80996" name="Rectangle 2">
            <a:extLst>
              <a:ext uri="{FF2B5EF4-FFF2-40B4-BE49-F238E27FC236}">
                <a16:creationId xmlns:a16="http://schemas.microsoft.com/office/drawing/2014/main" id="{D64A7263-22EF-F5A9-39E9-5ACC6AF24A8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0997" name="Text Box 3">
            <a:extLst>
              <a:ext uri="{FF2B5EF4-FFF2-40B4-BE49-F238E27FC236}">
                <a16:creationId xmlns:a16="http://schemas.microsoft.com/office/drawing/2014/main" id="{CF2DB35B-F73C-763F-2B10-B23DAD9B405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 fábrica de automóveis produz também aviões de guerra.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http://en.wikipedia.org/wiki/Fiat_G.91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http://en.wikipedia.org/wiki/B-29_bomber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https://pt.wikipedia.org/wiki/B-52_Stratofortress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42" name="Rectangle 26">
            <a:extLst>
              <a:ext uri="{FF2B5EF4-FFF2-40B4-BE49-F238E27FC236}">
                <a16:creationId xmlns:a16="http://schemas.microsoft.com/office/drawing/2014/main" id="{37E810F8-C461-AC29-BBF3-CF125364B19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132761F-CF45-4515-A2D1-816528413D99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223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83043" name="Text Box 1">
            <a:extLst>
              <a:ext uri="{FF2B5EF4-FFF2-40B4-BE49-F238E27FC236}">
                <a16:creationId xmlns:a16="http://schemas.microsoft.com/office/drawing/2014/main" id="{95BA522D-423C-6391-7BA3-52DC5FE663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E916CC7-1F36-4ECD-BB2C-950133FC3F63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223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83044" name="Rectangle 2">
            <a:extLst>
              <a:ext uri="{FF2B5EF4-FFF2-40B4-BE49-F238E27FC236}">
                <a16:creationId xmlns:a16="http://schemas.microsoft.com/office/drawing/2014/main" id="{B973E21E-6346-8541-88DB-191793B97B8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3045" name="Text Box 3">
            <a:extLst>
              <a:ext uri="{FF2B5EF4-FFF2-40B4-BE49-F238E27FC236}">
                <a16:creationId xmlns:a16="http://schemas.microsoft.com/office/drawing/2014/main" id="{2CAED65E-4FF6-67FE-12BD-A029D14A44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Cria-se uma enorme indústria militar.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https://pt.wikipedia.org/wiki/Ind%C3%BAstria_militar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090" name="Rectangle 26">
            <a:extLst>
              <a:ext uri="{FF2B5EF4-FFF2-40B4-BE49-F238E27FC236}">
                <a16:creationId xmlns:a16="http://schemas.microsoft.com/office/drawing/2014/main" id="{BE108959-1EF2-7ABB-E439-2BADF398561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B9E00DC-CDDD-492E-ADDD-CEF6E990203F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224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85091" name="Text Box 1">
            <a:extLst>
              <a:ext uri="{FF2B5EF4-FFF2-40B4-BE49-F238E27FC236}">
                <a16:creationId xmlns:a16="http://schemas.microsoft.com/office/drawing/2014/main" id="{A8523A14-1B3E-F25F-8BA8-1D73106F8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16FD254-B917-4080-A798-EABBA858DCF6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224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85092" name="Rectangle 2">
            <a:extLst>
              <a:ext uri="{FF2B5EF4-FFF2-40B4-BE49-F238E27FC236}">
                <a16:creationId xmlns:a16="http://schemas.microsoft.com/office/drawing/2014/main" id="{B2FC0B02-20B5-B9D6-0993-5B3EFFA3EDB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5093" name="Text Box 3">
            <a:extLst>
              <a:ext uri="{FF2B5EF4-FFF2-40B4-BE49-F238E27FC236}">
                <a16:creationId xmlns:a16="http://schemas.microsoft.com/office/drawing/2014/main" id="{0E6D33F1-24D3-874C-B9B3-2B8D6872378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 indústria militar fabrica máquinas de guerra cada vez maiores.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https://pt.wikipedia.org/wiki/Artilharia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https://pt.wikipedia.org/wiki/Canh%C3%A3o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http://en.wikipedia.org/wiki/Cannon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http://en.wikipedia.org/wiki/Oerlikon_cannon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138" name="Rectangle 26">
            <a:extLst>
              <a:ext uri="{FF2B5EF4-FFF2-40B4-BE49-F238E27FC236}">
                <a16:creationId xmlns:a16="http://schemas.microsoft.com/office/drawing/2014/main" id="{C9594D98-3233-36F4-0CF8-26755144BB1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76B1853-0EE3-4875-83C6-0F920523D330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225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87139" name="Text Box 1">
            <a:extLst>
              <a:ext uri="{FF2B5EF4-FFF2-40B4-BE49-F238E27FC236}">
                <a16:creationId xmlns:a16="http://schemas.microsoft.com/office/drawing/2014/main" id="{E000EFAE-7D3C-DB0A-F8C4-F838A3EC9E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84F7F8C-FF11-4C12-8508-7D45CB1242C3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225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87140" name="Rectangle 2">
            <a:extLst>
              <a:ext uri="{FF2B5EF4-FFF2-40B4-BE49-F238E27FC236}">
                <a16:creationId xmlns:a16="http://schemas.microsoft.com/office/drawing/2014/main" id="{5FE4FE91-8F07-A769-5D63-8518FCCCD7A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7141" name="Text Box 3">
            <a:extLst>
              <a:ext uri="{FF2B5EF4-FFF2-40B4-BE49-F238E27FC236}">
                <a16:creationId xmlns:a16="http://schemas.microsoft.com/office/drawing/2014/main" id="{6C686680-B81B-323D-711F-E96AACCBBEA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 indústria militar fabrica canhões tão mortais quanto inúteis.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M-198 155mm Howitzer cannon of US army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186" name="Rectangle 26">
            <a:extLst>
              <a:ext uri="{FF2B5EF4-FFF2-40B4-BE49-F238E27FC236}">
                <a16:creationId xmlns:a16="http://schemas.microsoft.com/office/drawing/2014/main" id="{4DE03C01-BE23-A529-F9F2-B3A8B9596DE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8BF9C69-D4C4-485E-BB1B-5AB0DA95B754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226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89187" name="Text Box 1">
            <a:extLst>
              <a:ext uri="{FF2B5EF4-FFF2-40B4-BE49-F238E27FC236}">
                <a16:creationId xmlns:a16="http://schemas.microsoft.com/office/drawing/2014/main" id="{131DB819-D174-BB9B-1BF7-4EB2369CBB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697F8DE-CC81-4568-A08F-102B6B05CE28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226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89188" name="Rectangle 2">
            <a:extLst>
              <a:ext uri="{FF2B5EF4-FFF2-40B4-BE49-F238E27FC236}">
                <a16:creationId xmlns:a16="http://schemas.microsoft.com/office/drawing/2014/main" id="{FFB047D8-857E-8CD7-3FEF-8DF03E35060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9189" name="Text Box 3">
            <a:extLst>
              <a:ext uri="{FF2B5EF4-FFF2-40B4-BE49-F238E27FC236}">
                <a16:creationId xmlns:a16="http://schemas.microsoft.com/office/drawing/2014/main" id="{1EB3BC28-3FD5-6FF2-E99B-16020A48536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Parte da nação trabalha para construir máquinas para a guerra.</a:t>
            </a:r>
          </a:p>
        </p:txBody>
      </p:sp>
    </p:spTree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234" name="Rectangle 26">
            <a:extLst>
              <a:ext uri="{FF2B5EF4-FFF2-40B4-BE49-F238E27FC236}">
                <a16:creationId xmlns:a16="http://schemas.microsoft.com/office/drawing/2014/main" id="{6E7EAD7A-96C1-A9E4-FF3A-FB1CADB94AF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85012AC-66B4-48FF-9030-D2FACCB853FC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227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91235" name="Rectangle 1">
            <a:extLst>
              <a:ext uri="{FF2B5EF4-FFF2-40B4-BE49-F238E27FC236}">
                <a16:creationId xmlns:a16="http://schemas.microsoft.com/office/drawing/2014/main" id="{13AD0E21-B6AA-5B63-13A7-F8F25D61005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1236" name="Rectangle 2">
            <a:extLst>
              <a:ext uri="{FF2B5EF4-FFF2-40B4-BE49-F238E27FC236}">
                <a16:creationId xmlns:a16="http://schemas.microsoft.com/office/drawing/2014/main" id="{9CB0D786-7FD3-94C4-22ED-778BA981D4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http://en.wikipedia.org/wiki/FA-18_Hornet</a:t>
            </a:r>
          </a:p>
        </p:txBody>
      </p:sp>
    </p:spTree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82" name="Rectangle 26">
            <a:extLst>
              <a:ext uri="{FF2B5EF4-FFF2-40B4-BE49-F238E27FC236}">
                <a16:creationId xmlns:a16="http://schemas.microsoft.com/office/drawing/2014/main" id="{E3A92723-8164-21B1-D387-AF4DDC409FB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DD929C7-79DB-4D4D-8D57-62748BFC8073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228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93283" name="Text Box 1">
            <a:extLst>
              <a:ext uri="{FF2B5EF4-FFF2-40B4-BE49-F238E27FC236}">
                <a16:creationId xmlns:a16="http://schemas.microsoft.com/office/drawing/2014/main" id="{C65AE3F1-EF65-FD60-96F9-EFAE1821B4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3B75A3E-E18E-4569-8570-EBE9EAD7F101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228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93284" name="Rectangle 2">
            <a:extLst>
              <a:ext uri="{FF2B5EF4-FFF2-40B4-BE49-F238E27FC236}">
                <a16:creationId xmlns:a16="http://schemas.microsoft.com/office/drawing/2014/main" id="{56FC18CE-AEDC-0C62-A8A3-0407547DE35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3285" name="Text Box 3">
            <a:extLst>
              <a:ext uri="{FF2B5EF4-FFF2-40B4-BE49-F238E27FC236}">
                <a16:creationId xmlns:a16="http://schemas.microsoft.com/office/drawing/2014/main" id="{DD4EFBF2-29CE-F55D-AA8A-6D914249527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Gasta-se muito dinheiro para a "defesa".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Bismark: 5 anos de trabalho para a construir - três dias para afundarlo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http://en.wikipedia.org/wiki/German_battleship_Bismarck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http://en.wikipedia.org/wiki/Last_battle_of_the_battleship_Bismarck#mediaviewer/File:HMSRenown1_crop_WEFretwellCollection.jpg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http://en.wikipedia.org/wiki/Stealth_ship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https://pt.wikipedia.org/wiki/Submarino_nuclear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330" name="Rectangle 26">
            <a:extLst>
              <a:ext uri="{FF2B5EF4-FFF2-40B4-BE49-F238E27FC236}">
                <a16:creationId xmlns:a16="http://schemas.microsoft.com/office/drawing/2014/main" id="{5283B0CB-CAA3-60D6-5CC6-EBE75DC1491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8A4AC78-77A2-414C-8835-6247407CB205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229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95331" name="Text Box 1">
            <a:extLst>
              <a:ext uri="{FF2B5EF4-FFF2-40B4-BE49-F238E27FC236}">
                <a16:creationId xmlns:a16="http://schemas.microsoft.com/office/drawing/2014/main" id="{F2EE8ADD-9218-8C97-EFC3-7927D4B688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EBC213F-DC52-4C31-A8F6-EE6C0EBDC038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229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95332" name="Rectangle 2">
            <a:extLst>
              <a:ext uri="{FF2B5EF4-FFF2-40B4-BE49-F238E27FC236}">
                <a16:creationId xmlns:a16="http://schemas.microsoft.com/office/drawing/2014/main" id="{7D30255A-7318-96CB-6106-8230B159AA6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5333" name="Text Box 3">
            <a:extLst>
              <a:ext uri="{FF2B5EF4-FFF2-40B4-BE49-F238E27FC236}">
                <a16:creationId xmlns:a16="http://schemas.microsoft.com/office/drawing/2014/main" id="{F60D33FA-6EDC-C019-C1D9-6447A214D72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Os porta-aviões são o núcleo do moderno sistema estaduniense de dominação militar do mundo.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http://en.wikipedia.org/wiki/Aircraft_carrier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http://en.wikipedia.org/wiki/List_of_aircraft_carriers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https://pt.wikipedia.org/wiki/Porta_avi%C3%B5es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378" name="Rectangle 26">
            <a:extLst>
              <a:ext uri="{FF2B5EF4-FFF2-40B4-BE49-F238E27FC236}">
                <a16:creationId xmlns:a16="http://schemas.microsoft.com/office/drawing/2014/main" id="{410A6000-10EE-6E5B-89ED-0E59C3B593F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0C1766A-7371-4699-95D4-666E99FDE660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230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97379" name="Text Box 1">
            <a:extLst>
              <a:ext uri="{FF2B5EF4-FFF2-40B4-BE49-F238E27FC236}">
                <a16:creationId xmlns:a16="http://schemas.microsoft.com/office/drawing/2014/main" id="{C3057E89-690E-4923-0369-8EEDF0DD9B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2E90476-0D97-4B05-8EE4-E72921AED0ED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230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97380" name="Rectangle 2">
            <a:extLst>
              <a:ext uri="{FF2B5EF4-FFF2-40B4-BE49-F238E27FC236}">
                <a16:creationId xmlns:a16="http://schemas.microsoft.com/office/drawing/2014/main" id="{A4E522A6-E1C0-3524-C6F1-BBB4BEC8334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7381" name="Text Box 3">
            <a:extLst>
              <a:ext uri="{FF2B5EF4-FFF2-40B4-BE49-F238E27FC236}">
                <a16:creationId xmlns:a16="http://schemas.microsoft.com/office/drawing/2014/main" id="{E084C859-7D96-C75E-7D48-9B28DA3BCF3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As armas são cada vez mais sofisticadas.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Observe os meios de transporte "fora da estrada" na foto do meio.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IT" altLang="it-CH">
                <a:solidFill>
                  <a:srgbClr val="000000"/>
                </a:solidFill>
              </a:rPr>
              <a:t>http://en.wikipedia.org/wiki/Typhoon_submarine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IT" altLang="it-CH">
                <a:solidFill>
                  <a:srgbClr val="000000"/>
                </a:solidFill>
              </a:rPr>
              <a:t>https://pt.wikipedia.org/wiki/M%C3%ADssil</a:t>
            </a: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426" name="Rectangle 26">
            <a:extLst>
              <a:ext uri="{FF2B5EF4-FFF2-40B4-BE49-F238E27FC236}">
                <a16:creationId xmlns:a16="http://schemas.microsoft.com/office/drawing/2014/main" id="{C0DF992B-B624-D08F-A073-A707479536B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1D32E70-6E9C-412A-952B-C73320ACA046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231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999427" name="Rectangle 1">
            <a:extLst>
              <a:ext uri="{FF2B5EF4-FFF2-40B4-BE49-F238E27FC236}">
                <a16:creationId xmlns:a16="http://schemas.microsoft.com/office/drawing/2014/main" id="{ADD6C72A-B749-8126-A557-6590F9F502C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9428" name="Rectangle 2">
            <a:extLst>
              <a:ext uri="{FF2B5EF4-FFF2-40B4-BE49-F238E27FC236}">
                <a16:creationId xmlns:a16="http://schemas.microsoft.com/office/drawing/2014/main" id="{73336398-794F-55D0-935E-4A515CEDF46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https://pt.wikipedia.org/wiki/Submarino</a:t>
            </a:r>
          </a:p>
        </p:txBody>
      </p:sp>
      <p:sp>
        <p:nvSpPr>
          <p:cNvPr id="999429" name="Text Box 3">
            <a:extLst>
              <a:ext uri="{FF2B5EF4-FFF2-40B4-BE49-F238E27FC236}">
                <a16:creationId xmlns:a16="http://schemas.microsoft.com/office/drawing/2014/main" id="{EF590860-68E7-D141-4B68-CEE886A6F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877CFAC-242C-4356-9735-1AE7F727AE36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231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Segnaposto immagine diapositiva 1">
            <a:extLst>
              <a:ext uri="{FF2B5EF4-FFF2-40B4-BE49-F238E27FC236}">
                <a16:creationId xmlns:a16="http://schemas.microsoft.com/office/drawing/2014/main" id="{49C738CE-3618-5B3B-7B90-8580E0ECB67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6131" name="Segnaposto note 2">
            <a:extLst>
              <a:ext uri="{FF2B5EF4-FFF2-40B4-BE49-F238E27FC236}">
                <a16:creationId xmlns:a16="http://schemas.microsoft.com/office/drawing/2014/main" id="{6D585867-D903-FD26-F44B-BA0B822AA01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pt-BR" altLang="it-CH" dirty="0"/>
              <a:t>Eventualmente, TODA A GENTE que tinha dinheiro, que QUERIA comprar um automóvil e que PRECISAVA de um automóvil tem agora um automóvil e até dois ou três. Agora o mercado está saturado e já ninguém compra automóviles.</a:t>
            </a:r>
            <a:endParaRPr lang="it-CH" altLang="it-CH" dirty="0"/>
          </a:p>
        </p:txBody>
      </p:sp>
      <p:sp>
        <p:nvSpPr>
          <p:cNvPr id="176132" name="Segnaposto numero diapositiva 3">
            <a:extLst>
              <a:ext uri="{FF2B5EF4-FFF2-40B4-BE49-F238E27FC236}">
                <a16:creationId xmlns:a16="http://schemas.microsoft.com/office/drawing/2014/main" id="{E7C37C84-0BB8-CA18-327D-4A5B845E4FA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38188" indent="-28416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36650" indent="-2270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592263" indent="-2270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46288" indent="-2270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03488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60688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17888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75088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5155C1D-51C0-4BBA-9F10-63427031A666}" type="slidenum">
              <a:rPr lang="it-CH" altLang="en-US" sz="1300" smtClean="0"/>
              <a:pPr>
                <a:spcBef>
                  <a:spcPct val="0"/>
                </a:spcBef>
              </a:pPr>
              <a:t>23</a:t>
            </a:fld>
            <a:endParaRPr lang="it-CH" altLang="en-US" sz="1300"/>
          </a:p>
        </p:txBody>
      </p:sp>
    </p:spTree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474" name="Rectangle 26">
            <a:extLst>
              <a:ext uri="{FF2B5EF4-FFF2-40B4-BE49-F238E27FC236}">
                <a16:creationId xmlns:a16="http://schemas.microsoft.com/office/drawing/2014/main" id="{DDFF8408-BA73-4D5C-2B08-6F7E7EF5622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541B463-A861-4358-9A13-C47C94584AAC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232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01475" name="Rectangle 1">
            <a:extLst>
              <a:ext uri="{FF2B5EF4-FFF2-40B4-BE49-F238E27FC236}">
                <a16:creationId xmlns:a16="http://schemas.microsoft.com/office/drawing/2014/main" id="{4CFBF88C-FC7A-7C52-212E-CD1C2A14BF8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1476" name="Text Box 2">
            <a:extLst>
              <a:ext uri="{FF2B5EF4-FFF2-40B4-BE49-F238E27FC236}">
                <a16:creationId xmlns:a16="http://schemas.microsoft.com/office/drawing/2014/main" id="{939F4C63-CF72-10CC-5E90-4CA323A5670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Israel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https://pt.wikipedia.org/wiki/Carro_de_combate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</p:txBody>
      </p:sp>
      <p:sp>
        <p:nvSpPr>
          <p:cNvPr id="1001477" name="Text Box 3">
            <a:extLst>
              <a:ext uri="{FF2B5EF4-FFF2-40B4-BE49-F238E27FC236}">
                <a16:creationId xmlns:a16="http://schemas.microsoft.com/office/drawing/2014/main" id="{44383BD2-C6D8-50D7-9377-D16F87A24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28515A9-033E-48FB-98ED-B9E7B4F584DD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232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22" name="Segnaposto immagine diapositiva 1">
            <a:extLst>
              <a:ext uri="{FF2B5EF4-FFF2-40B4-BE49-F238E27FC236}">
                <a16:creationId xmlns:a16="http://schemas.microsoft.com/office/drawing/2014/main" id="{34EF7262-62EB-C842-A6C1-1EB4880D636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03523" name="Segnaposto note 2">
            <a:extLst>
              <a:ext uri="{FF2B5EF4-FFF2-40B4-BE49-F238E27FC236}">
                <a16:creationId xmlns:a16="http://schemas.microsoft.com/office/drawing/2014/main" id="{2BA1316D-9BF7-9D0D-67C8-5BA328B0BCD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pt-BR" altLang="en-US"/>
              <a:t>Observe a atmosfera surreal e opressora de morte que paira neste depósito.</a:t>
            </a:r>
            <a:endParaRPr lang="en-US" altLang="en-US"/>
          </a:p>
        </p:txBody>
      </p:sp>
      <p:sp>
        <p:nvSpPr>
          <p:cNvPr id="1003524" name="Segnaposto numero diapositiva 3">
            <a:extLst>
              <a:ext uri="{FF2B5EF4-FFF2-40B4-BE49-F238E27FC236}">
                <a16:creationId xmlns:a16="http://schemas.microsoft.com/office/drawing/2014/main" id="{C29B625E-E704-1AD4-BD4A-C5257BF332C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fld id="{669442E0-E5D6-4DD6-AB3C-2D11E960EA42}" type="slidenum">
              <a:rPr lang="it-CH" altLang="en-US" smtClean="0">
                <a:latin typeface="Calibri" panose="020F0502020204030204" pitchFamily="34" charset="0"/>
              </a:rPr>
              <a:pPr/>
              <a:t>233</a:t>
            </a:fld>
            <a:endParaRPr lang="it-CH" altLang="en-US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570" name="Segnaposto immagine diapositiva 1">
            <a:extLst>
              <a:ext uri="{FF2B5EF4-FFF2-40B4-BE49-F238E27FC236}">
                <a16:creationId xmlns:a16="http://schemas.microsoft.com/office/drawing/2014/main" id="{B4B19517-32A3-D6E2-BA05-5EC1714667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05571" name="Segnaposto note 2">
            <a:extLst>
              <a:ext uri="{FF2B5EF4-FFF2-40B4-BE49-F238E27FC236}">
                <a16:creationId xmlns:a16="http://schemas.microsoft.com/office/drawing/2014/main" id="{9DFF90DA-7C26-4E06-8C1B-0431E26EFE8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it-CH" altLang="it-CH"/>
              <a:t>http://www.suicidiologia.org/94/</a:t>
            </a:r>
          </a:p>
          <a:p>
            <a:r>
              <a:rPr lang="it-CH" altLang="it-CH"/>
              <a:t>http://www.lastampa.it/2007/11/16/esteri/us-army-pi-suicidi-che-caduti-in-iraq-RKlERKb0PbQGYQ7t4534MM/pagina.html</a:t>
            </a:r>
          </a:p>
          <a:p>
            <a:r>
              <a:rPr lang="it-CH" altLang="it-CH"/>
              <a:t>http://www.altreconomia.it/site/fr_contenuto_detail.php?intId=2214</a:t>
            </a:r>
          </a:p>
          <a:p>
            <a:r>
              <a:rPr lang="it-CH" altLang="it-CH"/>
              <a:t>http://www.sipri.org/googlemaps/2014_of_at_top_20_exp_map.html</a:t>
            </a:r>
          </a:p>
        </p:txBody>
      </p:sp>
      <p:sp>
        <p:nvSpPr>
          <p:cNvPr id="1005572" name="Segnaposto numero diapositiva 3">
            <a:extLst>
              <a:ext uri="{FF2B5EF4-FFF2-40B4-BE49-F238E27FC236}">
                <a16:creationId xmlns:a16="http://schemas.microsoft.com/office/drawing/2014/main" id="{42ECBAAD-0007-1B8F-ABF8-FB57765056C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BE2F22E-4D07-4BB5-A476-663CE32F6089}" type="slidenum">
              <a:rPr lang="it-CH" altLang="en-US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234</a:t>
            </a:fld>
            <a:endParaRPr lang="it-CH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618" name="Rectangle 26">
            <a:extLst>
              <a:ext uri="{FF2B5EF4-FFF2-40B4-BE49-F238E27FC236}">
                <a16:creationId xmlns:a16="http://schemas.microsoft.com/office/drawing/2014/main" id="{EAFC3F9E-4994-700D-C391-0E0DA3C91C4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FA176F0-B942-43AB-9332-83BE6BFE9D00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235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07619" name="Rectangle 1">
            <a:extLst>
              <a:ext uri="{FF2B5EF4-FFF2-40B4-BE49-F238E27FC236}">
                <a16:creationId xmlns:a16="http://schemas.microsoft.com/office/drawing/2014/main" id="{BF3EDD5D-DCD3-3D84-4863-1FA28D25672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7620" name="Rectangle 2">
            <a:extLst>
              <a:ext uri="{FF2B5EF4-FFF2-40B4-BE49-F238E27FC236}">
                <a16:creationId xmlns:a16="http://schemas.microsoft.com/office/drawing/2014/main" id="{0EEE3BBE-C64C-8EE6-54DB-45432EAD124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http://en.wikipedia.org/wiki/Worker%27s_union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https://pt.wikipedia.org/wiki/Central_sindical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https://pt.wikipedia.org/wiki/Bem-estar</a:t>
            </a:r>
          </a:p>
        </p:txBody>
      </p:sp>
    </p:spTree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9666" name="Rectangle 26">
            <a:extLst>
              <a:ext uri="{FF2B5EF4-FFF2-40B4-BE49-F238E27FC236}">
                <a16:creationId xmlns:a16="http://schemas.microsoft.com/office/drawing/2014/main" id="{D0629AF1-33E9-58CE-9B10-590C63EBFCE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F565A8B-D283-414F-BC07-5C3E90447A79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236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09667" name="Text Box 1">
            <a:extLst>
              <a:ext uri="{FF2B5EF4-FFF2-40B4-BE49-F238E27FC236}">
                <a16:creationId xmlns:a16="http://schemas.microsoft.com/office/drawing/2014/main" id="{5D10F041-CBF8-1778-38B0-6AF826DDD6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FE2CA47-DA17-4525-B5F4-6F175BA9EC42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236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09668" name="Rectangle 2">
            <a:extLst>
              <a:ext uri="{FF2B5EF4-FFF2-40B4-BE49-F238E27FC236}">
                <a16:creationId xmlns:a16="http://schemas.microsoft.com/office/drawing/2014/main" id="{262F8452-57F8-B315-E2D6-096A7D6B265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9669" name="Text Box 3">
            <a:extLst>
              <a:ext uri="{FF2B5EF4-FFF2-40B4-BE49-F238E27FC236}">
                <a16:creationId xmlns:a16="http://schemas.microsoft.com/office/drawing/2014/main" id="{74CD348B-7E49-604F-F2F9-E98066646F0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Muitos desempregados são recrutados para o exército.</a:t>
            </a:r>
          </a:p>
        </p:txBody>
      </p:sp>
    </p:spTree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714" name="Rectangle 26">
            <a:extLst>
              <a:ext uri="{FF2B5EF4-FFF2-40B4-BE49-F238E27FC236}">
                <a16:creationId xmlns:a16="http://schemas.microsoft.com/office/drawing/2014/main" id="{E92E155C-7E18-9748-28B2-1888B88AF78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1DE69AC-2970-4113-A4D8-E6E6A8E8265A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237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11715" name="Text Box 1">
            <a:extLst>
              <a:ext uri="{FF2B5EF4-FFF2-40B4-BE49-F238E27FC236}">
                <a16:creationId xmlns:a16="http://schemas.microsoft.com/office/drawing/2014/main" id="{4D64A23C-2915-243B-E61F-4A33D5043D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498E15C-086B-4025-BC09-C8674C3B7181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237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11716" name="Rectangle 2">
            <a:extLst>
              <a:ext uri="{FF2B5EF4-FFF2-40B4-BE49-F238E27FC236}">
                <a16:creationId xmlns:a16="http://schemas.microsoft.com/office/drawing/2014/main" id="{A87C69C4-73BC-7FD7-88A1-329FAA66BE3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1717" name="Text Box 3">
            <a:extLst>
              <a:ext uri="{FF2B5EF4-FFF2-40B4-BE49-F238E27FC236}">
                <a16:creationId xmlns:a16="http://schemas.microsoft.com/office/drawing/2014/main" id="{0E5DAC1D-64D4-7985-5D6B-9447A1580A4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 exército tem muitos soldados. Desta forma, há menos desempregados. 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https://pt.wikipedia.org/wiki/Ex%C3%A9rcito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https://pt.wikipedia.org/wiki/NATO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https://en.wikipedia.org/wiki/American_military_bases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62" name="Rectangle 26">
            <a:extLst>
              <a:ext uri="{FF2B5EF4-FFF2-40B4-BE49-F238E27FC236}">
                <a16:creationId xmlns:a16="http://schemas.microsoft.com/office/drawing/2014/main" id="{3AC2C589-D8C0-E603-2658-0C3ECB63655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4D15065-32D5-4C54-8D6D-436F5E1A9002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238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13763" name="Rectangle 1">
            <a:extLst>
              <a:ext uri="{FF2B5EF4-FFF2-40B4-BE49-F238E27FC236}">
                <a16:creationId xmlns:a16="http://schemas.microsoft.com/office/drawing/2014/main" id="{CD7CAB7B-89EC-042F-77B2-52B9498F41A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4500" name="Text Box 2">
            <a:extLst>
              <a:ext uri="{FF2B5EF4-FFF2-40B4-BE49-F238E27FC236}">
                <a16:creationId xmlns:a16="http://schemas.microsoft.com/office/drawing/2014/main" id="{96D03C61-9737-812C-1F77-E1E8C9B5BB8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11590338"/>
          </a:xfrm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fr-CH" altLang="it-CH" dirty="0">
                <a:ea typeface="SimSun" pitchFamily="2" charset="-122"/>
              </a:rPr>
              <a:t>O 2 º </a:t>
            </a:r>
            <a:r>
              <a:rPr lang="fr-CH" altLang="it-CH" dirty="0" err="1">
                <a:ea typeface="SimSun" pitchFamily="2" charset="-122"/>
              </a:rPr>
              <a:t>Batalhão</a:t>
            </a:r>
            <a:r>
              <a:rPr lang="fr-CH" altLang="it-CH" dirty="0">
                <a:ea typeface="SimSun" pitchFamily="2" charset="-122"/>
              </a:rPr>
              <a:t> do 7º </a:t>
            </a:r>
            <a:r>
              <a:rPr lang="fr-CH" altLang="it-CH" dirty="0" err="1">
                <a:ea typeface="SimSun" pitchFamily="2" charset="-122"/>
              </a:rPr>
              <a:t>Regimento</a:t>
            </a:r>
            <a:r>
              <a:rPr lang="fr-CH" altLang="it-CH" dirty="0">
                <a:ea typeface="SimSun" pitchFamily="2" charset="-122"/>
              </a:rPr>
              <a:t> da </a:t>
            </a:r>
            <a:r>
              <a:rPr lang="fr-CH" altLang="it-CH" dirty="0" err="1">
                <a:ea typeface="SimSun" pitchFamily="2" charset="-122"/>
              </a:rPr>
              <a:t>Marinha</a:t>
            </a:r>
            <a:r>
              <a:rPr lang="fr-CH" altLang="it-CH" dirty="0">
                <a:ea typeface="SimSun" pitchFamily="2" charset="-122"/>
              </a:rPr>
              <a:t> </a:t>
            </a:r>
            <a:r>
              <a:rPr lang="fr-CH" altLang="it-CH" dirty="0" err="1">
                <a:ea typeface="SimSun" pitchFamily="2" charset="-122"/>
              </a:rPr>
              <a:t>em</a:t>
            </a:r>
            <a:r>
              <a:rPr lang="fr-CH" altLang="it-CH" dirty="0">
                <a:ea typeface="SimSun" pitchFamily="2" charset="-122"/>
              </a:rPr>
              <a:t> </a:t>
            </a:r>
            <a:r>
              <a:rPr lang="fr-CH" altLang="it-CH" dirty="0" err="1">
                <a:ea typeface="SimSun" pitchFamily="2" charset="-122"/>
              </a:rPr>
              <a:t>viagem</a:t>
            </a:r>
            <a:r>
              <a:rPr lang="fr-CH" altLang="it-CH" dirty="0">
                <a:ea typeface="SimSun" pitchFamily="2" charset="-122"/>
              </a:rPr>
              <a:t> para o </a:t>
            </a:r>
            <a:r>
              <a:rPr lang="fr-CH" altLang="it-CH" dirty="0" err="1">
                <a:ea typeface="SimSun" pitchFamily="2" charset="-122"/>
              </a:rPr>
              <a:t>Afeganistão</a:t>
            </a:r>
            <a:r>
              <a:rPr lang="fr-CH" altLang="it-CH" dirty="0">
                <a:ea typeface="SimSun" pitchFamily="2" charset="-122"/>
              </a:rPr>
              <a:t>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endParaRPr lang="fr-CH" altLang="it-CH" dirty="0">
              <a:ea typeface="SimSun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fr-CH" altLang="it-CH" dirty="0">
                <a:ea typeface="SimSun" pitchFamily="2" charset="-122"/>
              </a:rPr>
              <a:t>Terça-</a:t>
            </a:r>
            <a:r>
              <a:rPr lang="fr-CH" altLang="it-CH" dirty="0" err="1">
                <a:ea typeface="SimSun" pitchFamily="2" charset="-122"/>
              </a:rPr>
              <a:t>feira</a:t>
            </a:r>
            <a:r>
              <a:rPr lang="fr-CH" altLang="it-CH" dirty="0">
                <a:ea typeface="SimSun" pitchFamily="2" charset="-122"/>
              </a:rPr>
              <a:t> 7 de </a:t>
            </a:r>
            <a:r>
              <a:rPr lang="fr-CH" altLang="it-CH" dirty="0" err="1">
                <a:ea typeface="SimSun" pitchFamily="2" charset="-122"/>
              </a:rPr>
              <a:t>fevereiro</a:t>
            </a:r>
            <a:r>
              <a:rPr lang="fr-CH" altLang="it-CH" dirty="0">
                <a:ea typeface="SimSun" pitchFamily="2" charset="-122"/>
              </a:rPr>
              <a:t> de 2009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fr-CH" altLang="it-CH" dirty="0">
                <a:ea typeface="SimSun" pitchFamily="2" charset="-122"/>
              </a:rPr>
              <a:t>Os </a:t>
            </a:r>
            <a:r>
              <a:rPr lang="fr-CH" altLang="it-CH" dirty="0" err="1">
                <a:ea typeface="SimSun" pitchFamily="2" charset="-122"/>
              </a:rPr>
              <a:t>soldados</a:t>
            </a:r>
            <a:r>
              <a:rPr lang="fr-CH" altLang="it-CH" dirty="0">
                <a:ea typeface="SimSun" pitchFamily="2" charset="-122"/>
              </a:rPr>
              <a:t> de Obama </a:t>
            </a:r>
            <a:r>
              <a:rPr lang="fr-CH" altLang="it-CH" dirty="0" err="1">
                <a:ea typeface="SimSun" pitchFamily="2" charset="-122"/>
              </a:rPr>
              <a:t>distribuídos</a:t>
            </a:r>
            <a:r>
              <a:rPr lang="fr-CH" altLang="it-CH" dirty="0">
                <a:ea typeface="SimSun" pitchFamily="2" charset="-122"/>
              </a:rPr>
              <a:t> </a:t>
            </a:r>
            <a:r>
              <a:rPr lang="fr-CH" altLang="it-CH" dirty="0" err="1">
                <a:ea typeface="SimSun" pitchFamily="2" charset="-122"/>
              </a:rPr>
              <a:t>pelos</a:t>
            </a:r>
            <a:r>
              <a:rPr lang="fr-CH" altLang="it-CH" dirty="0">
                <a:ea typeface="SimSun" pitchFamily="2" charset="-122"/>
              </a:rPr>
              <a:t> </a:t>
            </a:r>
            <a:r>
              <a:rPr lang="fr-CH" altLang="it-CH" dirty="0" err="1">
                <a:ea typeface="SimSun" pitchFamily="2" charset="-122"/>
              </a:rPr>
              <a:t>quatro</a:t>
            </a:r>
            <a:r>
              <a:rPr lang="fr-CH" altLang="it-CH" dirty="0">
                <a:ea typeface="SimSun" pitchFamily="2" charset="-122"/>
              </a:rPr>
              <a:t> </a:t>
            </a:r>
            <a:r>
              <a:rPr lang="fr-CH" altLang="it-CH" dirty="0" err="1">
                <a:ea typeface="SimSun" pitchFamily="2" charset="-122"/>
              </a:rPr>
              <a:t>cantos</a:t>
            </a:r>
            <a:r>
              <a:rPr lang="fr-CH" altLang="it-CH" dirty="0">
                <a:ea typeface="SimSun" pitchFamily="2" charset="-122"/>
              </a:rPr>
              <a:t> do </a:t>
            </a:r>
            <a:r>
              <a:rPr lang="fr-CH" altLang="it-CH" dirty="0" err="1">
                <a:ea typeface="SimSun" pitchFamily="2" charset="-122"/>
              </a:rPr>
              <a:t>mundo</a:t>
            </a:r>
            <a:r>
              <a:rPr lang="fr-CH" altLang="it-CH" dirty="0">
                <a:ea typeface="SimSun" pitchFamily="2" charset="-122"/>
              </a:rPr>
              <a:t> </a:t>
            </a:r>
            <a:r>
              <a:rPr lang="fr-CH" altLang="it-CH" dirty="0" err="1">
                <a:ea typeface="SimSun" pitchFamily="2" charset="-122"/>
              </a:rPr>
              <a:t>são</a:t>
            </a:r>
            <a:r>
              <a:rPr lang="fr-CH" altLang="it-CH" dirty="0">
                <a:ea typeface="SimSun" pitchFamily="2" charset="-122"/>
              </a:rPr>
              <a:t> 456.250.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endParaRPr lang="fr-CH" altLang="it-CH" dirty="0">
              <a:ea typeface="SimSun" pitchFamily="2" charset="-122"/>
            </a:endParaRPr>
          </a:p>
          <a:p>
            <a:pPr marL="228600" indent="-228600" eaLnBrk="1" hangingPunct="1">
              <a:spcBef>
                <a:spcPct val="0"/>
              </a:spcBef>
              <a:buFontTx/>
              <a:buAutoNum type="arabicPeriod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it-IT" altLang="it-CH" sz="900" dirty="0">
                <a:ea typeface="SimSun" pitchFamily="2" charset="-122"/>
              </a:rPr>
              <a:t>Europa </a:t>
            </a:r>
            <a:r>
              <a:rPr lang="it-IT" altLang="it-CH" sz="900" dirty="0" err="1">
                <a:ea typeface="SimSun" pitchFamily="2" charset="-122"/>
              </a:rPr>
              <a:t>ocidental</a:t>
            </a:r>
            <a:r>
              <a:rPr lang="it-IT" altLang="it-CH" sz="900" dirty="0">
                <a:ea typeface="SimSun" pitchFamily="2" charset="-122"/>
              </a:rPr>
              <a:t> e </a:t>
            </a:r>
            <a:r>
              <a:rPr lang="it-IT" altLang="it-CH" sz="900" dirty="0" err="1">
                <a:ea typeface="SimSun" pitchFamily="2" charset="-122"/>
              </a:rPr>
              <a:t>Atlântico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 - </a:t>
            </a:r>
            <a:r>
              <a:rPr lang="it-IT" altLang="it-CH" sz="900" dirty="0" err="1">
                <a:ea typeface="SimSun" pitchFamily="2" charset="-122"/>
              </a:rPr>
              <a:t>Groenlândia</a:t>
            </a:r>
            <a:r>
              <a:rPr lang="it-IT" altLang="it-CH" sz="900" dirty="0">
                <a:ea typeface="SimSun" pitchFamily="2" charset="-122"/>
              </a:rPr>
              <a:t> 150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Islândia</a:t>
            </a:r>
            <a:r>
              <a:rPr lang="it-IT" altLang="it-CH" sz="900" dirty="0">
                <a:ea typeface="SimSun" pitchFamily="2" charset="-122"/>
              </a:rPr>
              <a:t> 1.870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Noruega</a:t>
            </a:r>
            <a:r>
              <a:rPr lang="it-IT" altLang="it-CH" sz="900" dirty="0">
                <a:ea typeface="SimSun" pitchFamily="2" charset="-122"/>
              </a:rPr>
              <a:t> 70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Grã-Bretanha</a:t>
            </a:r>
            <a:r>
              <a:rPr lang="it-IT" altLang="it-CH" sz="900" dirty="0">
                <a:ea typeface="SimSun" pitchFamily="2" charset="-122"/>
              </a:rPr>
              <a:t> 11.800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Alemanha</a:t>
            </a:r>
            <a:r>
              <a:rPr lang="it-IT" altLang="it-CH" sz="900" dirty="0">
                <a:ea typeface="SimSun" pitchFamily="2" charset="-122"/>
              </a:rPr>
              <a:t> 62.000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Holanda</a:t>
            </a:r>
            <a:r>
              <a:rPr lang="it-IT" altLang="it-CH" sz="900" dirty="0">
                <a:ea typeface="SimSun" pitchFamily="2" charset="-122"/>
              </a:rPr>
              <a:t> 580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Bélgica</a:t>
            </a:r>
            <a:r>
              <a:rPr lang="it-IT" altLang="it-CH" sz="900" dirty="0">
                <a:ea typeface="SimSun" pitchFamily="2" charset="-122"/>
              </a:rPr>
              <a:t> 1.530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Espanha</a:t>
            </a:r>
            <a:r>
              <a:rPr lang="it-IT" altLang="it-CH" sz="900" dirty="0">
                <a:ea typeface="SimSun" pitchFamily="2" charset="-122"/>
              </a:rPr>
              <a:t> 1.950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Portugal 970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Soldados</a:t>
            </a:r>
            <a:r>
              <a:rPr lang="it-IT" altLang="it-CH" sz="900" dirty="0">
                <a:ea typeface="SimSun" pitchFamily="2" charset="-122"/>
              </a:rPr>
              <a:t> no mar 7.500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Total: 88.420</a:t>
            </a:r>
            <a:br>
              <a:rPr lang="it-IT" altLang="it-CH" sz="900" dirty="0">
                <a:ea typeface="SimSun" pitchFamily="2" charset="-122"/>
              </a:rPr>
            </a:b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2. Europa </a:t>
            </a:r>
            <a:r>
              <a:rPr lang="it-IT" altLang="it-CH" sz="900" dirty="0" err="1">
                <a:ea typeface="SimSun" pitchFamily="2" charset="-122"/>
              </a:rPr>
              <a:t>meridional</a:t>
            </a:r>
            <a:r>
              <a:rPr lang="it-IT" altLang="it-CH" sz="900" dirty="0">
                <a:ea typeface="SimSun" pitchFamily="2" charset="-122"/>
              </a:rPr>
              <a:t> e </a:t>
            </a:r>
            <a:r>
              <a:rPr lang="it-IT" altLang="it-CH" sz="900" dirty="0" err="1">
                <a:ea typeface="SimSun" pitchFamily="2" charset="-122"/>
              </a:rPr>
              <a:t>Mediterrâneo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Itália</a:t>
            </a:r>
            <a:r>
              <a:rPr lang="it-IT" altLang="it-CH" sz="900" dirty="0">
                <a:ea typeface="SimSun" pitchFamily="2" charset="-122"/>
              </a:rPr>
              <a:t> 13.350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Bósnia</a:t>
            </a:r>
            <a:r>
              <a:rPr lang="it-IT" altLang="it-CH" sz="900" dirty="0">
                <a:ea typeface="SimSun" pitchFamily="2" charset="-122"/>
              </a:rPr>
              <a:t> 800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Kosovo 1.800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Macedónia</a:t>
            </a:r>
            <a:r>
              <a:rPr lang="it-IT" altLang="it-CH" sz="900" dirty="0">
                <a:ea typeface="SimSun" pitchFamily="2" charset="-122"/>
              </a:rPr>
              <a:t> 100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Grécia</a:t>
            </a:r>
            <a:r>
              <a:rPr lang="it-IT" altLang="it-CH" sz="900" dirty="0">
                <a:ea typeface="SimSun" pitchFamily="2" charset="-122"/>
              </a:rPr>
              <a:t> 560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Turquia</a:t>
            </a:r>
            <a:r>
              <a:rPr lang="it-IT" altLang="it-CH" sz="900" dirty="0">
                <a:ea typeface="SimSun" pitchFamily="2" charset="-122"/>
              </a:rPr>
              <a:t> 1.760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Soldados</a:t>
            </a:r>
            <a:r>
              <a:rPr lang="it-IT" altLang="it-CH" sz="900" dirty="0">
                <a:ea typeface="SimSun" pitchFamily="2" charset="-122"/>
              </a:rPr>
              <a:t> no mar 21.000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Total: 39.370</a:t>
            </a:r>
            <a:br>
              <a:rPr lang="it-IT" altLang="it-CH" sz="900" dirty="0">
                <a:ea typeface="SimSun" pitchFamily="2" charset="-122"/>
              </a:rPr>
            </a:b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3. </a:t>
            </a:r>
            <a:r>
              <a:rPr lang="it-IT" altLang="it-CH" sz="900" dirty="0" err="1">
                <a:ea typeface="SimSun" pitchFamily="2" charset="-122"/>
              </a:rPr>
              <a:t>Ásia</a:t>
            </a:r>
            <a:r>
              <a:rPr lang="it-IT" altLang="it-CH" sz="900" dirty="0">
                <a:ea typeface="SimSun" pitchFamily="2" charset="-122"/>
              </a:rPr>
              <a:t> </a:t>
            </a:r>
            <a:r>
              <a:rPr lang="it-IT" altLang="it-CH" sz="900" dirty="0" err="1">
                <a:ea typeface="SimSun" pitchFamily="2" charset="-122"/>
              </a:rPr>
              <a:t>oriental</a:t>
            </a:r>
            <a:r>
              <a:rPr lang="it-IT" altLang="it-CH" sz="900" dirty="0">
                <a:ea typeface="SimSun" pitchFamily="2" charset="-122"/>
              </a:rPr>
              <a:t> e </a:t>
            </a:r>
            <a:r>
              <a:rPr lang="it-IT" altLang="it-CH" sz="900" dirty="0" err="1">
                <a:ea typeface="SimSun" pitchFamily="2" charset="-122"/>
              </a:rPr>
              <a:t>Pacífico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Japão</a:t>
            </a:r>
            <a:r>
              <a:rPr lang="it-IT" altLang="it-CH" sz="900" dirty="0">
                <a:ea typeface="SimSun" pitchFamily="2" charset="-122"/>
              </a:rPr>
              <a:t> 49.000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Coreia</a:t>
            </a:r>
            <a:r>
              <a:rPr lang="it-IT" altLang="it-CH" sz="900" dirty="0">
                <a:ea typeface="SimSun" pitchFamily="2" charset="-122"/>
              </a:rPr>
              <a:t> do Sul 31.000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Ilhas</a:t>
            </a:r>
            <a:r>
              <a:rPr lang="it-IT" altLang="it-CH" sz="900" dirty="0">
                <a:ea typeface="SimSun" pitchFamily="2" charset="-122"/>
              </a:rPr>
              <a:t> Marshall 50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Tailândia</a:t>
            </a:r>
            <a:r>
              <a:rPr lang="it-IT" altLang="it-CH" sz="900" dirty="0">
                <a:ea typeface="SimSun" pitchFamily="2" charset="-122"/>
              </a:rPr>
              <a:t> 250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Filipinas</a:t>
            </a:r>
            <a:r>
              <a:rPr lang="it-IT" altLang="it-CH" sz="900" dirty="0">
                <a:ea typeface="SimSun" pitchFamily="2" charset="-122"/>
              </a:rPr>
              <a:t> 100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Ilha</a:t>
            </a:r>
            <a:r>
              <a:rPr lang="it-IT" altLang="it-CH" sz="900" dirty="0">
                <a:ea typeface="SimSun" pitchFamily="2" charset="-122"/>
              </a:rPr>
              <a:t> de Guam 3.020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Singapura</a:t>
            </a:r>
            <a:r>
              <a:rPr lang="it-IT" altLang="it-CH" sz="900" dirty="0">
                <a:ea typeface="SimSun" pitchFamily="2" charset="-122"/>
              </a:rPr>
              <a:t> 175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Austrália</a:t>
            </a:r>
            <a:r>
              <a:rPr lang="it-IT" altLang="it-CH" sz="900" dirty="0">
                <a:ea typeface="SimSun" pitchFamily="2" charset="-122"/>
              </a:rPr>
              <a:t> 200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Total: 83.795</a:t>
            </a:r>
            <a:br>
              <a:rPr lang="it-IT" altLang="it-CH" sz="900" dirty="0">
                <a:ea typeface="SimSun" pitchFamily="2" charset="-122"/>
              </a:rPr>
            </a:br>
            <a:br>
              <a:rPr lang="it-IT" altLang="it-CH" sz="900" dirty="0">
                <a:ea typeface="SimSun" pitchFamily="2" charset="-122"/>
              </a:rPr>
            </a:br>
            <a:r>
              <a:rPr lang="it-IT" altLang="it-CH" dirty="0">
                <a:ea typeface="SimSun" pitchFamily="2" charset="-122"/>
              </a:rPr>
              <a:t>     </a:t>
            </a:r>
            <a:r>
              <a:rPr lang="it-IT" altLang="it-CH" sz="900" dirty="0">
                <a:ea typeface="SimSun" pitchFamily="2" charset="-122"/>
              </a:rPr>
              <a:t> 4. </a:t>
            </a:r>
            <a:r>
              <a:rPr lang="it-IT" altLang="it-CH" sz="900" dirty="0" err="1">
                <a:ea typeface="SimSun" pitchFamily="2" charset="-122"/>
              </a:rPr>
              <a:t>Médio</a:t>
            </a:r>
            <a:r>
              <a:rPr lang="it-IT" altLang="it-CH" sz="900" dirty="0">
                <a:ea typeface="SimSun" pitchFamily="2" charset="-122"/>
              </a:rPr>
              <a:t> oriente e Oceano </a:t>
            </a:r>
            <a:r>
              <a:rPr lang="it-IT" altLang="it-CH" sz="900" dirty="0" err="1">
                <a:ea typeface="SimSun" pitchFamily="2" charset="-122"/>
              </a:rPr>
              <a:t>Índico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Iraque</a:t>
            </a:r>
            <a:r>
              <a:rPr lang="it-IT" altLang="it-CH" sz="900" dirty="0">
                <a:ea typeface="SimSun" pitchFamily="2" charset="-122"/>
              </a:rPr>
              <a:t> 144.000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Afeganistão</a:t>
            </a:r>
            <a:r>
              <a:rPr lang="it-IT" altLang="it-CH" sz="900" dirty="0">
                <a:ea typeface="SimSun" pitchFamily="2" charset="-122"/>
              </a:rPr>
              <a:t> 19.600 (</a:t>
            </a:r>
            <a:r>
              <a:rPr lang="it-IT" altLang="it-CH" sz="900" dirty="0" err="1">
                <a:ea typeface="SimSun" pitchFamily="2" charset="-122"/>
              </a:rPr>
              <a:t>os</a:t>
            </a:r>
            <a:r>
              <a:rPr lang="it-IT" altLang="it-CH" sz="900" dirty="0">
                <a:ea typeface="SimSun" pitchFamily="2" charset="-122"/>
              </a:rPr>
              <a:t> </a:t>
            </a:r>
            <a:r>
              <a:rPr lang="it-IT" altLang="it-CH" sz="900" dirty="0" err="1">
                <a:ea typeface="SimSun" pitchFamily="2" charset="-122"/>
              </a:rPr>
              <a:t>dados</a:t>
            </a:r>
            <a:r>
              <a:rPr lang="it-IT" altLang="it-CH" sz="900" dirty="0">
                <a:ea typeface="SimSun" pitchFamily="2" charset="-122"/>
              </a:rPr>
              <a:t> </a:t>
            </a:r>
            <a:r>
              <a:rPr lang="it-IT" altLang="it-CH" sz="900" dirty="0" err="1">
                <a:ea typeface="SimSun" pitchFamily="2" charset="-122"/>
              </a:rPr>
              <a:t>disponíveis</a:t>
            </a:r>
            <a:r>
              <a:rPr lang="it-IT" altLang="it-CH" sz="900" dirty="0">
                <a:ea typeface="SimSun" pitchFamily="2" charset="-122"/>
              </a:rPr>
              <a:t> </a:t>
            </a:r>
            <a:r>
              <a:rPr lang="it-IT" altLang="it-CH" sz="900" dirty="0" err="1">
                <a:ea typeface="SimSun" pitchFamily="2" charset="-122"/>
              </a:rPr>
              <a:t>estão</a:t>
            </a:r>
            <a:r>
              <a:rPr lang="it-IT" altLang="it-CH" sz="900" dirty="0">
                <a:ea typeface="SimSun" pitchFamily="2" charset="-122"/>
              </a:rPr>
              <a:t> </a:t>
            </a:r>
            <a:r>
              <a:rPr lang="it-IT" altLang="it-CH" sz="900" dirty="0" err="1">
                <a:ea typeface="SimSun" pitchFamily="2" charset="-122"/>
              </a:rPr>
              <a:t>subestimados</a:t>
            </a:r>
            <a:r>
              <a:rPr lang="it-IT" altLang="it-CH" sz="900" dirty="0">
                <a:ea typeface="SimSun" pitchFamily="2" charset="-122"/>
              </a:rPr>
              <a:t>)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Paquistão</a:t>
            </a:r>
            <a:r>
              <a:rPr lang="it-IT" altLang="it-CH" sz="900" dirty="0">
                <a:ea typeface="SimSun" pitchFamily="2" charset="-122"/>
              </a:rPr>
              <a:t> 50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Kuwait 25.250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Bahrein 1.700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Qatar 3.430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Emirados</a:t>
            </a:r>
            <a:r>
              <a:rPr lang="it-IT" altLang="it-CH" sz="900" dirty="0">
                <a:ea typeface="SimSun" pitchFamily="2" charset="-122"/>
              </a:rPr>
              <a:t> </a:t>
            </a:r>
            <a:r>
              <a:rPr lang="it-IT" altLang="it-CH" sz="900" dirty="0" err="1">
                <a:ea typeface="SimSun" pitchFamily="2" charset="-122"/>
              </a:rPr>
              <a:t>Árabes</a:t>
            </a:r>
            <a:r>
              <a:rPr lang="it-IT" altLang="it-CH" sz="900" dirty="0">
                <a:ea typeface="SimSun" pitchFamily="2" charset="-122"/>
              </a:rPr>
              <a:t> </a:t>
            </a:r>
            <a:r>
              <a:rPr lang="it-IT" altLang="it-CH" sz="900" dirty="0" err="1">
                <a:ea typeface="SimSun" pitchFamily="2" charset="-122"/>
              </a:rPr>
              <a:t>Unidos</a:t>
            </a:r>
            <a:r>
              <a:rPr lang="it-IT" altLang="it-CH" sz="900" dirty="0">
                <a:ea typeface="SimSun" pitchFamily="2" charset="-122"/>
              </a:rPr>
              <a:t> 1.120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Arábia</a:t>
            </a:r>
            <a:r>
              <a:rPr lang="it-IT" altLang="it-CH" sz="900" dirty="0">
                <a:ea typeface="SimSun" pitchFamily="2" charset="-122"/>
              </a:rPr>
              <a:t> Saudita 500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Djibuti</a:t>
            </a:r>
            <a:r>
              <a:rPr lang="it-IT" altLang="it-CH" sz="900" dirty="0">
                <a:ea typeface="SimSun" pitchFamily="2" charset="-122"/>
              </a:rPr>
              <a:t> 1.800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Ilha</a:t>
            </a:r>
            <a:r>
              <a:rPr lang="it-IT" altLang="it-CH" sz="900" dirty="0">
                <a:ea typeface="SimSun" pitchFamily="2" charset="-122"/>
              </a:rPr>
              <a:t> de Diego Garcia 700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Egito</a:t>
            </a:r>
            <a:r>
              <a:rPr lang="it-IT" altLang="it-CH" sz="900" dirty="0">
                <a:ea typeface="SimSun" pitchFamily="2" charset="-122"/>
              </a:rPr>
              <a:t> 815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Soldados</a:t>
            </a:r>
            <a:r>
              <a:rPr lang="it-IT" altLang="it-CH" sz="900" dirty="0">
                <a:ea typeface="SimSun" pitchFamily="2" charset="-122"/>
              </a:rPr>
              <a:t> no mar 23.000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Total: 221.965</a:t>
            </a:r>
            <a:br>
              <a:rPr lang="it-IT" altLang="it-CH" sz="900" dirty="0">
                <a:ea typeface="SimSun" pitchFamily="2" charset="-122"/>
              </a:rPr>
            </a:br>
            <a:br>
              <a:rPr lang="it-IT" altLang="it-CH" sz="900" dirty="0">
                <a:ea typeface="SimSun" pitchFamily="2" charset="-122"/>
              </a:rPr>
            </a:br>
            <a:r>
              <a:rPr lang="it-IT" altLang="it-CH" dirty="0">
                <a:ea typeface="SimSun" pitchFamily="2" charset="-122"/>
              </a:rPr>
              <a:t>    </a:t>
            </a:r>
            <a:r>
              <a:rPr lang="it-IT" altLang="it-CH" sz="900" dirty="0">
                <a:ea typeface="SimSun" pitchFamily="2" charset="-122"/>
              </a:rPr>
              <a:t>  5. </a:t>
            </a:r>
            <a:r>
              <a:rPr lang="it-IT" altLang="it-CH" sz="900" dirty="0" err="1">
                <a:ea typeface="SimSun" pitchFamily="2" charset="-122"/>
              </a:rPr>
              <a:t>América</a:t>
            </a:r>
            <a:r>
              <a:rPr lang="it-IT" altLang="it-CH" sz="900" dirty="0">
                <a:ea typeface="SimSun" pitchFamily="2" charset="-122"/>
              </a:rPr>
              <a:t> Latina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Cuba (</a:t>
            </a:r>
            <a:r>
              <a:rPr lang="it-IT" altLang="it-CH" sz="900" dirty="0" err="1">
                <a:ea typeface="SimSun" pitchFamily="2" charset="-122"/>
              </a:rPr>
              <a:t>Guantanamo</a:t>
            </a:r>
            <a:r>
              <a:rPr lang="it-IT" altLang="it-CH" sz="900" dirty="0">
                <a:ea typeface="SimSun" pitchFamily="2" charset="-122"/>
              </a:rPr>
              <a:t>) 700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Porto Rico 21.280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Honduras 440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Guiana</a:t>
            </a:r>
            <a:r>
              <a:rPr lang="it-IT" altLang="it-CH" sz="900" dirty="0">
                <a:ea typeface="SimSun" pitchFamily="2" charset="-122"/>
              </a:rPr>
              <a:t> 200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</a:t>
            </a:r>
            <a:r>
              <a:rPr lang="it-IT" altLang="it-CH" sz="900" dirty="0" err="1">
                <a:ea typeface="SimSun" pitchFamily="2" charset="-122"/>
              </a:rPr>
              <a:t>Colômbia</a:t>
            </a:r>
            <a:r>
              <a:rPr lang="it-IT" altLang="it-CH" sz="900" dirty="0">
                <a:ea typeface="SimSun" pitchFamily="2" charset="-122"/>
              </a:rPr>
              <a:t> 50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- Equador 30</a:t>
            </a:r>
            <a:br>
              <a:rPr lang="it-IT" altLang="it-CH" sz="900" dirty="0">
                <a:ea typeface="SimSun" pitchFamily="2" charset="-122"/>
              </a:rPr>
            </a:br>
            <a:r>
              <a:rPr lang="it-IT" altLang="it-CH" sz="900" dirty="0">
                <a:ea typeface="SimSun" pitchFamily="2" charset="-122"/>
              </a:rPr>
              <a:t>      Total: 22.700</a:t>
            </a:r>
          </a:p>
          <a:p>
            <a:pPr marL="228600" indent="-228600" eaLnBrk="1" hangingPunct="1">
              <a:spcBef>
                <a:spcPct val="0"/>
              </a:spcBef>
              <a:buFontTx/>
              <a:buAutoNum type="arabicPeriod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endParaRPr lang="it-IT" altLang="it-CH" sz="900" dirty="0">
              <a:ea typeface="SimSun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it-IT" altLang="it-CH" sz="900" dirty="0">
                <a:ea typeface="SimSun" pitchFamily="2" charset="-122"/>
              </a:rPr>
              <a:t>            Total </a:t>
            </a:r>
            <a:r>
              <a:rPr lang="it-IT" altLang="it-CH" sz="900" dirty="0" err="1">
                <a:ea typeface="SimSun" pitchFamily="2" charset="-122"/>
              </a:rPr>
              <a:t>geral</a:t>
            </a:r>
            <a:r>
              <a:rPr lang="it-IT" altLang="it-CH" sz="900" dirty="0">
                <a:ea typeface="SimSun" pitchFamily="2" charset="-122"/>
              </a:rPr>
              <a:t>:  456’250</a:t>
            </a:r>
          </a:p>
          <a:p>
            <a:pPr marL="228600" indent="-228600" eaLnBrk="1" hangingPunct="1">
              <a:spcBef>
                <a:spcPct val="0"/>
              </a:spcBef>
              <a:buFontTx/>
              <a:buAutoNum type="arabicPeriod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endParaRPr lang="it-IT" altLang="it-CH" sz="900" dirty="0">
              <a:ea typeface="SimSun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it-IT" altLang="it-CH" sz="900" dirty="0">
                <a:ea typeface="SimSun" pitchFamily="2" charset="-122"/>
              </a:rPr>
              <a:t>http://en.wikipedia.org/</a:t>
            </a:r>
            <a:r>
              <a:rPr lang="it-IT" altLang="it-CH" sz="900" dirty="0" err="1">
                <a:ea typeface="SimSun" pitchFamily="2" charset="-122"/>
              </a:rPr>
              <a:t>wiki</a:t>
            </a:r>
            <a:r>
              <a:rPr lang="it-IT" altLang="it-CH" sz="900" dirty="0">
                <a:ea typeface="SimSun" pitchFamily="2" charset="-122"/>
              </a:rPr>
              <a:t>/</a:t>
            </a:r>
            <a:r>
              <a:rPr lang="it-IT" altLang="it-CH" sz="900" dirty="0" err="1">
                <a:ea typeface="SimSun" pitchFamily="2" charset="-122"/>
              </a:rPr>
              <a:t>War_in_Afghanistan</a:t>
            </a:r>
            <a:r>
              <a:rPr lang="it-IT" altLang="it-CH" sz="900" dirty="0">
                <a:ea typeface="SimSun" pitchFamily="2" charset="-122"/>
              </a:rPr>
              <a:t>_(2001%E2%80%93present)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it-IT" altLang="it-CH" sz="900" dirty="0">
                <a:ea typeface="SimSun" pitchFamily="2" charset="-122"/>
              </a:rPr>
              <a:t>http://en.wikipedia.org/wiki/Us_bases_around_the_world</a:t>
            </a:r>
          </a:p>
          <a:p>
            <a:pPr marL="228600" indent="-228600" eaLnBrk="1" hangingPunct="1">
              <a:spcBef>
                <a:spcPct val="0"/>
              </a:spcBef>
              <a:buFontTx/>
              <a:buAutoNum type="arabicPeriod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endParaRPr lang="it-IT" altLang="it-CH" sz="900" dirty="0">
              <a:ea typeface="SimSun" pitchFamily="2" charset="-122"/>
            </a:endParaRPr>
          </a:p>
        </p:txBody>
      </p:sp>
      <p:sp>
        <p:nvSpPr>
          <p:cNvPr id="1013765" name="Text Box 3">
            <a:extLst>
              <a:ext uri="{FF2B5EF4-FFF2-40B4-BE49-F238E27FC236}">
                <a16:creationId xmlns:a16="http://schemas.microsoft.com/office/drawing/2014/main" id="{75F05494-30BB-1CB7-9F6C-14F9E4C0D8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5BB8A98-7079-4CAA-A520-E37DEA7B221D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238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810" name="Rectangle 26">
            <a:extLst>
              <a:ext uri="{FF2B5EF4-FFF2-40B4-BE49-F238E27FC236}">
                <a16:creationId xmlns:a16="http://schemas.microsoft.com/office/drawing/2014/main" id="{0F9C86F4-FFEF-EDBC-46C3-4F3C519D839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35A0657-FBD9-4D10-88F7-78E718ED2F1D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239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15811" name="Text Box 1">
            <a:extLst>
              <a:ext uri="{FF2B5EF4-FFF2-40B4-BE49-F238E27FC236}">
                <a16:creationId xmlns:a16="http://schemas.microsoft.com/office/drawing/2014/main" id="{822AEA04-C04B-A9BD-D527-F627D13F31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E5642A4-668E-4777-8DEE-4C634A8BEEBA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239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15812" name="Rectangle 2">
            <a:extLst>
              <a:ext uri="{FF2B5EF4-FFF2-40B4-BE49-F238E27FC236}">
                <a16:creationId xmlns:a16="http://schemas.microsoft.com/office/drawing/2014/main" id="{5CAB49A3-5F23-87CB-CD7D-FE09105A8F0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5813" name="Text Box 3">
            <a:extLst>
              <a:ext uri="{FF2B5EF4-FFF2-40B4-BE49-F238E27FC236}">
                <a16:creationId xmlns:a16="http://schemas.microsoft.com/office/drawing/2014/main" id="{87342012-C86C-4A5E-8DCC-56BB8A09396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Procura-se justificar o rearmamento e a utilização de armas e soldados </a:t>
            </a:r>
            <a:r>
              <a:rPr lang="pt-BR" altLang="it-CH">
                <a:ea typeface="SimSun" panose="02010600030101010101" pitchFamily="2" charset="-122"/>
              </a:rPr>
              <a:t>desencadeando até mesmo guerras 'preventiva'.</a:t>
            </a: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858" name="Rectangle 26">
            <a:extLst>
              <a:ext uri="{FF2B5EF4-FFF2-40B4-BE49-F238E27FC236}">
                <a16:creationId xmlns:a16="http://schemas.microsoft.com/office/drawing/2014/main" id="{101463DB-816D-7065-5D68-7A652E14B4C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90670E4-5F62-4F1F-A136-7427B32AF00E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240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17859" name="Text Box 1">
            <a:extLst>
              <a:ext uri="{FF2B5EF4-FFF2-40B4-BE49-F238E27FC236}">
                <a16:creationId xmlns:a16="http://schemas.microsoft.com/office/drawing/2014/main" id="{8A025846-C044-D40D-0D46-86A13C1095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4EB96EA-DB83-4DD5-B478-E1E6385E386D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240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17860" name="Rectangle 2">
            <a:extLst>
              <a:ext uri="{FF2B5EF4-FFF2-40B4-BE49-F238E27FC236}">
                <a16:creationId xmlns:a16="http://schemas.microsoft.com/office/drawing/2014/main" id="{B547E0CE-7A12-3765-7E8B-70ADFD394FD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7861" name="Text Box 3">
            <a:extLst>
              <a:ext uri="{FF2B5EF4-FFF2-40B4-BE49-F238E27FC236}">
                <a16:creationId xmlns:a16="http://schemas.microsoft.com/office/drawing/2014/main" id="{D2061104-FD8C-39E6-2019-5E8367121A3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20725" y="4319588"/>
            <a:ext cx="5486400" cy="4114800"/>
          </a:xfrm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endParaRPr lang="fr-CH" altLang="it-CH" dirty="0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fr-FR" sz="1800" kern="100" dirty="0"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 </a:t>
            </a:r>
            <a:r>
              <a:rPr lang="fr-FR" sz="1800" kern="100" dirty="0" err="1"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capitalismo</a:t>
            </a:r>
            <a:r>
              <a:rPr lang="fr-FR" sz="1800" kern="100" dirty="0"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tende a </a:t>
            </a:r>
            <a:r>
              <a:rPr lang="fr-FR" sz="1800" kern="100" dirty="0" err="1"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destruir</a:t>
            </a:r>
            <a:r>
              <a:rPr lang="fr-FR" sz="1800" kern="100" dirty="0"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suas </a:t>
            </a:r>
            <a:r>
              <a:rPr lang="fr-FR" sz="1800" kern="100" dirty="0" err="1"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duas</a:t>
            </a:r>
            <a:r>
              <a:rPr lang="fr-FR" sz="1800" kern="100" dirty="0"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fontes de </a:t>
            </a:r>
            <a:r>
              <a:rPr lang="fr-FR" sz="1800" kern="100" dirty="0" err="1"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riqueza</a:t>
            </a:r>
            <a:r>
              <a:rPr lang="fr-FR" sz="1800" kern="100" dirty="0"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: a </a:t>
            </a:r>
            <a:r>
              <a:rPr lang="fr-FR" sz="1800" kern="100" dirty="0" err="1"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natureza</a:t>
            </a:r>
            <a:r>
              <a:rPr lang="fr-FR" sz="1800" kern="100" dirty="0"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e os </a:t>
            </a:r>
            <a:r>
              <a:rPr lang="fr-FR" sz="1800" kern="100" dirty="0" err="1"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seres</a:t>
            </a:r>
            <a:r>
              <a:rPr lang="fr-FR" sz="1800" kern="100" dirty="0"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1800" kern="100" dirty="0" err="1"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humanos</a:t>
            </a:r>
            <a:r>
              <a:rPr lang="fr-FR" sz="1800" kern="100" dirty="0"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 (Karl Marx)</a:t>
            </a:r>
            <a:endParaRPr lang="en-US" sz="1800" kern="100" dirty="0">
              <a:latin typeface="Arial" panose="020B06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endParaRPr lang="fr-CH" altLang="it-CH" dirty="0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endParaRPr lang="fr-CH" altLang="it-CH" dirty="0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fr-CH" altLang="it-CH" dirty="0">
                <a:ea typeface="SimSun" panose="02010600030101010101" pitchFamily="2" charset="-122"/>
              </a:rPr>
              <a:t>O </a:t>
            </a:r>
            <a:r>
              <a:rPr lang="fr-CH" altLang="it-CH" dirty="0" err="1">
                <a:ea typeface="SimSun" panose="02010600030101010101" pitchFamily="2" charset="-122"/>
              </a:rPr>
              <a:t>uso</a:t>
            </a:r>
            <a:r>
              <a:rPr lang="fr-CH" altLang="it-CH" dirty="0">
                <a:ea typeface="SimSun" panose="02010600030101010101" pitchFamily="2" charset="-122"/>
              </a:rPr>
              <a:t> de </a:t>
            </a:r>
            <a:r>
              <a:rPr lang="fr-CH" altLang="it-CH" dirty="0" err="1">
                <a:ea typeface="SimSun" panose="02010600030101010101" pitchFamily="2" charset="-122"/>
              </a:rPr>
              <a:t>tropas</a:t>
            </a:r>
            <a:r>
              <a:rPr lang="fr-CH" altLang="it-CH" dirty="0">
                <a:ea typeface="SimSun" panose="02010600030101010101" pitchFamily="2" charset="-122"/>
              </a:rPr>
              <a:t> e armas leva à </a:t>
            </a:r>
            <a:r>
              <a:rPr lang="fr-CH" altLang="it-CH" dirty="0" err="1">
                <a:ea typeface="SimSun" panose="02010600030101010101" pitchFamily="2" charset="-122"/>
              </a:rPr>
              <a:t>guerra</a:t>
            </a:r>
            <a:r>
              <a:rPr lang="fr-CH" altLang="it-CH" dirty="0">
                <a:ea typeface="SimSun" panose="02010600030101010101" pitchFamily="2" charset="-122"/>
              </a:rPr>
              <a:t>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fr-CH" altLang="it-CH" dirty="0" err="1">
                <a:ea typeface="SimSun" panose="02010600030101010101" pitchFamily="2" charset="-122"/>
              </a:rPr>
              <a:t>Depois</a:t>
            </a:r>
            <a:r>
              <a:rPr lang="fr-CH" altLang="it-CH" dirty="0">
                <a:ea typeface="SimSun" panose="02010600030101010101" pitchFamily="2" charset="-122"/>
              </a:rPr>
              <a:t> de ter </a:t>
            </a:r>
            <a:r>
              <a:rPr lang="fr-CH" altLang="it-CH" dirty="0" err="1">
                <a:ea typeface="SimSun" panose="02010600030101010101" pitchFamily="2" charset="-122"/>
              </a:rPr>
              <a:t>destruído</a:t>
            </a:r>
            <a:r>
              <a:rPr lang="fr-CH" altLang="it-CH" dirty="0">
                <a:ea typeface="SimSun" panose="02010600030101010101" pitchFamily="2" charset="-122"/>
              </a:rPr>
              <a:t> </a:t>
            </a:r>
            <a:r>
              <a:rPr lang="fr-CH" altLang="it-CH" dirty="0" err="1">
                <a:ea typeface="SimSun" panose="02010600030101010101" pitchFamily="2" charset="-122"/>
              </a:rPr>
              <a:t>tudo</a:t>
            </a:r>
            <a:r>
              <a:rPr lang="fr-CH" altLang="it-CH" dirty="0">
                <a:ea typeface="SimSun" panose="02010600030101010101" pitchFamily="2" charset="-122"/>
              </a:rPr>
              <a:t>, é </a:t>
            </a:r>
            <a:r>
              <a:rPr lang="fr-CH" altLang="it-CH" dirty="0" err="1">
                <a:ea typeface="SimSun" panose="02010600030101010101" pitchFamily="2" charset="-122"/>
              </a:rPr>
              <a:t>preciso</a:t>
            </a:r>
            <a:r>
              <a:rPr lang="fr-CH" altLang="it-CH" dirty="0">
                <a:ea typeface="SimSun" panose="02010600030101010101" pitchFamily="2" charset="-122"/>
              </a:rPr>
              <a:t> </a:t>
            </a:r>
            <a:r>
              <a:rPr lang="fr-CH" altLang="it-CH" dirty="0" err="1">
                <a:ea typeface="SimSun" panose="02010600030101010101" pitchFamily="2" charset="-122"/>
              </a:rPr>
              <a:t>reconstruir</a:t>
            </a:r>
            <a:r>
              <a:rPr lang="fr-CH" altLang="it-CH" dirty="0">
                <a:ea typeface="SimSun" panose="02010600030101010101" pitchFamily="2" charset="-122"/>
              </a:rPr>
              <a:t>. </a:t>
            </a:r>
            <a:r>
              <a:rPr lang="fr-CH" altLang="it-CH" dirty="0" err="1">
                <a:ea typeface="SimSun" panose="02010600030101010101" pitchFamily="2" charset="-122"/>
              </a:rPr>
              <a:t>Isto</a:t>
            </a:r>
            <a:r>
              <a:rPr lang="fr-CH" altLang="it-CH" dirty="0">
                <a:ea typeface="SimSun" panose="02010600030101010101" pitchFamily="2" charset="-122"/>
              </a:rPr>
              <a:t> </a:t>
            </a:r>
            <a:r>
              <a:rPr lang="fr-CH" altLang="it-CH" dirty="0" err="1">
                <a:ea typeface="SimSun" panose="02010600030101010101" pitchFamily="2" charset="-122"/>
              </a:rPr>
              <a:t>inclui</a:t>
            </a:r>
            <a:r>
              <a:rPr lang="fr-CH" altLang="it-CH" dirty="0">
                <a:ea typeface="SimSun" panose="02010600030101010101" pitchFamily="2" charset="-122"/>
              </a:rPr>
              <a:t> a </a:t>
            </a:r>
            <a:r>
              <a:rPr lang="fr-CH" altLang="it-CH" dirty="0" err="1">
                <a:ea typeface="SimSun" panose="02010600030101010101" pitchFamily="2" charset="-122"/>
              </a:rPr>
              <a:t>necessidade</a:t>
            </a:r>
            <a:r>
              <a:rPr lang="fr-CH" altLang="it-CH" dirty="0">
                <a:ea typeface="SimSun" panose="02010600030101010101" pitchFamily="2" charset="-122"/>
              </a:rPr>
              <a:t> de </a:t>
            </a:r>
            <a:r>
              <a:rPr lang="fr-CH" altLang="it-CH" dirty="0" err="1">
                <a:ea typeface="SimSun" panose="02010600030101010101" pitchFamily="2" charset="-122"/>
              </a:rPr>
              <a:t>produzir</a:t>
            </a:r>
            <a:r>
              <a:rPr lang="fr-CH" altLang="it-CH" dirty="0">
                <a:ea typeface="SimSun" panose="02010600030101010101" pitchFamily="2" charset="-122"/>
              </a:rPr>
              <a:t> </a:t>
            </a:r>
            <a:r>
              <a:rPr lang="fr-CH" altLang="it-CH" dirty="0" err="1">
                <a:ea typeface="SimSun" panose="02010600030101010101" pitchFamily="2" charset="-122"/>
              </a:rPr>
              <a:t>novos</a:t>
            </a:r>
            <a:r>
              <a:rPr lang="fr-CH" altLang="it-CH" dirty="0">
                <a:ea typeface="SimSun" panose="02010600030101010101" pitchFamily="2" charset="-122"/>
              </a:rPr>
              <a:t> bens e </a:t>
            </a:r>
            <a:r>
              <a:rPr lang="fr-CH" altLang="it-CH" dirty="0" err="1">
                <a:ea typeface="SimSun" panose="02010600030101010101" pitchFamily="2" charset="-122"/>
              </a:rPr>
              <a:t>serviços</a:t>
            </a:r>
            <a:r>
              <a:rPr lang="fr-CH" altLang="it-CH" dirty="0">
                <a:ea typeface="SimSun" panose="02010600030101010101" pitchFamily="2" charset="-122"/>
              </a:rPr>
              <a:t> e da </a:t>
            </a:r>
            <a:r>
              <a:rPr lang="fr-CH" altLang="it-CH" dirty="0" err="1">
                <a:ea typeface="SimSun" panose="02010600030101010101" pitchFamily="2" charset="-122"/>
              </a:rPr>
              <a:t>indústria</a:t>
            </a:r>
            <a:r>
              <a:rPr lang="fr-CH" altLang="it-CH" dirty="0">
                <a:ea typeface="SimSun" panose="02010600030101010101" pitchFamily="2" charset="-122"/>
              </a:rPr>
              <a:t> </a:t>
            </a:r>
            <a:r>
              <a:rPr lang="fr-CH" altLang="it-CH" dirty="0" err="1">
                <a:ea typeface="SimSun" panose="02010600030101010101" pitchFamily="2" charset="-122"/>
              </a:rPr>
              <a:t>recomeçar</a:t>
            </a:r>
            <a:r>
              <a:rPr lang="fr-CH" altLang="it-CH" dirty="0">
                <a:ea typeface="SimSun" panose="02010600030101010101" pitchFamily="2" charset="-122"/>
              </a:rPr>
              <a:t> a se </a:t>
            </a:r>
            <a:r>
              <a:rPr lang="fr-CH" altLang="it-CH" dirty="0" err="1">
                <a:ea typeface="SimSun" panose="02010600030101010101" pitchFamily="2" charset="-122"/>
              </a:rPr>
              <a:t>mover</a:t>
            </a:r>
            <a:r>
              <a:rPr lang="fr-CH" altLang="it-CH" dirty="0">
                <a:ea typeface="SimSun" panose="02010600030101010101" pitchFamily="2" charset="-122"/>
              </a:rPr>
              <a:t>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fr-CH" altLang="it-CH" dirty="0">
                <a:ea typeface="SimSun" panose="02010600030101010101" pitchFamily="2" charset="-122"/>
              </a:rPr>
              <a:t>Os </a:t>
            </a:r>
            <a:r>
              <a:rPr lang="fr-CH" altLang="it-CH" dirty="0" err="1">
                <a:ea typeface="SimSun" panose="02010600030101010101" pitchFamily="2" charset="-122"/>
              </a:rPr>
              <a:t>sobreviventes</a:t>
            </a:r>
            <a:r>
              <a:rPr lang="fr-CH" altLang="it-CH" dirty="0">
                <a:ea typeface="SimSun" panose="02010600030101010101" pitchFamily="2" charset="-122"/>
              </a:rPr>
              <a:t> do </a:t>
            </a:r>
            <a:r>
              <a:rPr lang="fr-CH" altLang="it-CH" dirty="0" err="1">
                <a:ea typeface="SimSun" panose="02010600030101010101" pitchFamily="2" charset="-122"/>
              </a:rPr>
              <a:t>desemprego</a:t>
            </a:r>
            <a:r>
              <a:rPr lang="fr-CH" altLang="it-CH" dirty="0">
                <a:ea typeface="SimSun" panose="02010600030101010101" pitchFamily="2" charset="-122"/>
              </a:rPr>
              <a:t> </a:t>
            </a:r>
            <a:r>
              <a:rPr lang="fr-CH" altLang="it-CH" dirty="0" err="1">
                <a:ea typeface="SimSun" panose="02010600030101010101" pitchFamily="2" charset="-122"/>
              </a:rPr>
              <a:t>encontram</a:t>
            </a:r>
            <a:r>
              <a:rPr lang="fr-CH" altLang="it-CH" dirty="0">
                <a:ea typeface="SimSun" panose="02010600030101010101" pitchFamily="2" charset="-122"/>
              </a:rPr>
              <a:t> de novo um </a:t>
            </a:r>
            <a:r>
              <a:rPr lang="fr-CH" altLang="it-CH" dirty="0" err="1">
                <a:ea typeface="SimSun" panose="02010600030101010101" pitchFamily="2" charset="-122"/>
              </a:rPr>
              <a:t>emprego</a:t>
            </a:r>
            <a:r>
              <a:rPr lang="fr-CH" altLang="it-CH" dirty="0">
                <a:ea typeface="SimSun" panose="02010600030101010101" pitchFamily="2" charset="-122"/>
              </a:rPr>
              <a:t> e </a:t>
            </a:r>
            <a:r>
              <a:rPr lang="fr-CH" altLang="it-CH" dirty="0" err="1">
                <a:ea typeface="SimSun" panose="02010600030101010101" pitchFamily="2" charset="-122"/>
              </a:rPr>
              <a:t>voltam</a:t>
            </a:r>
            <a:r>
              <a:rPr lang="fr-CH" altLang="it-CH" dirty="0">
                <a:ea typeface="SimSun" panose="02010600030101010101" pitchFamily="2" charset="-122"/>
              </a:rPr>
              <a:t> a ter </a:t>
            </a:r>
            <a:r>
              <a:rPr lang="fr-CH" altLang="it-CH" dirty="0" err="1">
                <a:ea typeface="SimSun" panose="02010600030101010101" pitchFamily="2" charset="-122"/>
              </a:rPr>
              <a:t>salário</a:t>
            </a:r>
            <a:r>
              <a:rPr lang="fr-CH" altLang="it-CH" dirty="0">
                <a:ea typeface="SimSun" panose="02010600030101010101" pitchFamily="2" charset="-122"/>
              </a:rPr>
              <a:t>. </a:t>
            </a:r>
            <a:r>
              <a:rPr lang="fr-CH" altLang="it-CH" dirty="0" err="1">
                <a:ea typeface="SimSun" panose="02010600030101010101" pitchFamily="2" charset="-122"/>
              </a:rPr>
              <a:t>Portanto</a:t>
            </a:r>
            <a:r>
              <a:rPr lang="fr-CH" altLang="it-CH" dirty="0">
                <a:ea typeface="SimSun" panose="02010600030101010101" pitchFamily="2" charset="-122"/>
              </a:rPr>
              <a:t>, </a:t>
            </a:r>
            <a:r>
              <a:rPr lang="fr-CH" altLang="it-CH" dirty="0" err="1">
                <a:ea typeface="SimSun" panose="02010600030101010101" pitchFamily="2" charset="-122"/>
              </a:rPr>
              <a:t>podem</a:t>
            </a:r>
            <a:r>
              <a:rPr lang="fr-CH" altLang="it-CH" dirty="0">
                <a:ea typeface="SimSun" panose="02010600030101010101" pitchFamily="2" charset="-122"/>
              </a:rPr>
              <a:t> </a:t>
            </a:r>
            <a:r>
              <a:rPr lang="fr-CH" altLang="it-CH" dirty="0" err="1">
                <a:ea typeface="SimSun" panose="02010600030101010101" pitchFamily="2" charset="-122"/>
              </a:rPr>
              <a:t>comprar</a:t>
            </a:r>
            <a:r>
              <a:rPr lang="fr-CH" altLang="it-CH" dirty="0">
                <a:ea typeface="SimSun" panose="02010600030101010101" pitchFamily="2" charset="-122"/>
              </a:rPr>
              <a:t> mais bens e </a:t>
            </a:r>
            <a:r>
              <a:rPr lang="fr-CH" altLang="it-CH" dirty="0" err="1">
                <a:ea typeface="SimSun" panose="02010600030101010101" pitchFamily="2" charset="-122"/>
              </a:rPr>
              <a:t>serviços</a:t>
            </a:r>
            <a:r>
              <a:rPr lang="fr-CH" altLang="it-CH" dirty="0">
                <a:ea typeface="SimSun" panose="02010600030101010101" pitchFamily="2" charset="-122"/>
              </a:rPr>
              <a:t>, e </a:t>
            </a:r>
            <a:r>
              <a:rPr lang="fr-CH" altLang="it-CH" dirty="0" err="1">
                <a:ea typeface="SimSun" panose="02010600030101010101" pitchFamily="2" charset="-122"/>
              </a:rPr>
              <a:t>assim</a:t>
            </a:r>
            <a:r>
              <a:rPr lang="fr-CH" altLang="it-CH" dirty="0">
                <a:ea typeface="SimSun" panose="02010600030101010101" pitchFamily="2" charset="-122"/>
              </a:rPr>
              <a:t> </a:t>
            </a:r>
            <a:r>
              <a:rPr lang="fr-CH" altLang="it-CH" dirty="0" err="1">
                <a:ea typeface="SimSun" panose="02010600030101010101" pitchFamily="2" charset="-122"/>
              </a:rPr>
              <a:t>por</a:t>
            </a:r>
            <a:r>
              <a:rPr lang="fr-CH" altLang="it-CH" dirty="0">
                <a:ea typeface="SimSun" panose="02010600030101010101" pitchFamily="2" charset="-122"/>
              </a:rPr>
              <a:t> </a:t>
            </a:r>
            <a:r>
              <a:rPr lang="fr-CH" altLang="it-CH" dirty="0" err="1">
                <a:ea typeface="SimSun" panose="02010600030101010101" pitchFamily="2" charset="-122"/>
              </a:rPr>
              <a:t>diante</a:t>
            </a:r>
            <a:r>
              <a:rPr lang="fr-CH" altLang="it-CH" dirty="0">
                <a:ea typeface="SimSun" panose="02010600030101010101" pitchFamily="2" charset="-122"/>
              </a:rPr>
              <a:t>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fr-CH" altLang="it-CH" dirty="0">
                <a:ea typeface="SimSun" panose="02010600030101010101" pitchFamily="2" charset="-122"/>
              </a:rPr>
              <a:t>É </a:t>
            </a:r>
            <a:r>
              <a:rPr lang="fr-CH" altLang="it-CH" dirty="0" err="1">
                <a:ea typeface="SimSun" panose="02010600030101010101" pitchFamily="2" charset="-122"/>
              </a:rPr>
              <a:t>verdade</a:t>
            </a:r>
            <a:r>
              <a:rPr lang="fr-CH" altLang="it-CH" dirty="0">
                <a:ea typeface="SimSun" panose="02010600030101010101" pitchFamily="2" charset="-122"/>
              </a:rPr>
              <a:t>? </a:t>
            </a:r>
            <a:r>
              <a:rPr lang="fr-CH" altLang="it-CH" dirty="0" err="1">
                <a:ea typeface="SimSun" panose="02010600030101010101" pitchFamily="2" charset="-122"/>
              </a:rPr>
              <a:t>Apenas</a:t>
            </a:r>
            <a:r>
              <a:rPr lang="fr-CH" altLang="it-CH" dirty="0">
                <a:ea typeface="SimSun" panose="02010600030101010101" pitchFamily="2" charset="-122"/>
              </a:rPr>
              <a:t> </a:t>
            </a:r>
            <a:r>
              <a:rPr lang="fr-CH" altLang="it-CH" dirty="0" err="1">
                <a:ea typeface="SimSun" panose="02010600030101010101" pitchFamily="2" charset="-122"/>
              </a:rPr>
              <a:t>parcialmente</a:t>
            </a:r>
            <a:r>
              <a:rPr lang="fr-CH" altLang="it-CH" dirty="0">
                <a:ea typeface="SimSun" panose="02010600030101010101" pitchFamily="2" charset="-122"/>
              </a:rPr>
              <a:t> porque a </a:t>
            </a:r>
            <a:r>
              <a:rPr lang="fr-CH" altLang="it-CH" dirty="0" err="1">
                <a:ea typeface="SimSun" panose="02010600030101010101" pitchFamily="2" charset="-122"/>
              </a:rPr>
              <a:t>automatização</a:t>
            </a:r>
            <a:r>
              <a:rPr lang="fr-CH" altLang="it-CH" dirty="0">
                <a:ea typeface="SimSun" panose="02010600030101010101" pitchFamily="2" charset="-122"/>
              </a:rPr>
              <a:t> </a:t>
            </a:r>
            <a:r>
              <a:rPr lang="fr-CH" altLang="it-CH" dirty="0" err="1">
                <a:ea typeface="SimSun" panose="02010600030101010101" pitchFamily="2" charset="-122"/>
              </a:rPr>
              <a:t>está</a:t>
            </a:r>
            <a:r>
              <a:rPr lang="fr-CH" altLang="it-CH" dirty="0">
                <a:ea typeface="SimSun" panose="02010600030101010101" pitchFamily="2" charset="-122"/>
              </a:rPr>
              <a:t> se </a:t>
            </a:r>
            <a:r>
              <a:rPr lang="fr-CH" altLang="it-CH" dirty="0" err="1">
                <a:ea typeface="SimSun" panose="02010600030101010101" pitchFamily="2" charset="-122"/>
              </a:rPr>
              <a:t>espalhando</a:t>
            </a:r>
            <a:r>
              <a:rPr lang="fr-CH" altLang="it-CH" dirty="0">
                <a:ea typeface="SimSun" panose="02010600030101010101" pitchFamily="2" charset="-122"/>
              </a:rPr>
              <a:t> e </a:t>
            </a:r>
            <a:r>
              <a:rPr lang="fr-CH" altLang="it-CH" dirty="0" err="1">
                <a:ea typeface="SimSun" panose="02010600030101010101" pitchFamily="2" charset="-122"/>
              </a:rPr>
              <a:t>alguns</a:t>
            </a:r>
            <a:r>
              <a:rPr lang="fr-CH" altLang="it-CH" dirty="0">
                <a:ea typeface="SimSun" panose="02010600030101010101" pitchFamily="2" charset="-122"/>
              </a:rPr>
              <a:t> dos </a:t>
            </a:r>
            <a:r>
              <a:rPr lang="fr-CH" altLang="it-CH" dirty="0" err="1">
                <a:ea typeface="SimSun" panose="02010600030101010101" pitchFamily="2" charset="-122"/>
              </a:rPr>
              <a:t>operários</a:t>
            </a:r>
            <a:r>
              <a:rPr lang="fr-CH" altLang="it-CH" dirty="0">
                <a:ea typeface="SimSun" panose="02010600030101010101" pitchFamily="2" charset="-122"/>
              </a:rPr>
              <a:t> </a:t>
            </a:r>
            <a:r>
              <a:rPr lang="fr-CH" altLang="it-CH" dirty="0" err="1">
                <a:ea typeface="SimSun" panose="02010600030101010101" pitchFamily="2" charset="-122"/>
              </a:rPr>
              <a:t>foram</a:t>
            </a:r>
            <a:r>
              <a:rPr lang="fr-CH" altLang="it-CH" dirty="0">
                <a:ea typeface="SimSun" panose="02010600030101010101" pitchFamily="2" charset="-122"/>
              </a:rPr>
              <a:t> </a:t>
            </a:r>
            <a:r>
              <a:rPr lang="fr-CH" altLang="it-CH" dirty="0" err="1">
                <a:ea typeface="SimSun" panose="02010600030101010101" pitchFamily="2" charset="-122"/>
              </a:rPr>
              <a:t>substituídos</a:t>
            </a:r>
            <a:r>
              <a:rPr lang="fr-CH" altLang="it-CH" dirty="0">
                <a:ea typeface="SimSun" panose="02010600030101010101" pitchFamily="2" charset="-122"/>
              </a:rPr>
              <a:t> pelas novas </a:t>
            </a:r>
            <a:r>
              <a:rPr lang="fr-CH" altLang="it-CH" dirty="0" err="1">
                <a:ea typeface="SimSun" panose="02010600030101010101" pitchFamily="2" charset="-122"/>
              </a:rPr>
              <a:t>máquinas</a:t>
            </a:r>
            <a:r>
              <a:rPr lang="fr-CH" altLang="it-CH" dirty="0">
                <a:ea typeface="SimSun" panose="02010600030101010101" pitchFamily="2" charset="-122"/>
              </a:rPr>
              <a:t> </a:t>
            </a:r>
            <a:r>
              <a:rPr lang="fr-CH" altLang="it-CH" dirty="0" err="1">
                <a:ea typeface="SimSun" panose="02010600030101010101" pitchFamily="2" charset="-122"/>
              </a:rPr>
              <a:t>automáticas</a:t>
            </a:r>
            <a:r>
              <a:rPr lang="fr-CH" altLang="it-CH" dirty="0">
                <a:ea typeface="SimSun" panose="02010600030101010101" pitchFamily="2" charset="-122"/>
              </a:rPr>
              <a:t>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endParaRPr lang="fr-CH" altLang="it-CH" dirty="0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fr-CH" altLang="it-CH" dirty="0">
                <a:ea typeface="SimSun" panose="02010600030101010101" pitchFamily="2" charset="-122"/>
              </a:rPr>
              <a:t>http://en.wikipedia.org/wiki/Dresden_1945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fr-CH" altLang="it-CH" dirty="0">
                <a:ea typeface="SimSun" panose="02010600030101010101" pitchFamily="2" charset="-122"/>
              </a:rPr>
              <a:t>http://en.wikipedia.org/wiki/Bombing_of_Nagasaki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fr-CH" altLang="it-CH" dirty="0">
                <a:ea typeface="SimSun" panose="02010600030101010101" pitchFamily="2" charset="-122"/>
              </a:rPr>
              <a:t>http://en.wikipedia.org/wiki/Jenin_Massacre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endParaRPr lang="fr-CH" altLang="it-CH" dirty="0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906" name="Rectangle 26">
            <a:extLst>
              <a:ext uri="{FF2B5EF4-FFF2-40B4-BE49-F238E27FC236}">
                <a16:creationId xmlns:a16="http://schemas.microsoft.com/office/drawing/2014/main" id="{EB18C276-FE65-62C6-639F-EDD3B6358DE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0F51AE7-5447-44D9-929F-8B44A9F4F03A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241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19907" name="Text Box 1">
            <a:extLst>
              <a:ext uri="{FF2B5EF4-FFF2-40B4-BE49-F238E27FC236}">
                <a16:creationId xmlns:a16="http://schemas.microsoft.com/office/drawing/2014/main" id="{99CB76AB-9FF1-0FB6-E59B-3F39CC2307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02935EF-8F23-4D7D-9B5B-A9E514CAED8C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241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19908" name="Rectangle 2">
            <a:extLst>
              <a:ext uri="{FF2B5EF4-FFF2-40B4-BE49-F238E27FC236}">
                <a16:creationId xmlns:a16="http://schemas.microsoft.com/office/drawing/2014/main" id="{E4E7F9E9-398F-CCF3-B946-93501B4D022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9909" name="Text Box 3">
            <a:extLst>
              <a:ext uri="{FF2B5EF4-FFF2-40B4-BE49-F238E27FC236}">
                <a16:creationId xmlns:a16="http://schemas.microsoft.com/office/drawing/2014/main" id="{D4272E41-7346-BCF7-0366-6BEB3C5EB13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 resultado da guerra: muitas mortes e destruição. Para a humanidade é um desastre.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https://pt.wikipedia.org/wiki/Guerra_do_Vietn%C3%A3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http://en.wikipedia.org/wiki/World_war_II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https://pt.wikipedia.org/wiki/Segunda_guerra_mundial</a:t>
            </a: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538" name="Rectangle 26">
            <a:extLst>
              <a:ext uri="{FF2B5EF4-FFF2-40B4-BE49-F238E27FC236}">
                <a16:creationId xmlns:a16="http://schemas.microsoft.com/office/drawing/2014/main" id="{86750FF1-AE9A-961C-7A9A-98554538409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0F7B95A-5F30-435B-8F57-E2AD644B52D1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24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77539" name="Text Box 1">
            <a:extLst>
              <a:ext uri="{FF2B5EF4-FFF2-40B4-BE49-F238E27FC236}">
                <a16:creationId xmlns:a16="http://schemas.microsoft.com/office/drawing/2014/main" id="{56956ADA-5A48-99DD-DD68-CAA0D09FD4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7703D0D-F024-4D4A-975B-8C2130221699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24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77540" name="Rectangle 2">
            <a:extLst>
              <a:ext uri="{FF2B5EF4-FFF2-40B4-BE49-F238E27FC236}">
                <a16:creationId xmlns:a16="http://schemas.microsoft.com/office/drawing/2014/main" id="{9F62634C-C602-EEF1-1321-D0EDA32A938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7541" name="Text Box 3">
            <a:extLst>
              <a:ext uri="{FF2B5EF4-FFF2-40B4-BE49-F238E27FC236}">
                <a16:creationId xmlns:a16="http://schemas.microsoft.com/office/drawing/2014/main" id="{63F48D57-AEDA-7628-8251-223755307ED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Quando todas as pessoas que têm dinheiro para comprar um carro, que precisavam de um carro e estavam dispostas a comprá-lo... já têm um carro (e até mais do que um), ninguém compra mais carros. 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O mercado está saturado. Que fazer?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https://pt.wikipedia.org/wiki/Esquema_em_pir%C3%A2mide#Satura.C3.A7.C3.A3o_de_mercado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http://en.wikipedia.org/wiki/Market_saturation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954" name="Slide Image Placeholder 1">
            <a:extLst>
              <a:ext uri="{FF2B5EF4-FFF2-40B4-BE49-F238E27FC236}">
                <a16:creationId xmlns:a16="http://schemas.microsoft.com/office/drawing/2014/main" id="{02642662-3492-F922-AE30-958F40338E7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1955" name="Notes Placeholder 2">
            <a:extLst>
              <a:ext uri="{FF2B5EF4-FFF2-40B4-BE49-F238E27FC236}">
                <a16:creationId xmlns:a16="http://schemas.microsoft.com/office/drawing/2014/main" id="{40CDD335-FD6E-B41A-9408-D90101052BC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Na guerra, não há nada honrosa</a:t>
            </a:r>
          </a:p>
          <a:p>
            <a:pPr eaLnBrk="1" hangingPunct="1">
              <a:spcBef>
                <a:spcPct val="0"/>
              </a:spcBef>
            </a:pPr>
            <a:endParaRPr lang="it-CH" altLang="it-CH"/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http://time.com/3625453/torture-report-senate-cia-interrogation/#3625453/torture-report-senate-cia-interrogation/</a:t>
            </a:r>
          </a:p>
        </p:txBody>
      </p:sp>
      <p:sp>
        <p:nvSpPr>
          <p:cNvPr id="1021956" name="Slide Number Placeholder 3">
            <a:extLst>
              <a:ext uri="{FF2B5EF4-FFF2-40B4-BE49-F238E27FC236}">
                <a16:creationId xmlns:a16="http://schemas.microsoft.com/office/drawing/2014/main" id="{1ACA3C61-03AD-1080-8CA7-0F1E6BCF110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F4F699A-7D05-47FB-B7DE-E411654AE9B1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242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02" name="Rectangle 26">
            <a:extLst>
              <a:ext uri="{FF2B5EF4-FFF2-40B4-BE49-F238E27FC236}">
                <a16:creationId xmlns:a16="http://schemas.microsoft.com/office/drawing/2014/main" id="{0FFC813B-59B7-4907-8D90-AA5A41EB760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E1AA7E1-14EB-4030-AAA4-6D031945E368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243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24003" name="Text Box 1">
            <a:extLst>
              <a:ext uri="{FF2B5EF4-FFF2-40B4-BE49-F238E27FC236}">
                <a16:creationId xmlns:a16="http://schemas.microsoft.com/office/drawing/2014/main" id="{0BDDCB62-A5F2-3B2F-7D25-1AFC8A0BFA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108ACF6-F06B-4813-B1A8-3BD45FA6ACDF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243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24004" name="Rectangle 2">
            <a:extLst>
              <a:ext uri="{FF2B5EF4-FFF2-40B4-BE49-F238E27FC236}">
                <a16:creationId xmlns:a16="http://schemas.microsoft.com/office/drawing/2014/main" id="{0140AF09-9958-BF89-9361-C5C227AA095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4005" name="Text Box 3">
            <a:extLst>
              <a:ext uri="{FF2B5EF4-FFF2-40B4-BE49-F238E27FC236}">
                <a16:creationId xmlns:a16="http://schemas.microsoft.com/office/drawing/2014/main" id="{C517C18E-0108-614D-1813-5957C2FEFD2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Horrível!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IT" altLang="it-CH">
                <a:ea typeface="SimSun" panose="02010600030101010101" pitchFamily="2" charset="-122"/>
              </a:rPr>
              <a:t>http://www.sipri.org/yearbook/2012/04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IT" altLang="it-CH">
                <a:ea typeface="SimSun" panose="02010600030101010101" pitchFamily="2" charset="-122"/>
              </a:rPr>
              <a:t>http://www.fas.org/sgp/crs/row/RL30150.pdf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IT" altLang="it-CH">
                <a:ea typeface="SimSun" panose="02010600030101010101" pitchFamily="2" charset="-122"/>
              </a:rPr>
              <a:t>https://pt.wikipedia.org/wiki/Defense_Advanced_Research_Projects_Agency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IT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IT" altLang="it-CH">
                <a:ea typeface="SimSun" panose="02010600030101010101" pitchFamily="2" charset="-122"/>
              </a:rPr>
              <a:t>https://www.sipri.org/sites/default/files/2017-09/yb17-summary_ita.pdf </a:t>
            </a:r>
          </a:p>
        </p:txBody>
      </p:sp>
    </p:spTree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050" name="Segnaposto immagine diapositiva 1">
            <a:extLst>
              <a:ext uri="{FF2B5EF4-FFF2-40B4-BE49-F238E27FC236}">
                <a16:creationId xmlns:a16="http://schemas.microsoft.com/office/drawing/2014/main" id="{A2750145-BCA5-6019-9B91-F35B099F250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6051" name="Segnaposto note 2">
            <a:extLst>
              <a:ext uri="{FF2B5EF4-FFF2-40B4-BE49-F238E27FC236}">
                <a16:creationId xmlns:a16="http://schemas.microsoft.com/office/drawing/2014/main" id="{1231F0AF-FCBA-B67A-D6C1-4AD2EC6EC6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https://pt.wikipedia.org/wiki/Rosa_Luxemburgo</a:t>
            </a:r>
          </a:p>
        </p:txBody>
      </p:sp>
      <p:sp>
        <p:nvSpPr>
          <p:cNvPr id="1026052" name="Segnaposto numero diapositiva 3">
            <a:extLst>
              <a:ext uri="{FF2B5EF4-FFF2-40B4-BE49-F238E27FC236}">
                <a16:creationId xmlns:a16="http://schemas.microsoft.com/office/drawing/2014/main" id="{37DFF652-7456-2CC1-1774-3D5504FD2B9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fld id="{D942067E-26E5-4BE4-9F05-5A96604A53AC}" type="slidenum">
              <a:rPr lang="it-CH" altLang="en-US" smtClean="0">
                <a:latin typeface="Calibri" panose="020F0502020204030204" pitchFamily="34" charset="0"/>
              </a:rPr>
              <a:pPr/>
              <a:t>244</a:t>
            </a:fld>
            <a:endParaRPr lang="it-CH" altLang="en-US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098" name="Rectangle 26">
            <a:extLst>
              <a:ext uri="{FF2B5EF4-FFF2-40B4-BE49-F238E27FC236}">
                <a16:creationId xmlns:a16="http://schemas.microsoft.com/office/drawing/2014/main" id="{5A97D717-2B60-2303-BE6F-7D5010B7283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AE5D714-2B54-4CBF-854B-21B4C106983C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245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28099" name="Text Box 1">
            <a:extLst>
              <a:ext uri="{FF2B5EF4-FFF2-40B4-BE49-F238E27FC236}">
                <a16:creationId xmlns:a16="http://schemas.microsoft.com/office/drawing/2014/main" id="{C9117E47-15AF-F6DE-C30B-ABA9ECE6D7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71E17E1-1BE4-48C8-A8CA-F35276F4D48C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245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28100" name="Rectangle 2">
            <a:extLst>
              <a:ext uri="{FF2B5EF4-FFF2-40B4-BE49-F238E27FC236}">
                <a16:creationId xmlns:a16="http://schemas.microsoft.com/office/drawing/2014/main" id="{29EEA020-78D5-3F89-4812-F657C381079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8101" name="Text Box 3">
            <a:extLst>
              <a:ext uri="{FF2B5EF4-FFF2-40B4-BE49-F238E27FC236}">
                <a16:creationId xmlns:a16="http://schemas.microsoft.com/office/drawing/2014/main" id="{6D807DE6-C7F1-71E7-4276-03D50BA5907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 desemprego: um "dano colateral" do sistema capitalista com economia de mercado.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http://www.rtp.pt/noticias/index.php?article=627649&amp;tm=6&amp;layout=121&amp;visual=49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http://blogs.estadao.com.br/jamil-chade/2013/01/21/brasil-tera-aumento-de-500-mil-desempregados-ate-2014/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http://en.wikipedia.org/wiki/Unemployment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https://pt.wikipedia.org/wiki/Desemprego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http://www.bls.gov/news.release/pdf/empsit.pdf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http://www.bbc.co.uk/news/business-24045546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https://pt.wikipedia.org/wiki/Taxa_de_desemprego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http://www.ilo.org/global/research/global-reports/weso/2015-changing-nature-of-jobs/WCMS_368643/lang--es/index.htm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http://www.ilo.org/global/research/global-reports/weso/2015/WCMS_337069/lang--en/index.htm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http://www.ilo.org/public/portugue/region/eurpro/lisbon/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146" name="Rectangle 26">
            <a:extLst>
              <a:ext uri="{FF2B5EF4-FFF2-40B4-BE49-F238E27FC236}">
                <a16:creationId xmlns:a16="http://schemas.microsoft.com/office/drawing/2014/main" id="{9ABB65AC-71EE-D1B7-C033-F904D3706FF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BEEFBF7-7C23-4244-8F81-51CCB7AA3B33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246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30147" name="Text Box 1">
            <a:extLst>
              <a:ext uri="{FF2B5EF4-FFF2-40B4-BE49-F238E27FC236}">
                <a16:creationId xmlns:a16="http://schemas.microsoft.com/office/drawing/2014/main" id="{88DCD18D-54D5-E205-EDF6-D3F9724290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42DDAC2-7714-4C4B-BCB7-27B1C418BEA8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246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30148" name="Rectangle 2">
            <a:extLst>
              <a:ext uri="{FF2B5EF4-FFF2-40B4-BE49-F238E27FC236}">
                <a16:creationId xmlns:a16="http://schemas.microsoft.com/office/drawing/2014/main" id="{E4F54A18-6353-9EAA-A62E-92171F0E117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0149" name="Rectangle 3">
            <a:extLst>
              <a:ext uri="{FF2B5EF4-FFF2-40B4-BE49-F238E27FC236}">
                <a16:creationId xmlns:a16="http://schemas.microsoft.com/office/drawing/2014/main" id="{790E06DE-050F-3AE3-D916-C3809B039D5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.</a:t>
            </a:r>
          </a:p>
        </p:txBody>
      </p:sp>
    </p:spTree>
  </p:cSld>
  <p:clrMapOvr>
    <a:masterClrMapping/>
  </p:clrMapOvr>
</p:notes>
</file>

<file path=ppt/notesSlides/notesSlide2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194" name="Segnaposto immagine diapositiva 1">
            <a:extLst>
              <a:ext uri="{FF2B5EF4-FFF2-40B4-BE49-F238E27FC236}">
                <a16:creationId xmlns:a16="http://schemas.microsoft.com/office/drawing/2014/main" id="{DD2EE350-305A-D02B-F5DA-D959053D3CA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32195" name="Segnaposto note 2">
            <a:extLst>
              <a:ext uri="{FF2B5EF4-FFF2-40B4-BE49-F238E27FC236}">
                <a16:creationId xmlns:a16="http://schemas.microsoft.com/office/drawing/2014/main" id="{37FE6F90-EE31-D891-56B0-3D438069B1A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.</a:t>
            </a:r>
          </a:p>
        </p:txBody>
      </p:sp>
      <p:sp>
        <p:nvSpPr>
          <p:cNvPr id="1032196" name="Segnaposto numero diapositiva 3">
            <a:extLst>
              <a:ext uri="{FF2B5EF4-FFF2-40B4-BE49-F238E27FC236}">
                <a16:creationId xmlns:a16="http://schemas.microsoft.com/office/drawing/2014/main" id="{05FDA25E-5844-0B7A-DA2D-B82E8FD1716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E718137-7959-42C8-9784-8285C2D156F9}" type="slidenum">
              <a:rPr lang="it-CH" altLang="it-CH" smtClean="0">
                <a:solidFill>
                  <a:srgbClr val="FFFFFF"/>
                </a:solidFill>
              </a:rPr>
              <a:pPr>
                <a:spcBef>
                  <a:spcPct val="0"/>
                </a:spcBef>
              </a:pPr>
              <a:t>247</a:t>
            </a:fld>
            <a:endParaRPr lang="it-CH" altLang="it-CH">
              <a:solidFill>
                <a:srgbClr val="FFFFFF"/>
              </a:solidFill>
            </a:endParaRPr>
          </a:p>
        </p:txBody>
      </p:sp>
    </p:spTree>
  </p:cSld>
  <p:clrMapOvr>
    <a:masterClrMapping/>
  </p:clrMapOvr>
</p:notes>
</file>

<file path=ppt/notesSlides/notesSlide2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42" name="Rectangle 26">
            <a:extLst>
              <a:ext uri="{FF2B5EF4-FFF2-40B4-BE49-F238E27FC236}">
                <a16:creationId xmlns:a16="http://schemas.microsoft.com/office/drawing/2014/main" id="{BD96BA28-E891-19E1-60C4-63FDC2D87C8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7987181-5E7A-43F2-9EDE-BD9B78EEE346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248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34243" name="Text Box 1">
            <a:extLst>
              <a:ext uri="{FF2B5EF4-FFF2-40B4-BE49-F238E27FC236}">
                <a16:creationId xmlns:a16="http://schemas.microsoft.com/office/drawing/2014/main" id="{10FE6FC7-FF64-4434-EE67-0221D0A46C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CFE52D6-A108-417A-89DA-6E93EA01835D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248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34244" name="Rectangle 2">
            <a:extLst>
              <a:ext uri="{FF2B5EF4-FFF2-40B4-BE49-F238E27FC236}">
                <a16:creationId xmlns:a16="http://schemas.microsoft.com/office/drawing/2014/main" id="{CFE0A158-5C8E-55EB-1E08-EAB91CB046A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4245" name="Text Box 3">
            <a:extLst>
              <a:ext uri="{FF2B5EF4-FFF2-40B4-BE49-F238E27FC236}">
                <a16:creationId xmlns:a16="http://schemas.microsoft.com/office/drawing/2014/main" id="{4A689949-D765-6F6A-4EA8-EFDACA9430C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 proprietário fechou a fábrica e está em frente do seu armazém cheio de raviolis por vender. O seu maior desejo é vender os raviolis antes do prazo limite de validade. Caso contrário, os raviolis (e todo o seu capital), serão perdidos.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Os desempregados que não têm dinheiro, pedem ao proprietário de dar-lhes um pouco de raviolis para suas famílias famintas. Mas o proprietário exige ser pago.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Os desempregados expulsam o proprietário e levam os raviolis. O proprietário chama a polícia.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http://en.wikipedia.org/wiki/Looting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https://pt.wikipedia.org/wiki/Pilhagem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290" name="Rectangle 26">
            <a:extLst>
              <a:ext uri="{FF2B5EF4-FFF2-40B4-BE49-F238E27FC236}">
                <a16:creationId xmlns:a16="http://schemas.microsoft.com/office/drawing/2014/main" id="{AD02DC80-DE04-0308-F343-7D85A671FC6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1020C84-CF34-4F79-8B42-E68690B4EFDA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249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36291" name="Rectangle 1">
            <a:extLst>
              <a:ext uri="{FF2B5EF4-FFF2-40B4-BE49-F238E27FC236}">
                <a16:creationId xmlns:a16="http://schemas.microsoft.com/office/drawing/2014/main" id="{FC91AC76-E3DD-FF7B-0992-43D99B0773E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6292" name="Rectangle 2">
            <a:extLst>
              <a:ext uri="{FF2B5EF4-FFF2-40B4-BE49-F238E27FC236}">
                <a16:creationId xmlns:a16="http://schemas.microsoft.com/office/drawing/2014/main" id="{AA32A208-F740-B685-1506-857463B2903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As Estado burguês garanta e defende a propriedade privada, porque esta é uma de suas atribuições previstas em lei e na Constituição.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Por conseguinte, o Estado deve intervir.</a:t>
            </a:r>
          </a:p>
        </p:txBody>
      </p:sp>
    </p:spTree>
  </p:cSld>
  <p:clrMapOvr>
    <a:masterClrMapping/>
  </p:clrMapOvr>
</p:notes>
</file>

<file path=ppt/notesSlides/notesSlide2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338" name="Rectangle 7">
            <a:extLst>
              <a:ext uri="{FF2B5EF4-FFF2-40B4-BE49-F238E27FC236}">
                <a16:creationId xmlns:a16="http://schemas.microsoft.com/office/drawing/2014/main" id="{2D4F1727-B5B0-6682-F46A-E8E7E95F547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CBF29EF-ABDF-4772-B2A9-58485F4B49F8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250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038339" name="Rectangle 2">
            <a:extLst>
              <a:ext uri="{FF2B5EF4-FFF2-40B4-BE49-F238E27FC236}">
                <a16:creationId xmlns:a16="http://schemas.microsoft.com/office/drawing/2014/main" id="{719DC04E-F1CE-69FA-909E-6A017927F7FD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38340" name="Rectangle 3">
            <a:extLst>
              <a:ext uri="{FF2B5EF4-FFF2-40B4-BE49-F238E27FC236}">
                <a16:creationId xmlns:a16="http://schemas.microsoft.com/office/drawing/2014/main" id="{AB7AF43C-8B92-22DF-DF68-BC004234E4E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A polícia chega e afasta os desempregados que saqueiam o armazém de ravioli.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https://pt.wikipedia.org/wiki/Propriedade_privada</a:t>
            </a:r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https://en.wikipedia.org/wiki/Private_property</a:t>
            </a:r>
          </a:p>
        </p:txBody>
      </p:sp>
    </p:spTree>
  </p:cSld>
  <p:clrMapOvr>
    <a:masterClrMapping/>
  </p:clrMapOvr>
</p:notes>
</file>

<file path=ppt/notesSlides/notesSlide2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386" name="Rectangle 26">
            <a:extLst>
              <a:ext uri="{FF2B5EF4-FFF2-40B4-BE49-F238E27FC236}">
                <a16:creationId xmlns:a16="http://schemas.microsoft.com/office/drawing/2014/main" id="{29FC8D81-8E15-FBD4-D0A0-E6947340A06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9A96943-2374-478F-A21C-17155AEF67ED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251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40387" name="Text Box 1">
            <a:extLst>
              <a:ext uri="{FF2B5EF4-FFF2-40B4-BE49-F238E27FC236}">
                <a16:creationId xmlns:a16="http://schemas.microsoft.com/office/drawing/2014/main" id="{3ADB62DC-27F0-22BC-ED4E-A6D2DDA760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FE494D1-3599-489E-88F2-8077AFBCD4C4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251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40388" name="Rectangle 2">
            <a:extLst>
              <a:ext uri="{FF2B5EF4-FFF2-40B4-BE49-F238E27FC236}">
                <a16:creationId xmlns:a16="http://schemas.microsoft.com/office/drawing/2014/main" id="{E0E4878C-2811-B6EA-E981-AB8A38AA528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0389" name="Text Box 3">
            <a:extLst>
              <a:ext uri="{FF2B5EF4-FFF2-40B4-BE49-F238E27FC236}">
                <a16:creationId xmlns:a16="http://schemas.microsoft.com/office/drawing/2014/main" id="{6475FC28-287B-EE3E-58A6-9C92D1B4137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Chega a polícia... mas os desempregados são muitos (eles vieram de toda a região para levar os raviolis) e também expulsam a polícia.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Os desempregados continuam a levar os raviolis.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 proprietário pede de novo ajuda ao Estado.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 Estado deve intervir porque, de acordo com a Constituição, é o garante da propriedade privada (instrumentos da propriedade privada: registo predial, cadastro, registo de comércio, propriedade intelectual, certificado de propriedade, etc.)</a:t>
            </a: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586" name="Rectangle 26">
            <a:extLst>
              <a:ext uri="{FF2B5EF4-FFF2-40B4-BE49-F238E27FC236}">
                <a16:creationId xmlns:a16="http://schemas.microsoft.com/office/drawing/2014/main" id="{1358AB7C-8A2D-F3C5-DAFB-FC5FF4B1C82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A7B49C5-9E7C-4F26-A951-8B010158CC4D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25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79587" name="Rectangle 1">
            <a:extLst>
              <a:ext uri="{FF2B5EF4-FFF2-40B4-BE49-F238E27FC236}">
                <a16:creationId xmlns:a16="http://schemas.microsoft.com/office/drawing/2014/main" id="{7C6D45BB-FDE7-02F9-445B-E2C44B11902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9588" name="Rectangle 2">
            <a:extLst>
              <a:ext uri="{FF2B5EF4-FFF2-40B4-BE49-F238E27FC236}">
                <a16:creationId xmlns:a16="http://schemas.microsoft.com/office/drawing/2014/main" id="{74DC88B7-6FAA-199B-12EE-C6F69DA596D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https://pt.wikipedia.org/wiki/Exporta%C3%A7%C3%A3o</a:t>
            </a:r>
          </a:p>
        </p:txBody>
      </p:sp>
      <p:sp>
        <p:nvSpPr>
          <p:cNvPr id="579589" name="Text Box 3">
            <a:extLst>
              <a:ext uri="{FF2B5EF4-FFF2-40B4-BE49-F238E27FC236}">
                <a16:creationId xmlns:a16="http://schemas.microsoft.com/office/drawing/2014/main" id="{051804DA-4475-4E3D-0608-6BD53961F6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92B1276-1AD0-49F8-BCE3-602E8F6C5A5C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25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434" name="Rectangle 26">
            <a:extLst>
              <a:ext uri="{FF2B5EF4-FFF2-40B4-BE49-F238E27FC236}">
                <a16:creationId xmlns:a16="http://schemas.microsoft.com/office/drawing/2014/main" id="{AB6CE2BE-02D8-851E-D82F-F7B0EBB8290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BF0AF3A-48F1-41ED-A59A-DD07603060D0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252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42435" name="Text Box 1">
            <a:extLst>
              <a:ext uri="{FF2B5EF4-FFF2-40B4-BE49-F238E27FC236}">
                <a16:creationId xmlns:a16="http://schemas.microsoft.com/office/drawing/2014/main" id="{4C12870B-C991-A47C-76C4-4AC376C6CF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5AA7CE0-4D81-4E89-90B4-93D07BE5671D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252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42436" name="Rectangle 2">
            <a:extLst>
              <a:ext uri="{FF2B5EF4-FFF2-40B4-BE49-F238E27FC236}">
                <a16:creationId xmlns:a16="http://schemas.microsoft.com/office/drawing/2014/main" id="{FD22868B-C2B3-CA60-B95C-C95727CC2C3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2437" name="Text Box 3">
            <a:extLst>
              <a:ext uri="{FF2B5EF4-FFF2-40B4-BE49-F238E27FC236}">
                <a16:creationId xmlns:a16="http://schemas.microsoft.com/office/drawing/2014/main" id="{11957CA6-55A5-0AE9-7727-191ED2557B0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Chega o exército nacional e também o exército estrangeiro chamado em reforço.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(Normalmente, o Exército dos Estados Unidos ou a NATO).</a:t>
            </a:r>
          </a:p>
        </p:txBody>
      </p:sp>
    </p:spTree>
  </p:cSld>
  <p:clrMapOvr>
    <a:masterClrMapping/>
  </p:clrMapOvr>
</p:notes>
</file>

<file path=ppt/notesSlides/notesSlide2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82" name="Rectangle 26">
            <a:extLst>
              <a:ext uri="{FF2B5EF4-FFF2-40B4-BE49-F238E27FC236}">
                <a16:creationId xmlns:a16="http://schemas.microsoft.com/office/drawing/2014/main" id="{471AD3CE-B5D5-9BB1-DF6E-3FF3C555BF6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EE4303B-DADA-4F2D-B2F2-852ACDC7C4A4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253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44483" name="Text Box 1">
            <a:extLst>
              <a:ext uri="{FF2B5EF4-FFF2-40B4-BE49-F238E27FC236}">
                <a16:creationId xmlns:a16="http://schemas.microsoft.com/office/drawing/2014/main" id="{CA0BA7C7-47E0-5CA8-2ADB-420EC04290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858C919-309B-4EAE-B3EB-23192DE7D379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253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44484" name="Rectangle 2">
            <a:extLst>
              <a:ext uri="{FF2B5EF4-FFF2-40B4-BE49-F238E27FC236}">
                <a16:creationId xmlns:a16="http://schemas.microsoft.com/office/drawing/2014/main" id="{43A7FCED-B7AD-C2DC-47B3-E72B5C71E97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4485" name="Text Box 3">
            <a:extLst>
              <a:ext uri="{FF2B5EF4-FFF2-40B4-BE49-F238E27FC236}">
                <a16:creationId xmlns:a16="http://schemas.microsoft.com/office/drawing/2014/main" id="{5C1E5291-25C4-1230-4FCE-5828BB4FB44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Como no Vietnã, as pessoas lutam pelos seus direitos e ganham.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https://pt.wikipedia.org/wiki/Guerra_do_Vietn%C3%A3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https://pt.wikipedia.org/wiki/Revolu%C3%A7%C3%A3o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http://en.wikipedia.org/wiki/Social_revolution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https://pt.wikipedia.org/wiki/Revolu%C3%A7%C3%A3o_Social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530" name="Rectangle 26">
            <a:extLst>
              <a:ext uri="{FF2B5EF4-FFF2-40B4-BE49-F238E27FC236}">
                <a16:creationId xmlns:a16="http://schemas.microsoft.com/office/drawing/2014/main" id="{B56F6175-5685-FF24-3E98-538256B1D7A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1E2C563-A672-4A7F-BBAF-1B4DBFAC0744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254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46531" name="Rectangle 1">
            <a:extLst>
              <a:ext uri="{FF2B5EF4-FFF2-40B4-BE49-F238E27FC236}">
                <a16:creationId xmlns:a16="http://schemas.microsoft.com/office/drawing/2014/main" id="{7FB5ABEF-4E78-A072-DBF7-87302FF48AC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6532" name="Rectangle 2">
            <a:extLst>
              <a:ext uri="{FF2B5EF4-FFF2-40B4-BE49-F238E27FC236}">
                <a16:creationId xmlns:a16="http://schemas.microsoft.com/office/drawing/2014/main" id="{C1B18511-B33C-04AA-16B0-DC12D3C8D52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Obviamente, uma revolução não é um passeio, mas uma luta longa e desgastante, mesmo com implicações trágicas.</a:t>
            </a:r>
            <a:endParaRPr lang="it-CH" altLang="it-CH"/>
          </a:p>
        </p:txBody>
      </p:sp>
    </p:spTree>
  </p:cSld>
  <p:clrMapOvr>
    <a:masterClrMapping/>
  </p:clrMapOvr>
</p:notes>
</file>

<file path=ppt/notesSlides/notesSlide2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578" name="Segnaposto immagine diapositiva 1">
            <a:extLst>
              <a:ext uri="{FF2B5EF4-FFF2-40B4-BE49-F238E27FC236}">
                <a16:creationId xmlns:a16="http://schemas.microsoft.com/office/drawing/2014/main" id="{8087F16B-FC8D-0EC5-40AB-14CEE10E3C2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48579" name="Segnaposto note 2">
            <a:extLst>
              <a:ext uri="{FF2B5EF4-FFF2-40B4-BE49-F238E27FC236}">
                <a16:creationId xmlns:a16="http://schemas.microsoft.com/office/drawing/2014/main" id="{832E39A0-B8CF-9B99-AF92-4CC2032861F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Agora todo o mundo pode levar raviolis, mas...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após alguns dias, a loja de raviolis está vazia!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Lenine: Que fazer?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https://pt.wikipedia.org/wiki/Que_fazer%3F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https://pt.wikipedia.org/wiki/Lenin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https://pt.wikipedia.org/wiki/Leninismo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endParaRPr lang="it-CH" altLang="it-CH"/>
          </a:p>
        </p:txBody>
      </p:sp>
      <p:sp>
        <p:nvSpPr>
          <p:cNvPr id="1048580" name="Segnaposto numero diapositiva 3">
            <a:extLst>
              <a:ext uri="{FF2B5EF4-FFF2-40B4-BE49-F238E27FC236}">
                <a16:creationId xmlns:a16="http://schemas.microsoft.com/office/drawing/2014/main" id="{3D6DBA25-8518-785A-75B3-2A55106EEC5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1C2208A-E69E-4481-A93C-774718087C02}" type="slidenum">
              <a:rPr lang="it-CH" altLang="it-CH" smtClean="0">
                <a:solidFill>
                  <a:srgbClr val="FFFFFF"/>
                </a:solidFill>
              </a:rPr>
              <a:pPr>
                <a:spcBef>
                  <a:spcPct val="0"/>
                </a:spcBef>
              </a:pPr>
              <a:t>255</a:t>
            </a:fld>
            <a:endParaRPr lang="it-CH" altLang="it-CH">
              <a:solidFill>
                <a:srgbClr val="FFFFFF"/>
              </a:solidFill>
            </a:endParaRPr>
          </a:p>
        </p:txBody>
      </p:sp>
    </p:spTree>
  </p:cSld>
  <p:clrMapOvr>
    <a:masterClrMapping/>
  </p:clrMapOvr>
</p:notes>
</file>

<file path=ppt/notesSlides/notesSlide2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626" name="Rectangle 26">
            <a:extLst>
              <a:ext uri="{FF2B5EF4-FFF2-40B4-BE49-F238E27FC236}">
                <a16:creationId xmlns:a16="http://schemas.microsoft.com/office/drawing/2014/main" id="{A5B5B849-3E4E-AADE-39FA-F0AB46BCB22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227F36B-042D-4473-8856-6BB87777DFEB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256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50627" name="Rectangle 1">
            <a:extLst>
              <a:ext uri="{FF2B5EF4-FFF2-40B4-BE49-F238E27FC236}">
                <a16:creationId xmlns:a16="http://schemas.microsoft.com/office/drawing/2014/main" id="{F859FE5A-8092-40D9-D198-474AEA1CEDD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0628" name="Rectangle 2">
            <a:extLst>
              <a:ext uri="{FF2B5EF4-FFF2-40B4-BE49-F238E27FC236}">
                <a16:creationId xmlns:a16="http://schemas.microsoft.com/office/drawing/2014/main" id="{19DBD78B-459F-CD39-3BBE-0D8296A828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http://www.monde-diplomatique.fr/2003/11/LATOUCHE/10651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http://en.wikipedia.org/wiki/De-growth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https://pt.wikipedia.org/wiki/Serge_Latouche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https://pt.wikipedia.org/wiki/Desenvolvimento_econ%C3%B4mico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http://it.wikipedia.org/wiki/Movimento_per_la_decrescita_felice</a:t>
            </a:r>
          </a:p>
        </p:txBody>
      </p:sp>
    </p:spTree>
  </p:cSld>
  <p:clrMapOvr>
    <a:masterClrMapping/>
  </p:clrMapOvr>
</p:notes>
</file>

<file path=ppt/notesSlides/notesSlide2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674" name="Rectangle 26">
            <a:extLst>
              <a:ext uri="{FF2B5EF4-FFF2-40B4-BE49-F238E27FC236}">
                <a16:creationId xmlns:a16="http://schemas.microsoft.com/office/drawing/2014/main" id="{A9519953-A8E7-A2A8-706C-C94177AAC1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5085693-C8B9-41F2-86F0-A561B8F0A6D5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257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52675" name="Text Box 1">
            <a:extLst>
              <a:ext uri="{FF2B5EF4-FFF2-40B4-BE49-F238E27FC236}">
                <a16:creationId xmlns:a16="http://schemas.microsoft.com/office/drawing/2014/main" id="{0E3E07B6-D2B9-91F0-0C4C-557B5AA660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F363335-F7A1-4A89-8478-9E0C71363978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257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52676" name="Rectangle 2">
            <a:extLst>
              <a:ext uri="{FF2B5EF4-FFF2-40B4-BE49-F238E27FC236}">
                <a16:creationId xmlns:a16="http://schemas.microsoft.com/office/drawing/2014/main" id="{F70029D2-AD43-986C-FB9B-9499BCD4655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2677" name="Text Box 3">
            <a:extLst>
              <a:ext uri="{FF2B5EF4-FFF2-40B4-BE49-F238E27FC236}">
                <a16:creationId xmlns:a16="http://schemas.microsoft.com/office/drawing/2014/main" id="{E72A0501-D168-8287-AFB4-6AB5C16C970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A experiência tem mostrado que a economia planificada deve ser introduzida por etapas e devemos sempre deixar um certo espaço para a economia e a iniciativa privada.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Conseqüentemente, teremos uma economia mista.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Como medida imediata deve ser dada a todos, especialmente os desempregados e necessitados, uma renda mínima garantida (salário cívico) que pode garantir, pelo menos, um padrão de vida modesto, mas decente.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Trabalhar menos para trabalhar todos.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https://en.wikipedia.org/wiki/Social_wage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https://pt.wikipedia.org/wiki/Renda_b%C3%A1sica_de_cidadania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22" name="Rectangle 26">
            <a:extLst>
              <a:ext uri="{FF2B5EF4-FFF2-40B4-BE49-F238E27FC236}">
                <a16:creationId xmlns:a16="http://schemas.microsoft.com/office/drawing/2014/main" id="{63F2EE39-0000-8177-47CA-448A85E23AE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6A2BFCC-6F55-4803-A47E-D7A3BFB66C5F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258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54723" name="Rectangle 1">
            <a:extLst>
              <a:ext uri="{FF2B5EF4-FFF2-40B4-BE49-F238E27FC236}">
                <a16:creationId xmlns:a16="http://schemas.microsoft.com/office/drawing/2014/main" id="{2FDE7991-BD8B-8EA8-E7B4-81C70EDEF36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4724" name="Text Box 2">
            <a:extLst>
              <a:ext uri="{FF2B5EF4-FFF2-40B4-BE49-F238E27FC236}">
                <a16:creationId xmlns:a16="http://schemas.microsoft.com/office/drawing/2014/main" id="{1A826D49-A991-FD40-76B3-3752B92A567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Foto: Assembléia dos trabalhadores Alfa Romeo anos ‘70.</a:t>
            </a: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Como medida imediata deve ser dado a todos, em especial aos desempregados e necessitados, um rendimento mínimo garantido (salário cívico) para permitir pelo menos um nível de vida modesto mas decente.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https://pt.wikipedia.org/wiki/Economia_planificada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https://pt.wikipedia.org/wiki/Renda_b%C3%A1sica_de_cidadania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http://en.wikipedia.org/wiki/Basic_income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http://www.usbig.net/whatisbig.php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http://pt.wikipedia.org/wiki/Cidades_em_Transi%C3%A7%C3%A3o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Global Resource Bank GRB - www.GRB.net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https://pt.wikipedia.org/wiki/Intelig%C3%AAncia_coletiva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https://es.wikipedia.org/wiki/Holacracy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https://pt.wikipedia.org/wiki/Sociocracia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https://www.colibris-lemouvement.org/agir/guide-tnt/instaurer-une-gouvernance-ecologique-dans-une-organisation-avec-lholacratie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http://en.wikipedia.org/wiki/Otmar_Seul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http://en.wikipedia.org/wiki/Co-management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http://en.wikipedia.org/wiki/Cooperative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http://en.wikipedia.org/wiki/Common_ownership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https://it.wikipedia.org/wiki/Movimento_per_la_decrescita_felice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</p:txBody>
      </p:sp>
      <p:sp>
        <p:nvSpPr>
          <p:cNvPr id="1054725" name="Text Box 3">
            <a:extLst>
              <a:ext uri="{FF2B5EF4-FFF2-40B4-BE49-F238E27FC236}">
                <a16:creationId xmlns:a16="http://schemas.microsoft.com/office/drawing/2014/main" id="{AF23D2BC-F713-5D94-EB60-3B0A3FBE4D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69D494F-778A-4F20-B0BA-6E6F0FC070B6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258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770" name="Rectangle 26">
            <a:extLst>
              <a:ext uri="{FF2B5EF4-FFF2-40B4-BE49-F238E27FC236}">
                <a16:creationId xmlns:a16="http://schemas.microsoft.com/office/drawing/2014/main" id="{A0525135-56FB-2B9E-8494-B3186EDC7F0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BDD867B-EDB5-434C-A2BE-0FC72E41C995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259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56771" name="Rectangle 1">
            <a:extLst>
              <a:ext uri="{FF2B5EF4-FFF2-40B4-BE49-F238E27FC236}">
                <a16:creationId xmlns:a16="http://schemas.microsoft.com/office/drawing/2014/main" id="{6065978E-7CF5-1105-F6E3-42620386965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6772" name="Rectangle 2">
            <a:extLst>
              <a:ext uri="{FF2B5EF4-FFF2-40B4-BE49-F238E27FC236}">
                <a16:creationId xmlns:a16="http://schemas.microsoft.com/office/drawing/2014/main" id="{1E92C0D3-963A-EC4C-464B-59003E6EB54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.</a:t>
            </a:r>
          </a:p>
        </p:txBody>
      </p:sp>
      <p:sp>
        <p:nvSpPr>
          <p:cNvPr id="1056773" name="Text Box 3">
            <a:extLst>
              <a:ext uri="{FF2B5EF4-FFF2-40B4-BE49-F238E27FC236}">
                <a16:creationId xmlns:a16="http://schemas.microsoft.com/office/drawing/2014/main" id="{24321572-5A9F-CC68-D859-3F3E112AE8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6C9EFCE-B86A-4A9F-8814-1733F7AA9614}" type="slidenum">
              <a:rPr lang="it-CH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259</a:t>
            </a:fld>
            <a:endParaRPr lang="it-CH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818" name="Rectangle 26">
            <a:extLst>
              <a:ext uri="{FF2B5EF4-FFF2-40B4-BE49-F238E27FC236}">
                <a16:creationId xmlns:a16="http://schemas.microsoft.com/office/drawing/2014/main" id="{FF02FC85-8672-6D4A-A4FD-129A5F67F89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55CCDC4-2090-4EDF-88EF-E3C26330C076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260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58819" name="Text Box 1">
            <a:extLst>
              <a:ext uri="{FF2B5EF4-FFF2-40B4-BE49-F238E27FC236}">
                <a16:creationId xmlns:a16="http://schemas.microsoft.com/office/drawing/2014/main" id="{D6F6163A-AC47-5901-4FF6-5793B15966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CD9E3A3-FFFA-44D8-9A22-CD6A9758860A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260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58820" name="Rectangle 2">
            <a:extLst>
              <a:ext uri="{FF2B5EF4-FFF2-40B4-BE49-F238E27FC236}">
                <a16:creationId xmlns:a16="http://schemas.microsoft.com/office/drawing/2014/main" id="{E158CECB-3B88-56D6-8AAD-03A6CEA5CBD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8821" name="Text Box 3">
            <a:extLst>
              <a:ext uri="{FF2B5EF4-FFF2-40B4-BE49-F238E27FC236}">
                <a16:creationId xmlns:a16="http://schemas.microsoft.com/office/drawing/2014/main" id="{A59D3573-70A8-F32B-6B8E-F5D9ECCE3F9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Os trabalhadores controlam os recursos, os meios de produção e o Estado. Algumas empresas são cogeridas por trabalhadores e patrões.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Muitas vezes, o co-gestão é uma alternativa viável.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Serge Latouche, filósofo e economista francês, mostrou que o desenvolvimento planejou es uma alternativa ao sistema econômico e consumista atual.</a:t>
            </a: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http://en.wikipedia.org/wiki/Otmar_Seul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http://en.wikipedia.org/wiki/Co-management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http://en.wikipedia.org/wiki/Cooperative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https://pt.wikipedia.org/wiki/Cooperativismo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http://en.wikipedia.org/wiki/Common_ownership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http://en.wikipedia.org/wiki/Planned_economy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https://pt.wikipedia.org/wiki/Economia_planificada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https://it.wikipedia.org/wiki/Niko_Paech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866" name="Rectangle 26">
            <a:extLst>
              <a:ext uri="{FF2B5EF4-FFF2-40B4-BE49-F238E27FC236}">
                <a16:creationId xmlns:a16="http://schemas.microsoft.com/office/drawing/2014/main" id="{06E1B18E-9352-1BE8-CC2F-C79A1EFA62A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F28E5B6-881F-4290-8DD2-E34A108700FC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261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60867" name="Rectangle 1">
            <a:extLst>
              <a:ext uri="{FF2B5EF4-FFF2-40B4-BE49-F238E27FC236}">
                <a16:creationId xmlns:a16="http://schemas.microsoft.com/office/drawing/2014/main" id="{954478D2-FB8E-51C8-C506-6190EBD3BC7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0868" name="Rectangle 2">
            <a:extLst>
              <a:ext uri="{FF2B5EF4-FFF2-40B4-BE49-F238E27FC236}">
                <a16:creationId xmlns:a16="http://schemas.microsoft.com/office/drawing/2014/main" id="{170CDF7A-9AD1-C40E-BA02-31537AEDAF5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Esta imagem mostra humoristicamente que em nosso sistema econômico o trabalho não é distribuído de forma equitativa.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https://en.wikipedia.org/wiki/Democracy_Index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US" altLang="it-CH">
              <a:ea typeface="SimSun" panose="02010600030101010101" pitchFamily="2" charset="-122"/>
            </a:endParaRPr>
          </a:p>
        </p:txBody>
      </p:sp>
      <p:sp>
        <p:nvSpPr>
          <p:cNvPr id="1060869" name="Text Box 3">
            <a:extLst>
              <a:ext uri="{FF2B5EF4-FFF2-40B4-BE49-F238E27FC236}">
                <a16:creationId xmlns:a16="http://schemas.microsoft.com/office/drawing/2014/main" id="{03017D62-AE6D-AA48-FFF2-77E0588EBA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78381DE-2F16-4E1C-8D29-C1DF8DB6B239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261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634" name="Rectangle 26">
            <a:extLst>
              <a:ext uri="{FF2B5EF4-FFF2-40B4-BE49-F238E27FC236}">
                <a16:creationId xmlns:a16="http://schemas.microsoft.com/office/drawing/2014/main" id="{4F42A83E-5FF3-A6FA-22DE-AB71C0D569D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7C4714E-8132-4A19-897A-BF4FDFA0A9DD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81635" name="Text Box 1">
            <a:extLst>
              <a:ext uri="{FF2B5EF4-FFF2-40B4-BE49-F238E27FC236}">
                <a16:creationId xmlns:a16="http://schemas.microsoft.com/office/drawing/2014/main" id="{B2343B90-76CD-0276-CEAE-69A63843E6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95124CC-345A-421E-A8D4-D8DDF29B363A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26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81636" name="Rectangle 2">
            <a:extLst>
              <a:ext uri="{FF2B5EF4-FFF2-40B4-BE49-F238E27FC236}">
                <a16:creationId xmlns:a16="http://schemas.microsoft.com/office/drawing/2014/main" id="{3234F535-7750-F0A1-4CA9-EBE239EB0B2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81637" name="Text Box 3">
            <a:extLst>
              <a:ext uri="{FF2B5EF4-FFF2-40B4-BE49-F238E27FC236}">
                <a16:creationId xmlns:a16="http://schemas.microsoft.com/office/drawing/2014/main" id="{C18F16E4-A92D-4685-97F7-CA2DF74E85A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Em França, a Renault também saturou o marcado francês e agora tenta exportar para a Alemanha.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https://pt.wikipedia.org/wiki/Renault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62" name="Rectangle 26">
            <a:extLst>
              <a:ext uri="{FF2B5EF4-FFF2-40B4-BE49-F238E27FC236}">
                <a16:creationId xmlns:a16="http://schemas.microsoft.com/office/drawing/2014/main" id="{1E0F4560-EA81-0ED8-4824-0AB3DB16DA5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390092C-88FB-45C4-9C2E-6F6143416582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262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64963" name="Text Box 1">
            <a:extLst>
              <a:ext uri="{FF2B5EF4-FFF2-40B4-BE49-F238E27FC236}">
                <a16:creationId xmlns:a16="http://schemas.microsoft.com/office/drawing/2014/main" id="{C792E3DE-8C01-66B8-45FC-2152D2FA6F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FF4156D-D13F-47A6-9322-DB4045ECFE9C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262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64964" name="Rectangle 2">
            <a:extLst>
              <a:ext uri="{FF2B5EF4-FFF2-40B4-BE49-F238E27FC236}">
                <a16:creationId xmlns:a16="http://schemas.microsoft.com/office/drawing/2014/main" id="{97F0525B-0520-C072-D940-562E46104FA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4965" name="Text Box 3">
            <a:extLst>
              <a:ext uri="{FF2B5EF4-FFF2-40B4-BE49-F238E27FC236}">
                <a16:creationId xmlns:a16="http://schemas.microsoft.com/office/drawing/2014/main" id="{B2363E6F-1D36-8428-C4EB-9F79F47097E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Para lançar o debate, o apresentador deve fazer perguntas ao público: Qual é a situação aqui? Quem já esteve em uma fábrica? Quem tem um pai ou um parente que trabalha para o Estado? Etc.</a:t>
            </a:r>
          </a:p>
        </p:txBody>
      </p:sp>
    </p:spTree>
  </p:cSld>
  <p:clrMapOvr>
    <a:masterClrMapping/>
  </p:clrMapOvr>
</p:notes>
</file>

<file path=ppt/notesSlides/notesSlide2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010" name="Rectangle 26">
            <a:extLst>
              <a:ext uri="{FF2B5EF4-FFF2-40B4-BE49-F238E27FC236}">
                <a16:creationId xmlns:a16="http://schemas.microsoft.com/office/drawing/2014/main" id="{21F78577-F59A-4152-FBA5-8301DEDA97C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2129ADC-F9A8-463A-933A-4EE24F016FA5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263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67011" name="Text Box 1">
            <a:extLst>
              <a:ext uri="{FF2B5EF4-FFF2-40B4-BE49-F238E27FC236}">
                <a16:creationId xmlns:a16="http://schemas.microsoft.com/office/drawing/2014/main" id="{802ED307-BE36-C17F-191C-D50485335D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F9308ED-AF30-434E-AC3A-B7CAF0ECAC93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263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67012" name="Rectangle 2">
            <a:extLst>
              <a:ext uri="{FF2B5EF4-FFF2-40B4-BE49-F238E27FC236}">
                <a16:creationId xmlns:a16="http://schemas.microsoft.com/office/drawing/2014/main" id="{1511C559-93AE-A5FE-AEF4-C1774643BD0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7013" name="Rectangle 3">
            <a:extLst>
              <a:ext uri="{FF2B5EF4-FFF2-40B4-BE49-F238E27FC236}">
                <a16:creationId xmlns:a16="http://schemas.microsoft.com/office/drawing/2014/main" id="{1B23A361-8D30-AF0C-34A9-7BF5C8833B5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As armas não são mais necessários. Na economia planificada não há lugar para armas e guerra.</a:t>
            </a:r>
            <a:endParaRPr lang="fr-FR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058" name="Rectangle 26">
            <a:extLst>
              <a:ext uri="{FF2B5EF4-FFF2-40B4-BE49-F238E27FC236}">
                <a16:creationId xmlns:a16="http://schemas.microsoft.com/office/drawing/2014/main" id="{EAD0AD16-22E1-2FF1-1D0D-8C02E32A17F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8CAEF24-15CE-40F6-89A5-B76469D0A40A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264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69059" name="Rectangle 1">
            <a:extLst>
              <a:ext uri="{FF2B5EF4-FFF2-40B4-BE49-F238E27FC236}">
                <a16:creationId xmlns:a16="http://schemas.microsoft.com/office/drawing/2014/main" id="{A7028B3E-4462-94B1-547D-0FC1C3D8DF9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9060" name="Rectangle 2">
            <a:extLst>
              <a:ext uri="{FF2B5EF4-FFF2-40B4-BE49-F238E27FC236}">
                <a16:creationId xmlns:a16="http://schemas.microsoft.com/office/drawing/2014/main" id="{06531750-FBD2-24D7-6BC5-D28456AB358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.</a:t>
            </a:r>
          </a:p>
        </p:txBody>
      </p:sp>
    </p:spTree>
  </p:cSld>
  <p:clrMapOvr>
    <a:masterClrMapping/>
  </p:clrMapOvr>
</p:notes>
</file>

<file path=ppt/notesSlides/notesSlide2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106" name="Rectangle 26">
            <a:extLst>
              <a:ext uri="{FF2B5EF4-FFF2-40B4-BE49-F238E27FC236}">
                <a16:creationId xmlns:a16="http://schemas.microsoft.com/office/drawing/2014/main" id="{DBED6BF4-795F-765A-DFE0-A352F3DD66F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28722CD-6A99-413B-826C-157634A86312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265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71107" name="Rectangle 1">
            <a:extLst>
              <a:ext uri="{FF2B5EF4-FFF2-40B4-BE49-F238E27FC236}">
                <a16:creationId xmlns:a16="http://schemas.microsoft.com/office/drawing/2014/main" id="{60DDE8FF-44CB-38F7-8401-DA2A416AAE0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1108" name="Text Box 2">
            <a:extLst>
              <a:ext uri="{FF2B5EF4-FFF2-40B4-BE49-F238E27FC236}">
                <a16:creationId xmlns:a16="http://schemas.microsoft.com/office/drawing/2014/main" id="{E00CE866-0D8B-BD0D-6930-2CE482EDCB6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A ideologia dominante atual nos ensina que tudo tem um valor e, portanto, que tudo se pode comprar. Isso nos faz acreditar que com o dinheiro podemos comprar qualquer coisa, incluindo a satisfação das necessidades e também a felicidade. O desejo de poder e riqueza que daí resulta leva muitos seres humanos a acumular bens desnecessários, com manha, ganância e / ou arrogância.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http://en.wikipedia.org/wiki/Maslow%27s_hierarchy_of_needs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https://fr.wikipedia.org/wiki/Abraham_Maslow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https://pt.wikipedia.org/wiki/Abraham_Maslow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</p:txBody>
      </p:sp>
      <p:sp>
        <p:nvSpPr>
          <p:cNvPr id="1071109" name="Text Box 3">
            <a:extLst>
              <a:ext uri="{FF2B5EF4-FFF2-40B4-BE49-F238E27FC236}">
                <a16:creationId xmlns:a16="http://schemas.microsoft.com/office/drawing/2014/main" id="{8D7289CD-5C3E-149B-C0A9-2837C0248B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9E1F310-6DC2-4ABE-9993-55C5B36A91AF}" type="slidenum">
              <a:rPr lang="it-CH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265</a:t>
            </a:fld>
            <a:endParaRPr lang="it-CH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154" name="Rectangle 26">
            <a:extLst>
              <a:ext uri="{FF2B5EF4-FFF2-40B4-BE49-F238E27FC236}">
                <a16:creationId xmlns:a16="http://schemas.microsoft.com/office/drawing/2014/main" id="{354A58E9-B1EF-2384-6C5B-91E5FAF61E6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628DF44-8D7E-4BC3-AA1B-66C645959CDA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266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73155" name="Rectangle 1">
            <a:extLst>
              <a:ext uri="{FF2B5EF4-FFF2-40B4-BE49-F238E27FC236}">
                <a16:creationId xmlns:a16="http://schemas.microsoft.com/office/drawing/2014/main" id="{E69C9A64-1022-53C8-06BB-17BC5E23E7A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3156" name="Rectangle 2">
            <a:extLst>
              <a:ext uri="{FF2B5EF4-FFF2-40B4-BE49-F238E27FC236}">
                <a16:creationId xmlns:a16="http://schemas.microsoft.com/office/drawing/2014/main" id="{AA2D2805-86DF-B8F5-6450-B5013FA4A7A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A divisão da humanidade em gordo e magro é empírica. Na realidade, é uma tendência, enquanto a maioria dos seres humanos tem um pouco de menos de um ano e pouco mais do que o outro em proporções que variam de uma pessoa para outra. Muito poucas pessoas têm duas características em igual proporção (tipo "Largo") e são, portanto, "equilibrado". Muito poucas pessoas têm quase só as características de homem magro (esquizofrênico) ou de homen gordo (neurótico).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Diferenciação provavelmente tem origens no período pré-natal ou infância, dependendo do tipo de alimentação (aleitamento materno ou artificial, etc.) e / ou de que metade do cérebro está ativo e / ou devido a uma predisposição genética.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http://en.wikipedia.org/wiki/Typology_(psychology)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http://en.wikipedia.org/wiki/Normal_distribution</a:t>
            </a:r>
          </a:p>
          <a:p>
            <a:pPr eaLnBrk="1" hangingPunct="1">
              <a:spcBef>
                <a:spcPct val="0"/>
              </a:spcBef>
            </a:pPr>
            <a:endParaRPr lang="it-CH" altLang="it-CH"/>
          </a:p>
        </p:txBody>
      </p:sp>
    </p:spTree>
  </p:cSld>
  <p:clrMapOvr>
    <a:masterClrMapping/>
  </p:clrMapOvr>
</p:notes>
</file>

<file path=ppt/notesSlides/notesSlide2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02" name="Rectangle 26">
            <a:extLst>
              <a:ext uri="{FF2B5EF4-FFF2-40B4-BE49-F238E27FC236}">
                <a16:creationId xmlns:a16="http://schemas.microsoft.com/office/drawing/2014/main" id="{15683A78-7A7A-2450-DC7A-6CB5915685F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378E018-196D-4C0D-8DEB-296D9723C17F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267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75203" name="Rectangle 1">
            <a:extLst>
              <a:ext uri="{FF2B5EF4-FFF2-40B4-BE49-F238E27FC236}">
                <a16:creationId xmlns:a16="http://schemas.microsoft.com/office/drawing/2014/main" id="{FBDBE8ED-F581-785A-1C38-5F4185CE7BA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5204" name="Text Box 2">
            <a:extLst>
              <a:ext uri="{FF2B5EF4-FFF2-40B4-BE49-F238E27FC236}">
                <a16:creationId xmlns:a16="http://schemas.microsoft.com/office/drawing/2014/main" id="{5C9C9614-23C1-7737-80E8-BE7C58B694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Friedrich Engels: A origem da família, da propriedade privada e do Estado. 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A sociedade socialista tem uma única classe, é democrática, multiétnica e multirreligiosa. O direito à alimentação, educação, saúde, habitação, etc. é garantido pela comunidade. Um salário cívico permite que todos possam pelo menos viver modestamente mas com dignidade. O trabalho de produção de bens e serviços necessários é distribuído uniformemente por todos e ao mesmo tempo os bens e serviços são distribuídos uniformemente a todo o mundo.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https://pt.wikipedia.org/wiki/Friedrich_Engels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https://pt.wikipedia.org/wiki/A_Origem_da_Fam%C3%ADlia,_da_Propriedade_Privada_e_do_Estado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http://pt.wikipedia.org/wiki/Evolu%C3%A7%C3%A3o_humana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http://pt.wikipedia.org/wiki/Darwinismo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http://pt.wikipedia.org/wiki/Homo_sapiens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</p:txBody>
      </p:sp>
      <p:sp>
        <p:nvSpPr>
          <p:cNvPr id="1075205" name="Text Box 3">
            <a:extLst>
              <a:ext uri="{FF2B5EF4-FFF2-40B4-BE49-F238E27FC236}">
                <a16:creationId xmlns:a16="http://schemas.microsoft.com/office/drawing/2014/main" id="{712FCBF6-5F7D-AC98-59F8-B8F487E781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34B88A9-BABE-4939-AC36-763AAEB10FFD}" type="slidenum">
              <a:rPr lang="it-CH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267</a:t>
            </a:fld>
            <a:endParaRPr lang="it-CH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250" name="Segnaposto immagine diapositiva 1">
            <a:extLst>
              <a:ext uri="{FF2B5EF4-FFF2-40B4-BE49-F238E27FC236}">
                <a16:creationId xmlns:a16="http://schemas.microsoft.com/office/drawing/2014/main" id="{B4F389CB-A3E5-23C7-9D7D-0761FA6A7D1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77251" name="Segnaposto note 2">
            <a:extLst>
              <a:ext uri="{FF2B5EF4-FFF2-40B4-BE49-F238E27FC236}">
                <a16:creationId xmlns:a16="http://schemas.microsoft.com/office/drawing/2014/main" id="{65CAE966-DAC5-FF07-FF32-CBBF41E5873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pt-BR" altLang="it-CH"/>
              <a:t>É evidente que esse professor está "qualificado".</a:t>
            </a:r>
          </a:p>
        </p:txBody>
      </p:sp>
      <p:sp>
        <p:nvSpPr>
          <p:cNvPr id="1077252" name="Segnaposto numero diapositiva 3">
            <a:extLst>
              <a:ext uri="{FF2B5EF4-FFF2-40B4-BE49-F238E27FC236}">
                <a16:creationId xmlns:a16="http://schemas.microsoft.com/office/drawing/2014/main" id="{A0A5454D-F4F5-3F8E-B5B2-E043DB31F8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E544B8A-9696-4CFD-B0ED-3A2529160CF6}" type="slidenum">
              <a:rPr lang="it-CH" altLang="en-US" smtClean="0"/>
              <a:pPr>
                <a:spcBef>
                  <a:spcPct val="0"/>
                </a:spcBef>
              </a:pPr>
              <a:t>268</a:t>
            </a:fld>
            <a:endParaRPr lang="it-CH" altLang="en-US"/>
          </a:p>
        </p:txBody>
      </p:sp>
    </p:spTree>
  </p:cSld>
  <p:clrMapOvr>
    <a:masterClrMapping/>
  </p:clrMapOvr>
</p:notes>
</file>

<file path=ppt/notesSlides/notesSlide2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914" name="Rectangle 26">
            <a:extLst>
              <a:ext uri="{FF2B5EF4-FFF2-40B4-BE49-F238E27FC236}">
                <a16:creationId xmlns:a16="http://schemas.microsoft.com/office/drawing/2014/main" id="{C9F779C8-8442-DBFF-F92D-CB9494652E9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F0DD968-C7FA-483A-9F55-FC2A69A5D96C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269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1062915" name="Text Box 1">
            <a:extLst>
              <a:ext uri="{FF2B5EF4-FFF2-40B4-BE49-F238E27FC236}">
                <a16:creationId xmlns:a16="http://schemas.microsoft.com/office/drawing/2014/main" id="{9DB3367F-689D-03E7-C6F3-74910DE16A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548B317-788E-4A2F-9BD6-F5FCB3742A54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269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62916" name="Rectangle 2">
            <a:extLst>
              <a:ext uri="{FF2B5EF4-FFF2-40B4-BE49-F238E27FC236}">
                <a16:creationId xmlns:a16="http://schemas.microsoft.com/office/drawing/2014/main" id="{3CE49C23-F123-D571-BFBB-BD495F096F2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2917" name="Rectangle 3">
            <a:extLst>
              <a:ext uri="{FF2B5EF4-FFF2-40B4-BE49-F238E27FC236}">
                <a16:creationId xmlns:a16="http://schemas.microsoft.com/office/drawing/2014/main" id="{8C8D58AB-366B-E4F9-C6F2-C268BB40BE0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.</a:t>
            </a: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82" name="Rectangle 26">
            <a:extLst>
              <a:ext uri="{FF2B5EF4-FFF2-40B4-BE49-F238E27FC236}">
                <a16:creationId xmlns:a16="http://schemas.microsoft.com/office/drawing/2014/main" id="{54B1C2E3-B4B2-A9D4-FD24-7AE134BD819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F3E565F-975D-4F06-A91B-319C614AD829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27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83683" name="Text Box 1">
            <a:extLst>
              <a:ext uri="{FF2B5EF4-FFF2-40B4-BE49-F238E27FC236}">
                <a16:creationId xmlns:a16="http://schemas.microsoft.com/office/drawing/2014/main" id="{3D267902-EF9A-B270-DCA6-6A69B40B0F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31FC98D-5443-489B-8755-0E490398FDD0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27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83684" name="Rectangle 2">
            <a:extLst>
              <a:ext uri="{FF2B5EF4-FFF2-40B4-BE49-F238E27FC236}">
                <a16:creationId xmlns:a16="http://schemas.microsoft.com/office/drawing/2014/main" id="{85A4E467-BF3E-1881-0B2F-579A3CBFBB1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83685" name="Rectangle 3">
            <a:extLst>
              <a:ext uri="{FF2B5EF4-FFF2-40B4-BE49-F238E27FC236}">
                <a16:creationId xmlns:a16="http://schemas.microsoft.com/office/drawing/2014/main" id="{625C40E9-43C9-8631-9213-CF891291E0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Logística é a técnica de armazenagem e movimentação de mercadorias.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Exercícios: ver deslize não 45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https://pt.wikipedia.org/wiki/Log%C3%Adstica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http://en.wikipedia.org/wiki/Logistics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730" name="Rectangle 26">
            <a:extLst>
              <a:ext uri="{FF2B5EF4-FFF2-40B4-BE49-F238E27FC236}">
                <a16:creationId xmlns:a16="http://schemas.microsoft.com/office/drawing/2014/main" id="{940C2889-2656-0AB1-CD4F-9A48BC25B94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9D9F835-2735-447E-8BD1-B360603A1058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28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85731" name="Text Box 1">
            <a:extLst>
              <a:ext uri="{FF2B5EF4-FFF2-40B4-BE49-F238E27FC236}">
                <a16:creationId xmlns:a16="http://schemas.microsoft.com/office/drawing/2014/main" id="{35CB220A-24EB-9F76-4945-67F1F6F40C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D87FB66-996F-4F1B-9A2F-C8B5E2B2A566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28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85732" name="Rectangle 2">
            <a:extLst>
              <a:ext uri="{FF2B5EF4-FFF2-40B4-BE49-F238E27FC236}">
                <a16:creationId xmlns:a16="http://schemas.microsoft.com/office/drawing/2014/main" id="{5F997C8F-FB4B-0796-E5EE-E0FAA4315F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85733" name="Text Box 3">
            <a:extLst>
              <a:ext uri="{FF2B5EF4-FFF2-40B4-BE49-F238E27FC236}">
                <a16:creationId xmlns:a16="http://schemas.microsoft.com/office/drawing/2014/main" id="{02A7F680-4659-130D-3E26-66347761489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Para construir automóveis era necessário muito tempo e trabalho manual, e os carros eram muito sólidos. 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https://pt.wikipedia.org/wiki/Chassi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http://en.wikipedia.org/wiki/Car_frame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https://fr.wikipedia.org/wiki/Ch%C3%A2ssis_(automobile)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778" name="Rectangle 26">
            <a:extLst>
              <a:ext uri="{FF2B5EF4-FFF2-40B4-BE49-F238E27FC236}">
                <a16:creationId xmlns:a16="http://schemas.microsoft.com/office/drawing/2014/main" id="{338854F5-5269-ED99-ACDF-E614FC392CB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9E6B849-907B-49D5-A9D5-AA1520ABFBF4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87779" name="Text Box 1">
            <a:extLst>
              <a:ext uri="{FF2B5EF4-FFF2-40B4-BE49-F238E27FC236}">
                <a16:creationId xmlns:a16="http://schemas.microsoft.com/office/drawing/2014/main" id="{FFBDD42F-D62E-9112-5EB6-7D20529DE8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CBF5372-2627-4727-924B-A965B69358FA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29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87780" name="Rectangle 2">
            <a:extLst>
              <a:ext uri="{FF2B5EF4-FFF2-40B4-BE49-F238E27FC236}">
                <a16:creationId xmlns:a16="http://schemas.microsoft.com/office/drawing/2014/main" id="{82931E91-33FA-E55A-7DAD-57BDB06D925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87781" name="Text Box 3">
            <a:extLst>
              <a:ext uri="{FF2B5EF4-FFF2-40B4-BE49-F238E27FC236}">
                <a16:creationId xmlns:a16="http://schemas.microsoft.com/office/drawing/2014/main" id="{7434296F-AFEA-3BE6-BF5D-50DA6B838C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Hoje em dia, os carros são construídos por máquinas automáticas de montagem. Os carros modernos são bonitos e eficientes, mas frágeis.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http://ilot.edu.pl/kones/2011/4_2011/2011_prochowski_zuchowski_comparative_analysis.pdf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http://www.alueurope.eu/wp-content/uploads/2011/12/1_AAM_Body-structures.pdf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https://de.wikipedia.org/wiki/Selbsttragende_Karosserie#Selbsttragende_Karosserie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530" name="Rectangle 26">
            <a:extLst>
              <a:ext uri="{FF2B5EF4-FFF2-40B4-BE49-F238E27FC236}">
                <a16:creationId xmlns:a16="http://schemas.microsoft.com/office/drawing/2014/main" id="{E5AC3846-0B96-EAB7-7394-F06A3257540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DFB8B9B-87F4-42C3-B34C-51F9E67DB057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3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34531" name="Text Box 1">
            <a:extLst>
              <a:ext uri="{FF2B5EF4-FFF2-40B4-BE49-F238E27FC236}">
                <a16:creationId xmlns:a16="http://schemas.microsoft.com/office/drawing/2014/main" id="{658BD2AB-B600-1AA6-826A-6B9D42F9D9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A02681A-6AD7-4238-8C61-B2E40AA0E26A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3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34532" name="Rectangle 2">
            <a:extLst>
              <a:ext uri="{FF2B5EF4-FFF2-40B4-BE49-F238E27FC236}">
                <a16:creationId xmlns:a16="http://schemas.microsoft.com/office/drawing/2014/main" id="{7E856E55-E63E-05F0-9572-DAC17409E96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4533" name="Text Box 3">
            <a:extLst>
              <a:ext uri="{FF2B5EF4-FFF2-40B4-BE49-F238E27FC236}">
                <a16:creationId xmlns:a16="http://schemas.microsoft.com/office/drawing/2014/main" id="{25FF24C7-8989-BAB0-79E4-6961FAF2B87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A arte de transmitir o saber.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Nota: 40 alunos num pequeno local.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solidFill>
                  <a:srgbClr val="000000"/>
                </a:solidFill>
              </a:rPr>
              <a:t>http://commons.wikimedia.org/wiki/Category:Albert_Anker?uselang=it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826" name="Rectangle 7">
            <a:extLst>
              <a:ext uri="{FF2B5EF4-FFF2-40B4-BE49-F238E27FC236}">
                <a16:creationId xmlns:a16="http://schemas.microsoft.com/office/drawing/2014/main" id="{F2FE6227-239B-173E-C464-7FAF6B1ECCA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7074C67-1D87-4749-8A90-B58950B01DF0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30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589827" name="Rectangle 2">
            <a:extLst>
              <a:ext uri="{FF2B5EF4-FFF2-40B4-BE49-F238E27FC236}">
                <a16:creationId xmlns:a16="http://schemas.microsoft.com/office/drawing/2014/main" id="{5F438D51-7B6A-D932-6FE6-6B3C65ABB368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9828" name="Rectangle 3">
            <a:extLst>
              <a:ext uri="{FF2B5EF4-FFF2-40B4-BE49-F238E27FC236}">
                <a16:creationId xmlns:a16="http://schemas.microsoft.com/office/drawing/2014/main" id="{EB789B59-DCBB-D58D-E26A-4AF4AEF02D1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fr-CH" altLang="it-CH"/>
              <a:t>Havia armazéns com armazenistas.</a:t>
            </a:r>
          </a:p>
          <a:p>
            <a:pPr eaLnBrk="1" hangingPunct="1">
              <a:spcBef>
                <a:spcPct val="0"/>
              </a:spcBef>
            </a:pPr>
            <a:endParaRPr lang="fr-CH" altLang="it-CH"/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Logística é a técnica de armazenamento e movimentação de carga.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https://pt.wikipedia.org/wiki/Armaz%C3%A9m</a:t>
            </a:r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http://en.wikipedia.org/wiki/Logistics</a:t>
            </a:r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http://en.wikipedia.org/wiki/Warehouse</a:t>
            </a: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874" name="Rectangle 7">
            <a:extLst>
              <a:ext uri="{FF2B5EF4-FFF2-40B4-BE49-F238E27FC236}">
                <a16:creationId xmlns:a16="http://schemas.microsoft.com/office/drawing/2014/main" id="{1DFE0ED2-DE1A-CE5B-283B-4B8F59BD976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90DC108-5E1B-4AF9-933E-D6950EEAAF05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31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591875" name="Rectangle 2">
            <a:extLst>
              <a:ext uri="{FF2B5EF4-FFF2-40B4-BE49-F238E27FC236}">
                <a16:creationId xmlns:a16="http://schemas.microsoft.com/office/drawing/2014/main" id="{79F37CD1-8D8B-CCAF-D42F-A7308E935441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1876" name="Rectangle 3">
            <a:extLst>
              <a:ext uri="{FF2B5EF4-FFF2-40B4-BE49-F238E27FC236}">
                <a16:creationId xmlns:a16="http://schemas.microsoft.com/office/drawing/2014/main" id="{9BBF58FC-0DD4-EC2C-DF90-32D2BA3C4AD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Os armazanistas foram substituídos por uma instalação automática.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https://pt.wikipedia.org/wiki/Armaz%C3%A9m_autom%C3%A1tico</a:t>
            </a:r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https://de.wikipedia.org/wiki/Hochregallager</a:t>
            </a:r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https://en.wikipedia.org/wiki/Automated_storage_and_retrieval_system</a:t>
            </a:r>
          </a:p>
          <a:p>
            <a:pPr eaLnBrk="1" hangingPunct="1">
              <a:spcBef>
                <a:spcPct val="0"/>
              </a:spcBef>
            </a:pPr>
            <a:endParaRPr lang="it-IT" altLang="it-CH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26">
            <a:extLst>
              <a:ext uri="{FF2B5EF4-FFF2-40B4-BE49-F238E27FC236}">
                <a16:creationId xmlns:a16="http://schemas.microsoft.com/office/drawing/2014/main" id="{B9D54618-64FD-E520-71AB-8F1BC9AD5FD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63D90EE-156F-4DDC-BEDD-4023CDED28C4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32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93923" name="Text Box 1">
            <a:extLst>
              <a:ext uri="{FF2B5EF4-FFF2-40B4-BE49-F238E27FC236}">
                <a16:creationId xmlns:a16="http://schemas.microsoft.com/office/drawing/2014/main" id="{7A41BB1B-F5B7-8436-6D6B-31B5D197E2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2180D6A-8D84-4B3F-AB15-3532A0EE0391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32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93924" name="Rectangle 2">
            <a:extLst>
              <a:ext uri="{FF2B5EF4-FFF2-40B4-BE49-F238E27FC236}">
                <a16:creationId xmlns:a16="http://schemas.microsoft.com/office/drawing/2014/main" id="{699A507A-7C10-73F5-3EB9-778F8297C93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93925" name="Text Box 3">
            <a:extLst>
              <a:ext uri="{FF2B5EF4-FFF2-40B4-BE49-F238E27FC236}">
                <a16:creationId xmlns:a16="http://schemas.microsoft.com/office/drawing/2014/main" id="{A7310D92-A0BF-FD44-7219-7EA1AF5F322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 logística automatiza-se e robôs substituem os armazenistas e os empregados responsáveis pelo transporte da mercadoria.</a:t>
            </a: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970" name="Rectangle 7">
            <a:extLst>
              <a:ext uri="{FF2B5EF4-FFF2-40B4-BE49-F238E27FC236}">
                <a16:creationId xmlns:a16="http://schemas.microsoft.com/office/drawing/2014/main" id="{995E6882-F1EC-0761-1B9C-DE08C94AF45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9388601-FAEA-4085-BF79-8EBF36FE94FA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33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595971" name="Rectangle 2">
            <a:extLst>
              <a:ext uri="{FF2B5EF4-FFF2-40B4-BE49-F238E27FC236}">
                <a16:creationId xmlns:a16="http://schemas.microsoft.com/office/drawing/2014/main" id="{0672F2BB-A7D3-ACCC-A5AC-08D8BDC97794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5972" name="Rectangle 3">
            <a:extLst>
              <a:ext uri="{FF2B5EF4-FFF2-40B4-BE49-F238E27FC236}">
                <a16:creationId xmlns:a16="http://schemas.microsoft.com/office/drawing/2014/main" id="{013E4D90-D626-862A-AF66-5D04C16BC0E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A logística é muito racionalizada (contentores) e automatizada. 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Quase todas as mercadorias que chegam na Suíça passam pelo porto de Bâle ou pela ferrovia, por Basel e Chiasso.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http://www.ralu.ch/der-basler-rheinhafen/</a:t>
            </a:r>
          </a:p>
          <a:p>
            <a:pPr eaLnBrk="1" hangingPunct="1">
              <a:spcBef>
                <a:spcPct val="0"/>
              </a:spcBef>
            </a:pPr>
            <a:endParaRPr lang="it-IT" altLang="it-CH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018" name="Rectangle 26">
            <a:extLst>
              <a:ext uri="{FF2B5EF4-FFF2-40B4-BE49-F238E27FC236}">
                <a16:creationId xmlns:a16="http://schemas.microsoft.com/office/drawing/2014/main" id="{B31B9581-ACAD-3368-0423-79A6B4F6CDB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8337334-04A2-4836-B17D-35CC2C018B51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34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98019" name="Text Box 1">
            <a:extLst>
              <a:ext uri="{FF2B5EF4-FFF2-40B4-BE49-F238E27FC236}">
                <a16:creationId xmlns:a16="http://schemas.microsoft.com/office/drawing/2014/main" id="{BB912AFB-A803-E0C7-C2A9-49E056C425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06C89CE-B131-4639-A702-4C0E59CC39F2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34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98020" name="Rectangle 2">
            <a:extLst>
              <a:ext uri="{FF2B5EF4-FFF2-40B4-BE49-F238E27FC236}">
                <a16:creationId xmlns:a16="http://schemas.microsoft.com/office/drawing/2014/main" id="{04B46DEA-3D14-7C16-B03E-75ED59B5F7F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98021" name="Text Box 3">
            <a:extLst>
              <a:ext uri="{FF2B5EF4-FFF2-40B4-BE49-F238E27FC236}">
                <a16:creationId xmlns:a16="http://schemas.microsoft.com/office/drawing/2014/main" id="{17D186A1-5B5D-52C6-7EC0-A2FA7E73DF3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 transporte pela estrada é considerado menos caro porque não se calculam os danos para o ambiente e estradas causados por este meio de transporte.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Com a UE, as afândegas foram suprimidas e as mercadorias podem circular mais rapidamente.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Para os estados membros da UE significa menos receitas aduaneiras, para os capitalistas significa menos custos.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http://en.wikipedia.org/wiki/Truck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https://pt.wikipedia.org/wiki/Caminh%C3%A3o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http://en.wikipedia.org/wiki/TIR_Convention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https://en.wikipedia.org/wiki/Free_movement_of_goods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https://fr.wikipedia.org/wiki/Camionnage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https://fr.wikipedia.org/wiki/Transport_international_routier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https://pt.wikipedia.org/wiki/Transporte_rodovi%C3%A1rio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066" name="Rectangle 26">
            <a:extLst>
              <a:ext uri="{FF2B5EF4-FFF2-40B4-BE49-F238E27FC236}">
                <a16:creationId xmlns:a16="http://schemas.microsoft.com/office/drawing/2014/main" id="{A7BAA7F4-0EA7-C064-975C-3B3CF2025FC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1CD092F-714B-408C-B7E1-AB586A20B4A0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35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00067" name="Rectangle 1">
            <a:extLst>
              <a:ext uri="{FF2B5EF4-FFF2-40B4-BE49-F238E27FC236}">
                <a16:creationId xmlns:a16="http://schemas.microsoft.com/office/drawing/2014/main" id="{25E72EAD-9DF9-EE12-EC05-5059F7A9F88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0068" name="Rectangle 2">
            <a:extLst>
              <a:ext uri="{FF2B5EF4-FFF2-40B4-BE49-F238E27FC236}">
                <a16:creationId xmlns:a16="http://schemas.microsoft.com/office/drawing/2014/main" id="{2F3330CC-A1C7-60FE-A998-FAD0EFEFA51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https://pt.wikipedia.org/wiki/AlpTransit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http://it.wikipedia.org/wiki/Terminal_Hupac_di_Busto_Arsizio</a:t>
            </a:r>
          </a:p>
          <a:p>
            <a:pPr eaLnBrk="1" hangingPunct="1">
              <a:spcBef>
                <a:spcPct val="0"/>
              </a:spcBef>
            </a:pPr>
            <a:endParaRPr lang="it-CH" altLang="it-CH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114" name="Rectangle 26">
            <a:extLst>
              <a:ext uri="{FF2B5EF4-FFF2-40B4-BE49-F238E27FC236}">
                <a16:creationId xmlns:a16="http://schemas.microsoft.com/office/drawing/2014/main" id="{8F39E602-0A0A-7353-778B-129867E77A7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E63FA26-0C61-41E5-82B4-D5234CE4F118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36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02115" name="Rectangle 1">
            <a:extLst>
              <a:ext uri="{FF2B5EF4-FFF2-40B4-BE49-F238E27FC236}">
                <a16:creationId xmlns:a16="http://schemas.microsoft.com/office/drawing/2014/main" id="{BF2A96FE-740A-BBEF-640D-1FE5E23A1DD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2116" name="Rectangle 2">
            <a:extLst>
              <a:ext uri="{FF2B5EF4-FFF2-40B4-BE49-F238E27FC236}">
                <a16:creationId xmlns:a16="http://schemas.microsoft.com/office/drawing/2014/main" id="{3AC2FFFB-8828-9E2B-CC1D-959AE59E863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Uma boa parte dos contêineres que partem ou chegam por mar em Itália subiu de Gioia Tauro.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http://en.wikipedia.org/wiki/Gioia_Tauro</a:t>
            </a:r>
          </a:p>
          <a:p>
            <a:pPr eaLnBrk="1" hangingPunct="1">
              <a:spcBef>
                <a:spcPct val="0"/>
              </a:spcBef>
            </a:pPr>
            <a:endParaRPr lang="it-CH" altLang="it-CH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62" name="Rectangle 26">
            <a:extLst>
              <a:ext uri="{FF2B5EF4-FFF2-40B4-BE49-F238E27FC236}">
                <a16:creationId xmlns:a16="http://schemas.microsoft.com/office/drawing/2014/main" id="{7DAC074D-2BE5-5EA3-496C-E60E5B57B4E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566FE36-679F-452E-A662-BC6E263DE141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37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04163" name="Rectangle 1">
            <a:extLst>
              <a:ext uri="{FF2B5EF4-FFF2-40B4-BE49-F238E27FC236}">
                <a16:creationId xmlns:a16="http://schemas.microsoft.com/office/drawing/2014/main" id="{F44033C4-FB99-918D-86E7-12DF4DC6507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4164" name="Text Box 2">
            <a:extLst>
              <a:ext uri="{FF2B5EF4-FFF2-40B4-BE49-F238E27FC236}">
                <a16:creationId xmlns:a16="http://schemas.microsoft.com/office/drawing/2014/main" id="{E2188EAD-0467-7BC4-1F3C-A1A13BE165B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PÉS   coef.   POLEGADAS   coef.   METROS   DIMENSÕES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20       0,3048       0     0,0254       6,0960     Comprimento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8         0,3048       6     0,0254       2,5908      Altura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           0,3048       0     0,0254       2,4384     Largura          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40        0,3048      0     0,0254     12,1920    Comprimento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8          0,3048      6     0,0254      2,5908      Altura</a:t>
            </a:r>
          </a:p>
          <a:p>
            <a:pPr eaLnBrk="1" hangingPunct="1">
              <a:spcBef>
                <a:spcPts val="450"/>
              </a:spcBef>
              <a:buFont typeface="Times New Roman" panose="02020603050405020304" pitchFamily="18" charset="0"/>
              <a:buAutoNum type="arabicPlain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         0,3048       0     0,0254       2,4384      Largura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Atualmente, a importância do contentor na área do transporte marítimo chegou a um nível tal que se estima que 90% das mercadorias são transportadas através da utilização de cerca de 200 milhões de TEU por ano (1 TEU = 1 unidade equivalente a vinte pés = um contentor de 20 pés).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http://en.wikipedia.org/wiki/Containerization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https://it.wikipedia.org/wiki/Containerizzazione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http://en.wikipedia.org/wiki/Intermodal_container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https://pt.wikipedia.org/wiki/Container_(transporte)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</p:txBody>
      </p:sp>
      <p:sp>
        <p:nvSpPr>
          <p:cNvPr id="604165" name="Text Box 3">
            <a:extLst>
              <a:ext uri="{FF2B5EF4-FFF2-40B4-BE49-F238E27FC236}">
                <a16:creationId xmlns:a16="http://schemas.microsoft.com/office/drawing/2014/main" id="{F806CBA9-4656-0707-EDFD-77835C59A7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8C147AB-132E-43D5-AF0F-931F18FEDA8D}" type="slidenum">
              <a:rPr lang="it-CH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37</a:t>
            </a:fld>
            <a:endParaRPr lang="it-CH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210" name="Rectangle 26">
            <a:extLst>
              <a:ext uri="{FF2B5EF4-FFF2-40B4-BE49-F238E27FC236}">
                <a16:creationId xmlns:a16="http://schemas.microsoft.com/office/drawing/2014/main" id="{ED9E219A-7F24-1FC0-95D5-CAD1897C6E8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6D5CA83-14E8-4E8B-8805-DFAE23FA384D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38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06211" name="Rectangle 1">
            <a:extLst>
              <a:ext uri="{FF2B5EF4-FFF2-40B4-BE49-F238E27FC236}">
                <a16:creationId xmlns:a16="http://schemas.microsoft.com/office/drawing/2014/main" id="{9854B40C-E9C0-1929-6336-038BD506356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6212" name="Text Box 2">
            <a:extLst>
              <a:ext uri="{FF2B5EF4-FFF2-40B4-BE49-F238E27FC236}">
                <a16:creationId xmlns:a16="http://schemas.microsoft.com/office/drawing/2014/main" id="{1D272390-FA83-CCF2-2A81-06FE4AEF87F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78463" cy="410686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latin typeface="Arial" panose="020B0604020202020204" pitchFamily="34" charset="0"/>
                <a:ea typeface="SimSun" panose="02010600030101010101" pitchFamily="2" charset="-122"/>
              </a:rPr>
              <a:t>Foto tirada no Sahel. É provavelmente a partir de migrantes da África Central e viajando na direção do norte da África com meta Europa.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latin typeface="Arial" panose="020B0604020202020204" pitchFamily="34" charset="0"/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PT" altLang="it-CH">
                <a:latin typeface="Arial" panose="020B0604020202020204" pitchFamily="34" charset="0"/>
                <a:ea typeface="SimSun" panose="02010600030101010101" pitchFamily="2" charset="-122"/>
              </a:rPr>
              <a:t>https://pt.wikipedia.org/wiki/Sahel</a:t>
            </a: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258" name="Rectangle 26">
            <a:extLst>
              <a:ext uri="{FF2B5EF4-FFF2-40B4-BE49-F238E27FC236}">
                <a16:creationId xmlns:a16="http://schemas.microsoft.com/office/drawing/2014/main" id="{5082DF68-959E-8065-E42E-F5E891C2071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3393A58-661F-4138-A7EB-C116E7DBC34D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39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08259" name="Rectangle 1">
            <a:extLst>
              <a:ext uri="{FF2B5EF4-FFF2-40B4-BE49-F238E27FC236}">
                <a16:creationId xmlns:a16="http://schemas.microsoft.com/office/drawing/2014/main" id="{71D42F65-C3E7-B9E0-06E4-0056E53B93C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8260" name="Rectangle 2">
            <a:extLst>
              <a:ext uri="{FF2B5EF4-FFF2-40B4-BE49-F238E27FC236}">
                <a16:creationId xmlns:a16="http://schemas.microsoft.com/office/drawing/2014/main" id="{C9CBA74B-1139-D6FD-5E08-D05CA5DFD46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.</a:t>
            </a: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578" name="Rectangle 26">
            <a:extLst>
              <a:ext uri="{FF2B5EF4-FFF2-40B4-BE49-F238E27FC236}">
                <a16:creationId xmlns:a16="http://schemas.microsoft.com/office/drawing/2014/main" id="{CFA21D48-580C-992A-7221-F2276819955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B20F766-13CD-454E-B3E5-1C7FD75D3B07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4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36579" name="Rectangle 1">
            <a:extLst>
              <a:ext uri="{FF2B5EF4-FFF2-40B4-BE49-F238E27FC236}">
                <a16:creationId xmlns:a16="http://schemas.microsoft.com/office/drawing/2014/main" id="{0DF58756-8679-066F-4580-861331CA8AB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6580" name="Text Box 2">
            <a:extLst>
              <a:ext uri="{FF2B5EF4-FFF2-40B4-BE49-F238E27FC236}">
                <a16:creationId xmlns:a16="http://schemas.microsoft.com/office/drawing/2014/main" id="{07DE9ABC-4F2D-97CF-88DE-58B38DE5008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solidFill>
                  <a:srgbClr val="FF0000"/>
                </a:solidFill>
              </a:rPr>
              <a:t>Nesta apresentação, vamos seguir o rasto vermelho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solidFill>
                  <a:srgbClr val="FF0000"/>
                </a:solidFill>
              </a:rPr>
              <a:t>K.Marx (I. e II. internacional) – Lenin (III. internacional) – Mandel (IV. internacional) 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solidFill>
                <a:srgbClr val="FF0000"/>
              </a:solidFill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solidFill>
                  <a:srgbClr val="FF0000"/>
                </a:solidFill>
              </a:rPr>
              <a:t>As grandes escolas de economia.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solidFill>
                  <a:srgbClr val="FF0000"/>
                </a:solidFill>
              </a:rPr>
              <a:t>Os neoclássicos apoian o sistema de economia de mercado que devem regular-se em seu próprio (Escolas Austríaca e de Chicago).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solidFill>
                  <a:srgbClr val="FF0000"/>
                </a:solidFill>
              </a:rPr>
              <a:t>Os Keynesianos apoian o sistema de economia de mercado, no entanto, que pretenden corrigir ou reformar através intervenção anticíclicos direcionados.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solidFill>
                  <a:srgbClr val="FF0000"/>
                </a:solidFill>
              </a:rPr>
              <a:t>Os marxistas querem mudar o sistema de economia de mercado em uma economia planificada.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Os pais da economia Smith e Ricardo analisaram o sistema econômico (no início da revolução industrial) e propuseram medidas corretivas e regras.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Seguindo esta linha, Keynes propôs intervenções anticíclicas e Friedman um maior controle da massa monetária.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Apenas Marx (I e II - Organização Internacional Socialista) julgou que o sistema econômico deveria ser  completamente reformado. Nestaa linha, Lénine (III. Organização Internacional Comunista) analisou o papel do Estado prevendo o seu desaparecimento. Mandel (IV. Organização Internacional Comunista Revolucionária) propôs que a revolução continuasse.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Atualmente, os partidos de direita, sob o pretexto da liberdade, defendem uma redução substancial do Estado e seus serviços públicos e sociais, particularmente sua missão de redistribuição da riqueza (considerada como tendo um custo insuportável), o que conduz a um empobrecimento das classes médias e baixas e a um enriquecimento suplementar da burguesia.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https://pt.wikipedia.org/wiki/Segunda_Internacional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http://en.wikipedia.org/wiki/Second_International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https://pt.wikipedia.org/wiki/Terceira_Internacional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http://en.wikipedia.org/wiki/Third_International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https://pt.wikipedia.org/wiki/Quarta_Internacional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http://en.wikipedia.org/wiki/Fourth_International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https://pt.wikipedia.org/wiki/Leninismo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http://en.wikipedia.org/wiki/Lenin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https://pt.wikipedia.org/wiki/Ernest_mandel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http://en.wikipedia.org/wiki/Ernest_Mandel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https://pt.wikipedia.org/wiki/Paul_Krugman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</p:txBody>
      </p:sp>
      <p:sp>
        <p:nvSpPr>
          <p:cNvPr id="536581" name="Text Box 3">
            <a:extLst>
              <a:ext uri="{FF2B5EF4-FFF2-40B4-BE49-F238E27FC236}">
                <a16:creationId xmlns:a16="http://schemas.microsoft.com/office/drawing/2014/main" id="{6BD98F7D-33B5-2DDC-6615-701D0D886A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12BB7FB-89FA-4FAE-963F-EDBC09288679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4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306" name="Rectangle 26">
            <a:extLst>
              <a:ext uri="{FF2B5EF4-FFF2-40B4-BE49-F238E27FC236}">
                <a16:creationId xmlns:a16="http://schemas.microsoft.com/office/drawing/2014/main" id="{332EA965-3FD1-1210-D66C-DB38E683CDB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74A08EA-4949-4923-BE04-B171876C6338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40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10307" name="Rectangle 1">
            <a:extLst>
              <a:ext uri="{FF2B5EF4-FFF2-40B4-BE49-F238E27FC236}">
                <a16:creationId xmlns:a16="http://schemas.microsoft.com/office/drawing/2014/main" id="{865D4223-A315-43C5-D0C9-DD7209A98F3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0308" name="Text Box 2">
            <a:extLst>
              <a:ext uri="{FF2B5EF4-FFF2-40B4-BE49-F238E27FC236}">
                <a16:creationId xmlns:a16="http://schemas.microsoft.com/office/drawing/2014/main" id="{1FC4E239-10AB-C7E9-7A5B-7CF8DEB1140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Para racionalizar, faz-se cada vez mais: maior, mais rápido, mais automático…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https://fr.wikipedia.org/wiki/Train_%C3%A0_l%C3%A9vitation_magn%C3%A9tique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https://fr.wikipedia.org/wiki/M%C3%A9tro_de_Lille_M%C3%A9tropole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http://en.wikipedia.org/wiki/Superjumbo_jet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http://en.wikipedia.org/wiki/Oil_tanker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</p:txBody>
      </p:sp>
      <p:sp>
        <p:nvSpPr>
          <p:cNvPr id="610309" name="Text Box 3">
            <a:extLst>
              <a:ext uri="{FF2B5EF4-FFF2-40B4-BE49-F238E27FC236}">
                <a16:creationId xmlns:a16="http://schemas.microsoft.com/office/drawing/2014/main" id="{EAF18E40-7DE5-0075-01C8-2DD58404EF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8B76DEB-6ED3-425E-815A-DE2566E63FCD}" type="slidenum">
              <a:rPr lang="it-IT" altLang="it-CH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40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354" name="Segnaposto immagine diapositiva 1">
            <a:extLst>
              <a:ext uri="{FF2B5EF4-FFF2-40B4-BE49-F238E27FC236}">
                <a16:creationId xmlns:a16="http://schemas.microsoft.com/office/drawing/2014/main" id="{0A298D16-6206-FB60-E90C-62794D98EB5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2355" name="Segnaposto note 2">
            <a:extLst>
              <a:ext uri="{FF2B5EF4-FFF2-40B4-BE49-F238E27FC236}">
                <a16:creationId xmlns:a16="http://schemas.microsoft.com/office/drawing/2014/main" id="{1EE030B1-2DF2-01C0-92E6-DE223FFC932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it-CH" altLang="it-CH"/>
              <a:t>http://en.wikipedia.org/wiki/Quadcopter</a:t>
            </a:r>
          </a:p>
          <a:p>
            <a:r>
              <a:rPr lang="it-CH" altLang="it-CH"/>
              <a:t>https://en.wikipedia.org/wiki/Unmanned_aerial_vehicle</a:t>
            </a:r>
          </a:p>
        </p:txBody>
      </p:sp>
      <p:sp>
        <p:nvSpPr>
          <p:cNvPr id="612356" name="Segnaposto numero diapositiva 3">
            <a:extLst>
              <a:ext uri="{FF2B5EF4-FFF2-40B4-BE49-F238E27FC236}">
                <a16:creationId xmlns:a16="http://schemas.microsoft.com/office/drawing/2014/main" id="{3C35D844-64EA-2DF6-A3FB-4A6A8A7D82C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EA59751-84B4-40FB-8D52-A36CB549138B}" type="slidenum">
              <a:rPr lang="it-CH" altLang="en-US" smtClean="0"/>
              <a:pPr>
                <a:spcBef>
                  <a:spcPct val="0"/>
                </a:spcBef>
              </a:pPr>
              <a:t>41</a:t>
            </a:fld>
            <a:endParaRPr lang="it-CH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02" name="Rectangle 26">
            <a:extLst>
              <a:ext uri="{FF2B5EF4-FFF2-40B4-BE49-F238E27FC236}">
                <a16:creationId xmlns:a16="http://schemas.microsoft.com/office/drawing/2014/main" id="{F204B77F-E467-EF84-DFD3-8094123CE89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5DD5AEC-573E-468A-BE05-D70DD36804B5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42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14403" name="Rectangle 1">
            <a:extLst>
              <a:ext uri="{FF2B5EF4-FFF2-40B4-BE49-F238E27FC236}">
                <a16:creationId xmlns:a16="http://schemas.microsoft.com/office/drawing/2014/main" id="{2ED88205-85DD-2DBE-3BD3-DDC35EE82E3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404" name="Text Box 2">
            <a:extLst>
              <a:ext uri="{FF2B5EF4-FFF2-40B4-BE49-F238E27FC236}">
                <a16:creationId xmlns:a16="http://schemas.microsoft.com/office/drawing/2014/main" id="{FE130448-CC19-1A31-C26C-14ADCE26E72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76875" cy="410686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PT" altLang="it-CH">
                <a:ea typeface="SimSun" panose="02010600030101010101" pitchFamily="2" charset="-122"/>
              </a:rPr>
              <a:t>https://pt.wikipedia.org/wiki/AlpTransit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PT" altLang="it-CH">
                <a:ea typeface="SimSun" panose="02010600030101010101" pitchFamily="2" charset="-122"/>
              </a:rPr>
              <a:t>http://it.wikipedia.org/wiki/Terminal_Hupac_di_Busto_Arsizio</a:t>
            </a:r>
          </a:p>
        </p:txBody>
      </p:sp>
      <p:sp>
        <p:nvSpPr>
          <p:cNvPr id="614405" name="Text Box 3">
            <a:extLst>
              <a:ext uri="{FF2B5EF4-FFF2-40B4-BE49-F238E27FC236}">
                <a16:creationId xmlns:a16="http://schemas.microsoft.com/office/drawing/2014/main" id="{56F6514C-1D56-0AF9-3BC9-D524054F99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E46C59A-4620-43FD-AE12-74E6FE28F26A}" type="slidenum">
              <a:rPr lang="it-CH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42</a:t>
            </a:fld>
            <a:endParaRPr lang="it-CH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450" name="Rectangle 26">
            <a:extLst>
              <a:ext uri="{FF2B5EF4-FFF2-40B4-BE49-F238E27FC236}">
                <a16:creationId xmlns:a16="http://schemas.microsoft.com/office/drawing/2014/main" id="{CA6969E0-F936-4183-1FFC-D161583DC31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94D666E-0DA6-463A-B4DE-33DDF093F39F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43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16451" name="Rectangle 1">
            <a:extLst>
              <a:ext uri="{FF2B5EF4-FFF2-40B4-BE49-F238E27FC236}">
                <a16:creationId xmlns:a16="http://schemas.microsoft.com/office/drawing/2014/main" id="{67BE549B-4C27-74EF-AACD-3DB8E7256D9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6452" name="Text Box 2">
            <a:extLst>
              <a:ext uri="{FF2B5EF4-FFF2-40B4-BE49-F238E27FC236}">
                <a16:creationId xmlns:a16="http://schemas.microsoft.com/office/drawing/2014/main" id="{B594D0AD-23F3-3143-FDD6-E17CB87FABD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Para os professores.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Exercícios para fazer com os grupos de trabalho: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Fazer uma pesquisa sobre a importância econômica da logística em sua província / país (em toneladas transportadas, faturamento, número de funcionários, etc.), os efeitos induzidos econômicos, as estruturas e os projectos existentes, os meios de transporte, o impacto sobre o ambiente.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Como enviar uma máquina delicada e pesada, 5 t. do volume de uma pequena van, com um valor de 8 milhões de euros, para a China ou a Argentina, quais são os meios de transporte disponíveis e qual você escolheria e porquê, qual o tempo e quais os custos de transporte, quem e como transporta, quais as taxas aduaneiras?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https://pt.wikipedia.org/wiki/AlpTransit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http://en.wikipedia.org/wiki/Gothard_railway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</p:txBody>
      </p:sp>
      <p:sp>
        <p:nvSpPr>
          <p:cNvPr id="616453" name="Text Box 3">
            <a:extLst>
              <a:ext uri="{FF2B5EF4-FFF2-40B4-BE49-F238E27FC236}">
                <a16:creationId xmlns:a16="http://schemas.microsoft.com/office/drawing/2014/main" id="{8557CBAA-CC14-EE5B-EA6C-024AD7484E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A3075F3-245E-4461-B74C-8EC9AE8A8DAE}" type="slidenum">
              <a:rPr lang="it-CH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43</a:t>
            </a:fld>
            <a:endParaRPr lang="it-CH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498" name="Rectangle 26">
            <a:extLst>
              <a:ext uri="{FF2B5EF4-FFF2-40B4-BE49-F238E27FC236}">
                <a16:creationId xmlns:a16="http://schemas.microsoft.com/office/drawing/2014/main" id="{51882B80-B8CF-C5E5-12E0-CE7BDC41C6A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6D2757F-C5B2-4281-890D-D0720B823315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44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18499" name="Text Box 1">
            <a:extLst>
              <a:ext uri="{FF2B5EF4-FFF2-40B4-BE49-F238E27FC236}">
                <a16:creationId xmlns:a16="http://schemas.microsoft.com/office/drawing/2014/main" id="{536A93ED-CFB0-C80F-87C8-BD38C2F450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D43A38F-7BDC-4AC3-9214-083717219680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44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18500" name="Rectangle 2">
            <a:extLst>
              <a:ext uri="{FF2B5EF4-FFF2-40B4-BE49-F238E27FC236}">
                <a16:creationId xmlns:a16="http://schemas.microsoft.com/office/drawing/2014/main" id="{8C8F1D52-C78C-9207-FF71-E00DEFBF770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8501" name="Rectangle 3">
            <a:extLst>
              <a:ext uri="{FF2B5EF4-FFF2-40B4-BE49-F238E27FC236}">
                <a16:creationId xmlns:a16="http://schemas.microsoft.com/office/drawing/2014/main" id="{037C41A9-F01D-8097-FCAB-B0FEAB97B20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.</a:t>
            </a: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546" name="Rectangle 26">
            <a:extLst>
              <a:ext uri="{FF2B5EF4-FFF2-40B4-BE49-F238E27FC236}">
                <a16:creationId xmlns:a16="http://schemas.microsoft.com/office/drawing/2014/main" id="{ED3435D8-D7F3-8415-58A2-15F760A9BD9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69CADC8-8EB1-48BC-A91C-1862B45E6687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45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20547" name="Rectangle 1">
            <a:extLst>
              <a:ext uri="{FF2B5EF4-FFF2-40B4-BE49-F238E27FC236}">
                <a16:creationId xmlns:a16="http://schemas.microsoft.com/office/drawing/2014/main" id="{E0A4156B-4EF0-9B8F-9236-F5F38616897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0548" name="Rectangle 2">
            <a:extLst>
              <a:ext uri="{FF2B5EF4-FFF2-40B4-BE49-F238E27FC236}">
                <a16:creationId xmlns:a16="http://schemas.microsoft.com/office/drawing/2014/main" id="{07F56B27-A0FF-A6CB-63FA-265EB7EABB1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.</a:t>
            </a: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594" name="Rectangle 26">
            <a:extLst>
              <a:ext uri="{FF2B5EF4-FFF2-40B4-BE49-F238E27FC236}">
                <a16:creationId xmlns:a16="http://schemas.microsoft.com/office/drawing/2014/main" id="{DB6BC95F-6AA3-E71E-B6F9-3F570004B81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B4169CD-A713-4C28-A51D-9B7F34E10F7F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46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22595" name="Text Box 1">
            <a:extLst>
              <a:ext uri="{FF2B5EF4-FFF2-40B4-BE49-F238E27FC236}">
                <a16:creationId xmlns:a16="http://schemas.microsoft.com/office/drawing/2014/main" id="{9D86683A-522E-D845-87E2-A0EBF2D5BD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BEC4805-2DC8-4039-A665-ABD6690E53AB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46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22596" name="Rectangle 2">
            <a:extLst>
              <a:ext uri="{FF2B5EF4-FFF2-40B4-BE49-F238E27FC236}">
                <a16:creationId xmlns:a16="http://schemas.microsoft.com/office/drawing/2014/main" id="{CF38E865-F29F-B273-CEC5-AA807656B13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2597" name="Text Box 3">
            <a:extLst>
              <a:ext uri="{FF2B5EF4-FFF2-40B4-BE49-F238E27FC236}">
                <a16:creationId xmlns:a16="http://schemas.microsoft.com/office/drawing/2014/main" id="{A6B5AB70-E24D-D31B-6FBD-2D31715DD4B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Na Itália também a FIAT poupou no material  e racionalizou a logística.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Que fazer?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https://pt.wikipedia.org/wiki/FIAT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http://en.wikipedia.org/wiki/Fiat_S.p.A.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42" name="Rectangle 26">
            <a:extLst>
              <a:ext uri="{FF2B5EF4-FFF2-40B4-BE49-F238E27FC236}">
                <a16:creationId xmlns:a16="http://schemas.microsoft.com/office/drawing/2014/main" id="{ADA12D4E-13DB-0208-AD4C-F2F11B3F05B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9D5ECC5-855E-45DE-A1E1-CD7829D03065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47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24643" name="Text Box 1">
            <a:extLst>
              <a:ext uri="{FF2B5EF4-FFF2-40B4-BE49-F238E27FC236}">
                <a16:creationId xmlns:a16="http://schemas.microsoft.com/office/drawing/2014/main" id="{8B2671F9-9FBC-21B1-74D5-082B793409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16827B9-65B5-4747-8F53-7124657E0B95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47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24644" name="Rectangle 2">
            <a:extLst>
              <a:ext uri="{FF2B5EF4-FFF2-40B4-BE49-F238E27FC236}">
                <a16:creationId xmlns:a16="http://schemas.microsoft.com/office/drawing/2014/main" id="{F283AF6E-7BD0-163C-4D1A-569F24BE5D8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4645" name="Text Box 3">
            <a:extLst>
              <a:ext uri="{FF2B5EF4-FFF2-40B4-BE49-F238E27FC236}">
                <a16:creationId xmlns:a16="http://schemas.microsoft.com/office/drawing/2014/main" id="{9C25407D-E893-8138-608A-10DEF5DD498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Para o diretor, é claro que se ele não consegue vencer a concorrência não pode mais vender seus automóveis W e, portanto, não pode receber o dinheiro, mas sobretudo não há mais lucro. Isto é contrário à sua missão de ganhar o máximo possível, por isso ele é forçado a agir em conformidade. Então, ele decide poupar na mão de obra, mesmo se isso irá provocar sofrimento pna sua própria mão de obra.</a:t>
            </a: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690" name="Rectangle 26">
            <a:extLst>
              <a:ext uri="{FF2B5EF4-FFF2-40B4-BE49-F238E27FC236}">
                <a16:creationId xmlns:a16="http://schemas.microsoft.com/office/drawing/2014/main" id="{0DA75273-6B0A-DF23-B621-6E0EDB9B328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6254772-F447-49C1-8F94-416282621497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48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26691" name="Text Box 1">
            <a:extLst>
              <a:ext uri="{FF2B5EF4-FFF2-40B4-BE49-F238E27FC236}">
                <a16:creationId xmlns:a16="http://schemas.microsoft.com/office/drawing/2014/main" id="{33C771EB-F343-E320-A6EA-06C21E7201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1C158C9-0013-477B-AEEC-38DAA6A7A4C7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48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26692" name="Rectangle 2">
            <a:extLst>
              <a:ext uri="{FF2B5EF4-FFF2-40B4-BE49-F238E27FC236}">
                <a16:creationId xmlns:a16="http://schemas.microsoft.com/office/drawing/2014/main" id="{0668BE97-C6DD-B06F-1CDA-60593813F4D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6693" name="Text Box 3">
            <a:extLst>
              <a:ext uri="{FF2B5EF4-FFF2-40B4-BE49-F238E27FC236}">
                <a16:creationId xmlns:a16="http://schemas.microsoft.com/office/drawing/2014/main" id="{E60019E2-B2AF-E70B-613E-528CC8D48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As medidas de racionalização (linha de montagem, automação, etc.) aconselhadas por Taylor e adoptadas pelo Diretor criam grandes transtornos, insegurança e estresse entre os trabalhadores.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As novas palavras de ordem são os seguintes: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maior eficiência, maior produtividade, racionalização, reestruturação, salário o mérito, desregulamentação, etc.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Os resultados também são concorrência agravadas entre os trabalhadores, o estresse, a extensão da jornada de trabalho, o aumento do ritmo de trabalho, menos protecção dos trabalhadores contra o empregador, demissões, precarização,trabalhadores pobres, etc.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https://en.wikipedia.org/wiki/Exploitation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738" name="Rectangle 26">
            <a:extLst>
              <a:ext uri="{FF2B5EF4-FFF2-40B4-BE49-F238E27FC236}">
                <a16:creationId xmlns:a16="http://schemas.microsoft.com/office/drawing/2014/main" id="{DBA08226-9B7A-E21E-FD8B-98EE6792AB4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8100C10-6992-4F8A-9EFF-3E62963C3957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49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28739" name="Text Box 1">
            <a:extLst>
              <a:ext uri="{FF2B5EF4-FFF2-40B4-BE49-F238E27FC236}">
                <a16:creationId xmlns:a16="http://schemas.microsoft.com/office/drawing/2014/main" id="{2ED1BBFC-7FD4-9B49-E42D-2202EB31FD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6E9B7FF-E254-43E9-8DDE-64E5914A9006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49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28740" name="Rectangle 2">
            <a:extLst>
              <a:ext uri="{FF2B5EF4-FFF2-40B4-BE49-F238E27FC236}">
                <a16:creationId xmlns:a16="http://schemas.microsoft.com/office/drawing/2014/main" id="{EEA818AE-E48D-D257-92F4-6BA7A0B1956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8741" name="Text Box 3">
            <a:extLst>
              <a:ext uri="{FF2B5EF4-FFF2-40B4-BE49-F238E27FC236}">
                <a16:creationId xmlns:a16="http://schemas.microsoft.com/office/drawing/2014/main" id="{705B88FB-2632-5617-3516-81A9A7A3540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Nos EUA, no início do século XX, o engenheiro Taylor ensinou como fracionar o processo de produção e criar a linha de montagem. O "taylorismo" é imposto aos trabalhadores das fábricas da Ford para aumentar a produtividade. Para os trabalhadores, o trabalho torna-se um inferno. 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O tempo necessário para a montagem de um carro gotas das 12 horas até 39 minutos.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Toyota introduz um sistema de trabalho que liga os trabalhadores para o empregador, mas garante um emprego para a vida e outras vantagens.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https://pt.wikipedia.org/wiki/Linha_de_montagem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http://en.wikipedia.org/wiki/Assembly_line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https://pt.wikipedia.org/wiki/Ford</a:t>
            </a: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626" name="Rectangle 7">
            <a:extLst>
              <a:ext uri="{FF2B5EF4-FFF2-40B4-BE49-F238E27FC236}">
                <a16:creationId xmlns:a16="http://schemas.microsoft.com/office/drawing/2014/main" id="{23D0F195-B4BE-6DDC-980B-61FF68F4600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7A4DED9-26F0-4DE9-A788-BE5BCB4EBC3A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538627" name="Rectangle 2">
            <a:extLst>
              <a:ext uri="{FF2B5EF4-FFF2-40B4-BE49-F238E27FC236}">
                <a16:creationId xmlns:a16="http://schemas.microsoft.com/office/drawing/2014/main" id="{F881DF8F-9A0B-BCBE-7A82-A4A886E0E098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8628" name="Rectangle 3">
            <a:extLst>
              <a:ext uri="{FF2B5EF4-FFF2-40B4-BE49-F238E27FC236}">
                <a16:creationId xmlns:a16="http://schemas.microsoft.com/office/drawing/2014/main" id="{89098565-906C-621C-27C0-55551F4D215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A filosofia racionalista explica o comportamento humano como racional, ou melhor, como tendo um propósito lógico e racional.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A filosofia materialista explica que o objetivo do comportamento humano é a obtenção de vantagens materiais (riqueza, poder, etc.)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O materialismo histórico explica que a evolução social da humanidade tem sido condicionada pela vontade de indivíduos isolados ou por grupos de indivíduos que visam obter benefícios materiais.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O materialismo dialético explica que a corrida comum aos benefícios materiais é prejudicial e como poderíamos organizar a sociedade humana de uma maneira melhor.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O socialismo científico defendido por Marx quer definir uma sociedade ideal a partir da análise da situação real existente e em várias fases transitórias (Revolução - Democracia popular de transição - Ditadura do proletariado - Socialismo, fase inferior do comunismo - Comunismo) para chegar ao sociedade ideal onde o Estado não é mais necessário.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O socialismo utópico propõe soluções ideais, mas abstratas ou insustentáveis.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https://en.wikipedia.org/wiki/Illuminism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https://en.wikipedia.org/wiki/Historical_materialism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https://en.wikipedia.org/wiki/Dialectical_materialism</a:t>
            </a:r>
          </a:p>
          <a:p>
            <a:pPr eaLnBrk="1" hangingPunct="1">
              <a:spcBef>
                <a:spcPct val="0"/>
              </a:spcBef>
            </a:pPr>
            <a:endParaRPr lang="it-CH" altLang="it-CH"/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http://en.wikipedia.org/wiki/Karl_Marx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https://pt.wikipedia.org/wiki/Karl_Marx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http://en.wikipedia.org/wiki/Friedrich_Engels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https://pt.wikipedia.org/wiki/Friedrich_Engels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http://en.wikipedia.org/wiki/Marxism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https://pt.wikipedia.org/wiki/Marxismo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http://en.wikipedia.org/wiki/Marxism%E2%80%93Leninism</a:t>
            </a:r>
          </a:p>
          <a:p>
            <a:pPr eaLnBrk="1" hangingPunct="1">
              <a:spcBef>
                <a:spcPct val="0"/>
              </a:spcBef>
            </a:pPr>
            <a:r>
              <a:rPr lang="it-CH" altLang="it-CH"/>
              <a:t>https://pt.wikipedia.org/wiki/Marxismo-leninismo</a:t>
            </a:r>
          </a:p>
          <a:p>
            <a:pPr eaLnBrk="1" hangingPunct="1">
              <a:spcBef>
                <a:spcPct val="0"/>
              </a:spcBef>
            </a:pPr>
            <a:endParaRPr lang="it-CH" altLang="it-CH"/>
          </a:p>
          <a:p>
            <a:pPr eaLnBrk="1" hangingPunct="1">
              <a:spcBef>
                <a:spcPct val="0"/>
              </a:spcBef>
            </a:pPr>
            <a:r>
              <a:rPr lang="en-US" altLang="it-CH"/>
              <a:t>https://en.wikipedia.org/wiki/Why_Marx_Was_Right</a:t>
            </a:r>
          </a:p>
          <a:p>
            <a:pPr eaLnBrk="1" hangingPunct="1">
              <a:spcBef>
                <a:spcPct val="0"/>
              </a:spcBef>
            </a:pPr>
            <a:r>
              <a:rPr lang="en-US" altLang="it-CH"/>
              <a:t>Book: Why Marx Was Right - Paperback English - By (author)  Terry Eagleton</a:t>
            </a:r>
          </a:p>
          <a:p>
            <a:pPr eaLnBrk="1" hangingPunct="1">
              <a:spcBef>
                <a:spcPct val="0"/>
              </a:spcBef>
            </a:pPr>
            <a:endParaRPr lang="it-CH" altLang="it-CH"/>
          </a:p>
          <a:p>
            <a:pPr eaLnBrk="1" hangingPunct="1">
              <a:spcBef>
                <a:spcPct val="0"/>
              </a:spcBef>
            </a:pPr>
            <a:endParaRPr lang="it-CH" altLang="it-CH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786" name="Segnaposto immagine diapositiva 1">
            <a:extLst>
              <a:ext uri="{FF2B5EF4-FFF2-40B4-BE49-F238E27FC236}">
                <a16:creationId xmlns:a16="http://schemas.microsoft.com/office/drawing/2014/main" id="{345D6DCB-7A99-EA2A-1461-66D0BE519F9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0787" name="Segnaposto note 2">
            <a:extLst>
              <a:ext uri="{FF2B5EF4-FFF2-40B4-BE49-F238E27FC236}">
                <a16:creationId xmlns:a16="http://schemas.microsoft.com/office/drawing/2014/main" id="{A4A9B2C8-974E-908F-B849-B75D71F8E46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lnSpc>
                <a:spcPct val="107000"/>
              </a:lnSpc>
              <a:spcBef>
                <a:spcPct val="0"/>
              </a:spcBef>
              <a:spcAft>
                <a:spcPts val="800"/>
              </a:spcAft>
            </a:pPr>
            <a:r>
              <a:rPr lang="it-IT" altLang="en-US">
                <a:ea typeface="Calibri" panose="020F0502020204030204" pitchFamily="34" charset="0"/>
                <a:cs typeface="Times New Roman" panose="02020603050405020304" pitchFamily="18" charset="0"/>
              </a:rPr>
              <a:t>Em uma linha de montagem o ciclo é o tempo que passa entre a chegada de uma peça até a chegada das peças sucessivas.</a:t>
            </a:r>
            <a:endParaRPr lang="en-US" altLang="en-US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Bef>
                <a:spcPct val="0"/>
              </a:spcBef>
              <a:spcAft>
                <a:spcPts val="800"/>
              </a:spcAft>
            </a:pPr>
            <a:r>
              <a:rPr lang="it-IT" altLang="en-US">
                <a:ea typeface="Calibri" panose="020F0502020204030204" pitchFamily="34" charset="0"/>
                <a:cs typeface="Times New Roman" panose="02020603050405020304" pitchFamily="18" charset="0"/>
              </a:rPr>
              <a:t>Um ciclo inferior de 3 minutos é prejudicial para a saúde dos trabalhadores da linha de montagem.</a:t>
            </a:r>
            <a:endParaRPr lang="en-US" altLang="en-US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Bef>
                <a:spcPct val="0"/>
              </a:spcBef>
              <a:spcAft>
                <a:spcPts val="800"/>
              </a:spcAft>
            </a:pPr>
            <a:r>
              <a:rPr lang="it-IT" altLang="en-US">
                <a:ea typeface="Calibri" panose="020F0502020204030204" pitchFamily="34" charset="0"/>
                <a:cs typeface="Times New Roman" panose="02020603050405020304" pitchFamily="18" charset="0"/>
              </a:rPr>
              <a:t>Um ciclo de 3 minutos significa que em um dia de trabalho de oito horas a mesma operação deve ser repetida 160 vezes, e isso por semanas ... e mesmo por meses.</a:t>
            </a:r>
            <a:endParaRPr lang="en-US" altLang="en-US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altLang="en-US"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30788" name="Segnaposto numero diapositiva 3">
            <a:extLst>
              <a:ext uri="{FF2B5EF4-FFF2-40B4-BE49-F238E27FC236}">
                <a16:creationId xmlns:a16="http://schemas.microsoft.com/office/drawing/2014/main" id="{8DFE042E-16E0-700C-7DD9-576E53ED580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fld id="{B2265BBB-7470-4BF3-97D4-E214EC9ED0F5}" type="slidenum">
              <a:rPr lang="it-CH" altLang="en-US" sz="1300" smtClean="0">
                <a:solidFill>
                  <a:srgbClr val="000000"/>
                </a:solidFill>
                <a:latin typeface="Calibri" panose="020F0502020204030204" pitchFamily="34" charset="0"/>
              </a:rPr>
              <a:pPr/>
              <a:t>50</a:t>
            </a:fld>
            <a:endParaRPr lang="it-CH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834" name="Rectangle 26">
            <a:extLst>
              <a:ext uri="{FF2B5EF4-FFF2-40B4-BE49-F238E27FC236}">
                <a16:creationId xmlns:a16="http://schemas.microsoft.com/office/drawing/2014/main" id="{ED0B85F2-174C-1398-08E5-3F62043C5C2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8082FCA-0E30-40C0-A70C-EE305C87054D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52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32835" name="Text Box 1">
            <a:extLst>
              <a:ext uri="{FF2B5EF4-FFF2-40B4-BE49-F238E27FC236}">
                <a16:creationId xmlns:a16="http://schemas.microsoft.com/office/drawing/2014/main" id="{03D265EE-176C-0F10-453C-41E4C2A94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B81A6EF-435F-4B72-8EF8-B65757617BC0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52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32836" name="Rectangle 2">
            <a:extLst>
              <a:ext uri="{FF2B5EF4-FFF2-40B4-BE49-F238E27FC236}">
                <a16:creationId xmlns:a16="http://schemas.microsoft.com/office/drawing/2014/main" id="{8A12EE04-D7A0-0FDB-2036-98B24C44746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32837" name="Text Box 3">
            <a:extLst>
              <a:ext uri="{FF2B5EF4-FFF2-40B4-BE49-F238E27FC236}">
                <a16:creationId xmlns:a16="http://schemas.microsoft.com/office/drawing/2014/main" id="{126938B8-361A-42B5-8F4E-12E204437EA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 trabalho já se faz em linha, mesmo se a mão de obra é ainda numerosa.</a:t>
            </a: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82" name="Rectangle 26">
            <a:extLst>
              <a:ext uri="{FF2B5EF4-FFF2-40B4-BE49-F238E27FC236}">
                <a16:creationId xmlns:a16="http://schemas.microsoft.com/office/drawing/2014/main" id="{3B92C64B-FE7D-A2B2-02BD-1E4F8953F84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9CA6F71-2473-4E68-B64B-0105456452DF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53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34883" name="Text Box 1">
            <a:extLst>
              <a:ext uri="{FF2B5EF4-FFF2-40B4-BE49-F238E27FC236}">
                <a16:creationId xmlns:a16="http://schemas.microsoft.com/office/drawing/2014/main" id="{01385A85-DA72-420B-87C8-B4C4CCF929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1E0B41A-80F8-45CA-A61B-F976886830B3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53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34884" name="Rectangle 2">
            <a:extLst>
              <a:ext uri="{FF2B5EF4-FFF2-40B4-BE49-F238E27FC236}">
                <a16:creationId xmlns:a16="http://schemas.microsoft.com/office/drawing/2014/main" id="{94740994-956E-B780-DB0D-FF8051CDCF3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34885" name="Text Box 3">
            <a:extLst>
              <a:ext uri="{FF2B5EF4-FFF2-40B4-BE49-F238E27FC236}">
                <a16:creationId xmlns:a16="http://schemas.microsoft.com/office/drawing/2014/main" id="{3EA61631-024C-9E35-8202-468622827A1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Trabalho em linha de produção.</a:t>
            </a: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930" name="Rectangle 7">
            <a:extLst>
              <a:ext uri="{FF2B5EF4-FFF2-40B4-BE49-F238E27FC236}">
                <a16:creationId xmlns:a16="http://schemas.microsoft.com/office/drawing/2014/main" id="{A48E1CFE-FB92-1E15-A3ED-D64B712EA1B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2D71293-DFB3-4032-9AF4-F3D6B850CC73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54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636931" name="Rectangle 2">
            <a:extLst>
              <a:ext uri="{FF2B5EF4-FFF2-40B4-BE49-F238E27FC236}">
                <a16:creationId xmlns:a16="http://schemas.microsoft.com/office/drawing/2014/main" id="{19199E7E-B1BC-D692-B0F4-33915C6403C7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6932" name="Rectangle 3">
            <a:extLst>
              <a:ext uri="{FF2B5EF4-FFF2-40B4-BE49-F238E27FC236}">
                <a16:creationId xmlns:a16="http://schemas.microsoft.com/office/drawing/2014/main" id="{112657F1-68A9-F927-DA94-E42F08C218B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A linha de montagem propaga-se. Na Suíça, nos anos 30, é introduzida a linha de montagem na indústria relojoeira.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https://pt.wikipedia.org/wiki/Fiat_Topolino</a:t>
            </a:r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http://en.wikipedia.org/wiki/Vespa</a:t>
            </a:r>
          </a:p>
          <a:p>
            <a:pPr eaLnBrk="1" hangingPunct="1">
              <a:spcBef>
                <a:spcPct val="0"/>
              </a:spcBef>
            </a:pPr>
            <a:endParaRPr lang="it-IT" altLang="it-CH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978" name="Rectangle 26">
            <a:extLst>
              <a:ext uri="{FF2B5EF4-FFF2-40B4-BE49-F238E27FC236}">
                <a16:creationId xmlns:a16="http://schemas.microsoft.com/office/drawing/2014/main" id="{92023326-C249-2A03-8B17-E4B7D548B78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FA46FAA-D7AD-4241-B394-9A684A453120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55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38979" name="Text Box 1">
            <a:extLst>
              <a:ext uri="{FF2B5EF4-FFF2-40B4-BE49-F238E27FC236}">
                <a16:creationId xmlns:a16="http://schemas.microsoft.com/office/drawing/2014/main" id="{4513BB2B-2ED4-995C-F7AD-42DF32F5FF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FB64915-6007-4448-9953-14DCFE0EF817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55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38980" name="Rectangle 2">
            <a:extLst>
              <a:ext uri="{FF2B5EF4-FFF2-40B4-BE49-F238E27FC236}">
                <a16:creationId xmlns:a16="http://schemas.microsoft.com/office/drawing/2014/main" id="{DF436C57-3425-F77F-E8E1-E62EEC2B95D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38981" name="Text Box 3">
            <a:extLst>
              <a:ext uri="{FF2B5EF4-FFF2-40B4-BE49-F238E27FC236}">
                <a16:creationId xmlns:a16="http://schemas.microsoft.com/office/drawing/2014/main" id="{AB11C29F-F523-59BF-0F7E-CBC5EDEAE5B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As linhas de montagem se aperfeiçoam.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https://pt.wikipedia.org/wiki/Volkswagen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https://pt.wikipedia.org/wiki/Citro%C3%ABn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http://en.wikipedia.org/wiki/Volkswagen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http://en.wikipedia.org/wiki/Citro%C3%Abn</a:t>
            </a: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026" name="Rectangle 26">
            <a:extLst>
              <a:ext uri="{FF2B5EF4-FFF2-40B4-BE49-F238E27FC236}">
                <a16:creationId xmlns:a16="http://schemas.microsoft.com/office/drawing/2014/main" id="{F22200C7-BB21-6F3C-F2E8-A42FCA0A2EE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8315A5-D0C7-4A52-8811-9607F0C9BA28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56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41027" name="Text Box 1">
            <a:extLst>
              <a:ext uri="{FF2B5EF4-FFF2-40B4-BE49-F238E27FC236}">
                <a16:creationId xmlns:a16="http://schemas.microsoft.com/office/drawing/2014/main" id="{07A1CCD2-CDBB-0C97-A632-AB7521B7AE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A7483D8-DFBD-43DA-9992-4ED1EB240314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56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41028" name="Rectangle 2">
            <a:extLst>
              <a:ext uri="{FF2B5EF4-FFF2-40B4-BE49-F238E27FC236}">
                <a16:creationId xmlns:a16="http://schemas.microsoft.com/office/drawing/2014/main" id="{D89D8759-A938-4EA5-632A-7B61F35B263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1029" name="Text Box 3">
            <a:extLst>
              <a:ext uri="{FF2B5EF4-FFF2-40B4-BE49-F238E27FC236}">
                <a16:creationId xmlns:a16="http://schemas.microsoft.com/office/drawing/2014/main" id="{7F5F2BCC-9B8E-1221-77CF-DC45DB80E44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Mais uma linha de montagem.</a:t>
            </a: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074" name="Rectangle 26">
            <a:extLst>
              <a:ext uri="{FF2B5EF4-FFF2-40B4-BE49-F238E27FC236}">
                <a16:creationId xmlns:a16="http://schemas.microsoft.com/office/drawing/2014/main" id="{96D33DE1-DDE7-740B-1609-864AA94FFAB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A24A6BC-6E07-4CCD-8371-6B1771A8DA43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57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43075" name="Text Box 1">
            <a:extLst>
              <a:ext uri="{FF2B5EF4-FFF2-40B4-BE49-F238E27FC236}">
                <a16:creationId xmlns:a16="http://schemas.microsoft.com/office/drawing/2014/main" id="{30CAA636-7EE1-4214-9F90-589503C85F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1C8B5AC-E6EC-431E-A90E-A7D8B4B5581E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57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43076" name="Rectangle 2">
            <a:extLst>
              <a:ext uri="{FF2B5EF4-FFF2-40B4-BE49-F238E27FC236}">
                <a16:creationId xmlns:a16="http://schemas.microsoft.com/office/drawing/2014/main" id="{9B44D100-7F24-F2A9-0792-262B128BBBA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3077" name="Text Box 3">
            <a:extLst>
              <a:ext uri="{FF2B5EF4-FFF2-40B4-BE49-F238E27FC236}">
                <a16:creationId xmlns:a16="http://schemas.microsoft.com/office/drawing/2014/main" id="{38783FC1-BFB3-DA4D-8164-3D63D4185C4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As máquinas automáticas (robôs)  substituem os operários das linhas de montagem. </a:t>
            </a: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22" name="Rectangle 7">
            <a:extLst>
              <a:ext uri="{FF2B5EF4-FFF2-40B4-BE49-F238E27FC236}">
                <a16:creationId xmlns:a16="http://schemas.microsoft.com/office/drawing/2014/main" id="{0A396B93-4718-54B3-E400-0BC1E489E71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C816363-5319-447E-BFDC-F134824D28E8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58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645123" name="Rectangle 2">
            <a:extLst>
              <a:ext uri="{FF2B5EF4-FFF2-40B4-BE49-F238E27FC236}">
                <a16:creationId xmlns:a16="http://schemas.microsoft.com/office/drawing/2014/main" id="{76E4C710-FA09-4154-EDE7-69F1729C90F7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5124" name="Rectangle 3">
            <a:extLst>
              <a:ext uri="{FF2B5EF4-FFF2-40B4-BE49-F238E27FC236}">
                <a16:creationId xmlns:a16="http://schemas.microsoft.com/office/drawing/2014/main" id="{FD94F78A-27ED-1D18-6E8F-BD81400503F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Poucas operações especializadas são ainda executadas pela mão de uma mulher ou de um homem.</a:t>
            </a:r>
            <a:endParaRPr lang="it-IT" altLang="it-CH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170" name="Rectangle 26">
            <a:extLst>
              <a:ext uri="{FF2B5EF4-FFF2-40B4-BE49-F238E27FC236}">
                <a16:creationId xmlns:a16="http://schemas.microsoft.com/office/drawing/2014/main" id="{D0B22CB0-8B23-D1A3-A3FC-44399B7E950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83CB734-3D3B-41DB-BC06-968C0CEB2CDA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59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47171" name="Text Box 1">
            <a:extLst>
              <a:ext uri="{FF2B5EF4-FFF2-40B4-BE49-F238E27FC236}">
                <a16:creationId xmlns:a16="http://schemas.microsoft.com/office/drawing/2014/main" id="{6DECF23E-7DF3-9C82-1A32-365F3616FA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BDEC84C-5D15-4BDE-996A-02A5212A1D56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59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47172" name="Rectangle 2">
            <a:extLst>
              <a:ext uri="{FF2B5EF4-FFF2-40B4-BE49-F238E27FC236}">
                <a16:creationId xmlns:a16="http://schemas.microsoft.com/office/drawing/2014/main" id="{D9C2DCCC-B963-4F92-99F7-EB4F01E3D7E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7173" name="Text Box 3">
            <a:extLst>
              <a:ext uri="{FF2B5EF4-FFF2-40B4-BE49-F238E27FC236}">
                <a16:creationId xmlns:a16="http://schemas.microsoft.com/office/drawing/2014/main" id="{7A74947C-8736-820F-4D65-3A1063ECBAE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 ritmo, os tempos e as cadências são infernais: </a:t>
            </a:r>
            <a:r>
              <a:rPr lang="pt-BR" altLang="it-CH">
                <a:ea typeface="SimSun" panose="02010600030101010101" pitchFamily="2" charset="-122"/>
              </a:rPr>
              <a:t>é uma forma de escravidão moderna.</a:t>
            </a: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218" name="Rectangle 26">
            <a:extLst>
              <a:ext uri="{FF2B5EF4-FFF2-40B4-BE49-F238E27FC236}">
                <a16:creationId xmlns:a16="http://schemas.microsoft.com/office/drawing/2014/main" id="{8E217CCF-C6F5-2868-B150-73542A6D8B4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7D465E5-8F55-4F03-B0A8-4AB3850674DD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60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49219" name="Text Box 1">
            <a:extLst>
              <a:ext uri="{FF2B5EF4-FFF2-40B4-BE49-F238E27FC236}">
                <a16:creationId xmlns:a16="http://schemas.microsoft.com/office/drawing/2014/main" id="{CB3B8AF0-4C89-3055-21CE-7328DA0266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5E6779F-2993-49F5-9798-2EDD005620B7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60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49220" name="Rectangle 2">
            <a:extLst>
              <a:ext uri="{FF2B5EF4-FFF2-40B4-BE49-F238E27FC236}">
                <a16:creationId xmlns:a16="http://schemas.microsoft.com/office/drawing/2014/main" id="{2AFDAD8B-63DE-E15C-726E-0573016AB91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9221" name="Text Box 3">
            <a:extLst>
              <a:ext uri="{FF2B5EF4-FFF2-40B4-BE49-F238E27FC236}">
                <a16:creationId xmlns:a16="http://schemas.microsoft.com/office/drawing/2014/main" id="{98B25F64-FB63-896F-3A06-C352A0B812C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 inferno do trabalho = um trabalho infernal: tudo para produzir ainda mais.</a:t>
            </a: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74" name="Rectangle 26">
            <a:extLst>
              <a:ext uri="{FF2B5EF4-FFF2-40B4-BE49-F238E27FC236}">
                <a16:creationId xmlns:a16="http://schemas.microsoft.com/office/drawing/2014/main" id="{94A68F95-826B-2221-A9C5-01E9D0418C7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ED1ACF3-FA2A-4193-8068-7C0AE3301039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40675" name="Text Box 1">
            <a:extLst>
              <a:ext uri="{FF2B5EF4-FFF2-40B4-BE49-F238E27FC236}">
                <a16:creationId xmlns:a16="http://schemas.microsoft.com/office/drawing/2014/main" id="{FA2C939E-5EA9-0F76-3CC6-268B920328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7B0BB5D-9BFD-4837-A556-DAB00B787E6F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6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40676" name="Rectangle 2">
            <a:extLst>
              <a:ext uri="{FF2B5EF4-FFF2-40B4-BE49-F238E27FC236}">
                <a16:creationId xmlns:a16="http://schemas.microsoft.com/office/drawing/2014/main" id="{2AEE8B44-FD9D-96E8-F0BB-D21E1851CDA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0677" name="Rectangle 3">
            <a:extLst>
              <a:ext uri="{FF2B5EF4-FFF2-40B4-BE49-F238E27FC236}">
                <a16:creationId xmlns:a16="http://schemas.microsoft.com/office/drawing/2014/main" id="{1A68753D-37B4-D705-8631-47849CDB248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Na Idade Média havia 3 classes sociais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Nobreza-clero, burguesia, servos.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No sistema de economia de mercado existem duas classes sociais: burguesia e proletariado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http://en.wikipedia.org/wiki/Proletariat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https://pt.wikipedia.org/wiki/Proletariado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https://pt.wikipedia.org/wiki/Burguesia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http://it.wikipedia.org/wiki/Servit%C3%B9_della_gleba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Michael Parenti:  Democracy for the Few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A luta de classes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Karl Marx identificou 3 níveis da luta de classes: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1 - O clássico conflito entre a burguesia e o proletariado, ou entre os donos dos meios de produção e os trabalhadores.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2 - A sociedade patriarcal - submissão e exploração da mulher.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3 - O conflito entre exploradores e explorados - escravidão - colonialismo - nacionalismo - luta entre os estados do Sul e as nações imperialistas.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Segundo Karl Marz, a luta de classes também deve ser abolida eliminando-se a proeminência de grupos sociais (negros, hispânicos, mulheres, indígenas etc.) com as demandas setoriais relacionadas. A luta pela liberdade e justiça deve envolver a todos sem distinção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Para poder tomar partido claramente do lado da justiça e dos explorados, é preciso levar em consideração e conhecer a luta de classes. Infelizmente, hoje muitos partidos políticos, incluindo os de esquerda, perderam essa capacidade.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266" name="Segnaposto immagine diapositiva 1">
            <a:extLst>
              <a:ext uri="{FF2B5EF4-FFF2-40B4-BE49-F238E27FC236}">
                <a16:creationId xmlns:a16="http://schemas.microsoft.com/office/drawing/2014/main" id="{ECE9A3D1-CDAF-D268-B2DE-C9932A36BB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1267" name="Segnaposto note 2">
            <a:extLst>
              <a:ext uri="{FF2B5EF4-FFF2-40B4-BE49-F238E27FC236}">
                <a16:creationId xmlns:a16="http://schemas.microsoft.com/office/drawing/2014/main" id="{0569EE14-F364-8BD6-CD01-43C92CD117F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pt-BR" altLang="it-CH"/>
              <a:t>Em toda parte os mesmos gestos e os mesmo ritmo. Não há tempo para sorrir para o fotógrafo. É a globalização da cadeia de trabalho que escraviza a humanidade.</a:t>
            </a:r>
          </a:p>
          <a:p>
            <a:endParaRPr lang="pt-BR" altLang="it-CH"/>
          </a:p>
          <a:p>
            <a:r>
              <a:rPr lang="pt-BR" altLang="it-CH"/>
              <a:t>A globalização, a pandemia do vírus Corona e as questões ambientais destacaram o quão interdependentes são as economias de todos os países. Se queremos um futuro melhor neste contexto, não há espaço para nacionalismo, separatismo, paroquialismo e egoísmo. A necessidade de redistribuir a riqueza e el trabalho para criá-la também é cada vez mais evidente.</a:t>
            </a:r>
          </a:p>
          <a:p>
            <a:endParaRPr lang="pt-BR" altLang="it-CH"/>
          </a:p>
          <a:p>
            <a:r>
              <a:rPr lang="it-CH" altLang="it-CH"/>
              <a:t>https://pt.wikipedia.org/wiki/Globaliza%C3%A7%C3%A3o</a:t>
            </a:r>
          </a:p>
          <a:p>
            <a:r>
              <a:rPr lang="it-CH" altLang="it-CH"/>
              <a:t>https://en.wikipedia.org/wiki/Globalisation</a:t>
            </a:r>
          </a:p>
        </p:txBody>
      </p:sp>
      <p:sp>
        <p:nvSpPr>
          <p:cNvPr id="651268" name="Segnaposto numero diapositiva 3">
            <a:extLst>
              <a:ext uri="{FF2B5EF4-FFF2-40B4-BE49-F238E27FC236}">
                <a16:creationId xmlns:a16="http://schemas.microsoft.com/office/drawing/2014/main" id="{60309C5B-33A5-77F4-AB12-E5F8E018E16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70CC242-B197-4C64-838B-96A9DD27F1B9}" type="slidenum">
              <a:rPr lang="it-CH" altLang="en-US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61</a:t>
            </a:fld>
            <a:endParaRPr lang="it-CH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314" name="Segnaposto immagine diapositiva 1">
            <a:extLst>
              <a:ext uri="{FF2B5EF4-FFF2-40B4-BE49-F238E27FC236}">
                <a16:creationId xmlns:a16="http://schemas.microsoft.com/office/drawing/2014/main" id="{E00FECF0-1388-F41D-86BB-F0F64ED9217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3315" name="Segnaposto note 2">
            <a:extLst>
              <a:ext uri="{FF2B5EF4-FFF2-40B4-BE49-F238E27FC236}">
                <a16:creationId xmlns:a16="http://schemas.microsoft.com/office/drawing/2014/main" id="{FB2AA179-439E-A19C-DC5A-22828BFFD12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it-CH" altLang="it-CH"/>
              <a:t>Hanes Factory, Haiti</a:t>
            </a:r>
          </a:p>
          <a:p>
            <a:endParaRPr lang="it-CH" altLang="it-CH"/>
          </a:p>
          <a:p>
            <a:r>
              <a:rPr lang="it-CH" altLang="it-CH"/>
              <a:t>http://action.sumofus.org/a/haiti-hanes/?sub=fb</a:t>
            </a:r>
          </a:p>
          <a:p>
            <a:r>
              <a:rPr lang="it-CH" altLang="it-CH"/>
              <a:t>http://usas.org/2012/01/24/tell-gildan-and-hanes-reinstate-haitian-union-leaders-immediately/</a:t>
            </a:r>
          </a:p>
        </p:txBody>
      </p:sp>
      <p:sp>
        <p:nvSpPr>
          <p:cNvPr id="653316" name="Segnaposto numero diapositiva 3">
            <a:extLst>
              <a:ext uri="{FF2B5EF4-FFF2-40B4-BE49-F238E27FC236}">
                <a16:creationId xmlns:a16="http://schemas.microsoft.com/office/drawing/2014/main" id="{9DCB4FD7-896A-4B12-FF67-BB88E7D98FB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C5A61A1-91BF-4FC5-844A-7B261B47C4AB}" type="slidenum">
              <a:rPr lang="it-CH" altLang="en-US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62</a:t>
            </a:fld>
            <a:endParaRPr lang="it-CH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62" name="Segnaposto immagine diapositiva 1">
            <a:extLst>
              <a:ext uri="{FF2B5EF4-FFF2-40B4-BE49-F238E27FC236}">
                <a16:creationId xmlns:a16="http://schemas.microsoft.com/office/drawing/2014/main" id="{2ADB7A46-5E27-895B-5D58-4310213701A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63" name="Segnaposto note 2">
            <a:extLst>
              <a:ext uri="{FF2B5EF4-FFF2-40B4-BE49-F238E27FC236}">
                <a16:creationId xmlns:a16="http://schemas.microsoft.com/office/drawing/2014/main" id="{4E0AA5CA-916F-5FB2-8637-D1D51F9D06B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pt-BR" altLang="it-CH"/>
              <a:t>Aqui, os trabalhadores têm que trabalhar cerca de 66 horas por semana e recebem menos de 1 dólar EUA por dia.</a:t>
            </a:r>
          </a:p>
          <a:p>
            <a:endParaRPr lang="pt-BR" altLang="it-CH"/>
          </a:p>
          <a:p>
            <a:r>
              <a:rPr lang="pt-BR" altLang="it-CH"/>
              <a:t>http://reportage.corriere.it/esteri/2014/made-in-ethiopia-la-nuova-fabbrica-del-mondo/</a:t>
            </a:r>
          </a:p>
          <a:p>
            <a:r>
              <a:rPr lang="pt-BR" altLang="it-CH"/>
              <a:t>http://blogs.wsj.com/corporate-intelligence/2014/05/15/why-made-in-ethiopia-could-be-the-next-made-in-china/</a:t>
            </a:r>
          </a:p>
          <a:p>
            <a:endParaRPr lang="pt-BR" altLang="it-CH"/>
          </a:p>
        </p:txBody>
      </p:sp>
      <p:sp>
        <p:nvSpPr>
          <p:cNvPr id="655364" name="Segnaposto numero diapositiva 3">
            <a:extLst>
              <a:ext uri="{FF2B5EF4-FFF2-40B4-BE49-F238E27FC236}">
                <a16:creationId xmlns:a16="http://schemas.microsoft.com/office/drawing/2014/main" id="{609CCFBD-1186-6419-C1F9-F8C621E0E8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31F5348-EE7E-4654-BA32-54A7A8F1EC24}" type="slidenum">
              <a:rPr lang="it-CH" altLang="en-US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63</a:t>
            </a:fld>
            <a:endParaRPr lang="it-CH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434" name="Segnaposto immagine diapositiva 1">
            <a:extLst>
              <a:ext uri="{FF2B5EF4-FFF2-40B4-BE49-F238E27FC236}">
                <a16:creationId xmlns:a16="http://schemas.microsoft.com/office/drawing/2014/main" id="{51A223A5-50CA-DA12-AE11-AB6BFD2E2C4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8435" name="Segnaposto note 2">
            <a:extLst>
              <a:ext uri="{FF2B5EF4-FFF2-40B4-BE49-F238E27FC236}">
                <a16:creationId xmlns:a16="http://schemas.microsoft.com/office/drawing/2014/main" id="{7A36BD03-D609-7912-835D-54E7164D80B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pt-BR" altLang="it-CH"/>
              <a:t>A proporção indicada na ficha geralmente se aplica a todos os produtos e setores industriais de baixo e médio valor agregado com produção em países de baixos salários.</a:t>
            </a:r>
          </a:p>
          <a:p>
            <a:r>
              <a:rPr lang="pt-BR" altLang="it-CH"/>
              <a:t>A proporção também se aplica às matérias-primas produzidas ou extraídas em países do terceiro mundo: cacau, algodão, madeira, banana, coltan, etc. etc. Em muitos desses casos, o desmatamento, o uso excessivo do solo e da água ou a poluição gerada pela extração ou processamento de matérias-primas ou pela produção de bens de baixo valor agregam-se à exploração da mão de obra local. Em muitos casos, existe também a exploração do trabalho infantil e, em geral, os salários são muito baixos, insuficientes para permitir que os trabalhadores tenham uma vida digna.</a:t>
            </a:r>
          </a:p>
          <a:p>
            <a:endParaRPr lang="pt-BR" altLang="it-CH"/>
          </a:p>
          <a:p>
            <a:r>
              <a:rPr lang="pt-BR" altLang="it-CH"/>
              <a:t>Sapato - o procedimento é o seguinte:</a:t>
            </a:r>
          </a:p>
          <a:p>
            <a:r>
              <a:rPr lang="pt-BR" altLang="it-CH"/>
              <a:t> O fabricante XY (por exemplo, Nike) realiza pesquisa técnica e de mercado e elaborar um modelo de calçado ou de outro. Muitas vezes projeto faz o sapato (por exemplo, um raquetes particular) por designers, estilistas e / ou especialistas externos. Isso custa 11% do preço final do sapato. Imediatamente o padrão é depositado de forma que o XY empresa terá o exclusivo.</a:t>
            </a:r>
          </a:p>
          <a:p>
            <a:r>
              <a:rPr lang="pt-BR" altLang="it-CH"/>
              <a:t> Após a empresa XY está lançando um concurso para vários ou todos os fabricantes de calçados em todo o mundo (é a "globalização") pedindo-lhes para apresentar propostas para a produção de um sapato como um modelo.</a:t>
            </a:r>
          </a:p>
          <a:p>
            <a:r>
              <a:rPr lang="pt-BR" altLang="it-CH"/>
              <a:t> Os fabricantes, a fim de oferecer o menor preço e, assim, ganhar o contrato, comprimir todos os custos, o do trabalho, em primeiro lugar e também que das matérias-primas fornecidas por fornecedores externos.</a:t>
            </a:r>
          </a:p>
          <a:p>
            <a:r>
              <a:rPr lang="pt-BR" altLang="it-CH"/>
              <a:t> Sabia que o custo de produção (cerca de 12% do preço final do sapato), a empresa XY oferece o sapato para grandes varejistas de calçados em todo o mundo (esta é a "globalização") a um preço que corresponde a aproximadamente 50% do preço final do sapato.</a:t>
            </a:r>
          </a:p>
          <a:p>
            <a:r>
              <a:rPr lang="pt-BR" altLang="it-CH"/>
              <a:t> O varejista que quer vender o tipo de sapato oferecido pelo XY empresa (por exemplo, um trekking sapato específico) quase não tem escolha, porque a empresa detém o exclusivo XY. No entanto, o comerciante recebe apoio publicidade e conselhos da firma que XY por que gastar o "8,5% do preço final do sapato.</a:t>
            </a:r>
          </a:p>
          <a:p>
            <a:r>
              <a:rPr lang="pt-BR" altLang="it-CH"/>
              <a:t> O varejista tem, portanto, uma margem de 50% do preço final do sapato, no entanto, tem de suportar o risco de quaisquer bens não vendidos e os custos de venda, também devem compartilhar o lucro com qualquer sub-concessionários.</a:t>
            </a:r>
          </a:p>
          <a:p>
            <a:r>
              <a:rPr lang="pt-BR" altLang="it-CH"/>
              <a:t> Obviamente os números acima podem variar de caso para caso.</a:t>
            </a:r>
          </a:p>
          <a:p>
            <a:r>
              <a:rPr lang="pt-BR" altLang="it-CH"/>
              <a:t> Encomendas recebidas, a empresa ordem XY ao fabricante da quantidade de sapatos necessários para cumprir as ordens de varejistas, acompanha e controla a produção e executa (ou mandar executar) o fornecimento para o revendedor.</a:t>
            </a:r>
          </a:p>
          <a:p>
            <a:r>
              <a:rPr lang="pt-BR" altLang="it-CH"/>
              <a:t> Note-se que, por vezes, os produtos são vendidos pelo fabricante (a empresa XY) diretamente para o consumidor a um preço inferior ao praticado pelo revendedor. Muitas vezes, o comerciante, só para limpar o armazém e de ser capaz de vender a mercadoria nova mais na moda, vendendo o restante a um preço inferior ou mesmo abaixo do custo (saldos).</a:t>
            </a:r>
          </a:p>
          <a:p>
            <a:endParaRPr lang="pt-BR" altLang="it-CH"/>
          </a:p>
          <a:p>
            <a:pPr>
              <a:lnSpc>
                <a:spcPct val="107000"/>
              </a:lnSpc>
              <a:spcBef>
                <a:spcPct val="0"/>
              </a:spcBef>
              <a:spcAft>
                <a:spcPts val="800"/>
              </a:spcAft>
            </a:pPr>
            <a:r>
              <a:rPr lang="en-US" altLang="en-US" u="sng">
                <a:solidFill>
                  <a:srgbClr val="0563C1"/>
                </a:solidFill>
                <a:ea typeface="Calibri" panose="020F0502020204030204" pitchFamily="34" charset="0"/>
                <a:cs typeface="Times New Roman" panose="02020603050405020304" pitchFamily="18" charset="0"/>
                <a:hlinkClick r:id="rId3"/>
              </a:rPr>
              <a:t>https://pt.wikipedia.org/wiki/Sapato</a:t>
            </a:r>
            <a:endParaRPr lang="en-US" altLang="en-US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pt-BR" altLang="it-CH"/>
              <a:t>http://www.quora.com/How-much-does-a-pair-of-Nike-shoes-cost-to-produce</a:t>
            </a:r>
          </a:p>
          <a:p>
            <a:r>
              <a:rPr lang="pt-BR" altLang="it-CH"/>
              <a:t>http://en.wikipedia.org/wiki/Value-form#Real_prices_and_ideal_prices</a:t>
            </a:r>
          </a:p>
          <a:p>
            <a:r>
              <a:rPr lang="pt-BR" altLang="it-CH"/>
              <a:t>http://en.wikipedia.org/wiki/Shoemaking</a:t>
            </a:r>
          </a:p>
          <a:p>
            <a:r>
              <a:rPr lang="pt-BR" altLang="it-CH"/>
              <a:t>https://pt.wikipedia.org/wiki/Ind%C3%BAstria_do_cal%C3%A7ado</a:t>
            </a:r>
          </a:p>
          <a:p>
            <a:endParaRPr lang="pt-BR" altLang="it-CH"/>
          </a:p>
          <a:p>
            <a:endParaRPr lang="pt-BR" altLang="it-CH"/>
          </a:p>
        </p:txBody>
      </p:sp>
      <p:sp>
        <p:nvSpPr>
          <p:cNvPr id="658436" name="Segnaposto numero diapositiva 3">
            <a:extLst>
              <a:ext uri="{FF2B5EF4-FFF2-40B4-BE49-F238E27FC236}">
                <a16:creationId xmlns:a16="http://schemas.microsoft.com/office/drawing/2014/main" id="{70E5A8E9-E955-E91B-83BE-0150856D6A5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E7D019B-7028-4585-B594-55BDA997B0B6}" type="slidenum">
              <a:rPr lang="it-CH" altLang="en-US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64</a:t>
            </a:fld>
            <a:endParaRPr lang="it-CH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482" name="Segnaposto immagine diapositiva 1">
            <a:extLst>
              <a:ext uri="{FF2B5EF4-FFF2-40B4-BE49-F238E27FC236}">
                <a16:creationId xmlns:a16="http://schemas.microsoft.com/office/drawing/2014/main" id="{0C12AF9C-65D2-588D-C9AB-345EB73B3CD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0483" name="Segnaposto note 2">
            <a:extLst>
              <a:ext uri="{FF2B5EF4-FFF2-40B4-BE49-F238E27FC236}">
                <a16:creationId xmlns:a16="http://schemas.microsoft.com/office/drawing/2014/main" id="{7FB8539A-763C-1945-1166-868EED2B9FD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lnSpc>
                <a:spcPct val="107000"/>
              </a:lnSpc>
              <a:spcBef>
                <a:spcPct val="0"/>
              </a:spcBef>
              <a:spcAft>
                <a:spcPts val="800"/>
              </a:spcAft>
            </a:pPr>
            <a:r>
              <a:rPr lang="en-US" altLang="en-US" u="sng">
                <a:solidFill>
                  <a:srgbClr val="0563C1"/>
                </a:solidFill>
                <a:ea typeface="Calibri" panose="020F0502020204030204" pitchFamily="34" charset="0"/>
                <a:cs typeface="Times New Roman" panose="02020603050405020304" pitchFamily="18" charset="0"/>
                <a:hlinkClick r:id="rId3"/>
              </a:rPr>
              <a:t>https://pt.wikipedia.org/wiki/Impress%C3%A3o_3D</a:t>
            </a:r>
          </a:p>
          <a:p>
            <a:endParaRPr lang="it-CH" altLang="it-CH"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60484" name="Segnaposto numero diapositiva 3">
            <a:extLst>
              <a:ext uri="{FF2B5EF4-FFF2-40B4-BE49-F238E27FC236}">
                <a16:creationId xmlns:a16="http://schemas.microsoft.com/office/drawing/2014/main" id="{135273A8-1A33-1412-7CA2-468229C985E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9F8BFD5-5CAF-40AC-8DE6-4482F273BBDE}" type="slidenum">
              <a:rPr lang="it-CH" altLang="en-US" sz="1300" smtClean="0"/>
              <a:pPr>
                <a:spcBef>
                  <a:spcPct val="0"/>
                </a:spcBef>
              </a:pPr>
              <a:t>65</a:t>
            </a:fld>
            <a:endParaRPr lang="it-CH" altLang="en-US" sz="1300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530" name="Segnaposto immagine diapositiva 1">
            <a:extLst>
              <a:ext uri="{FF2B5EF4-FFF2-40B4-BE49-F238E27FC236}">
                <a16:creationId xmlns:a16="http://schemas.microsoft.com/office/drawing/2014/main" id="{886AAF97-6484-20C9-A3B5-461E5334E95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2531" name="Segnaposto note 2">
            <a:extLst>
              <a:ext uri="{FF2B5EF4-FFF2-40B4-BE49-F238E27FC236}">
                <a16:creationId xmlns:a16="http://schemas.microsoft.com/office/drawing/2014/main" id="{9DDFEE17-9D7A-8636-4FDD-BC159D030BA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it-CH" altLang="it-CH"/>
              <a:t>http://en.wikipedia.org/wiki/2013_Savar_building_collapse</a:t>
            </a:r>
          </a:p>
          <a:p>
            <a:r>
              <a:rPr lang="it-CH" altLang="it-CH"/>
              <a:t>http://en.wikipedia.org/wiki/List_of_industrial_disasters</a:t>
            </a:r>
          </a:p>
        </p:txBody>
      </p:sp>
      <p:sp>
        <p:nvSpPr>
          <p:cNvPr id="662532" name="Segnaposto numero diapositiva 3">
            <a:extLst>
              <a:ext uri="{FF2B5EF4-FFF2-40B4-BE49-F238E27FC236}">
                <a16:creationId xmlns:a16="http://schemas.microsoft.com/office/drawing/2014/main" id="{22D49A01-5C49-517C-7794-8F2F794AFC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AE95573-9ED5-4D0E-8DD2-EC28889FEF59}" type="slidenum">
              <a:rPr lang="it-CH" altLang="en-US" smtClean="0"/>
              <a:pPr>
                <a:spcBef>
                  <a:spcPct val="0"/>
                </a:spcBef>
              </a:pPr>
              <a:t>66</a:t>
            </a:fld>
            <a:endParaRPr lang="it-CH" alt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578" name="Rectangle 26">
            <a:extLst>
              <a:ext uri="{FF2B5EF4-FFF2-40B4-BE49-F238E27FC236}">
                <a16:creationId xmlns:a16="http://schemas.microsoft.com/office/drawing/2014/main" id="{594E3BE6-3D82-B51A-4531-0501A8E3A8F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343E8D8-52DF-41BF-AE70-0BC40AB38049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67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64579" name="Text Box 1">
            <a:extLst>
              <a:ext uri="{FF2B5EF4-FFF2-40B4-BE49-F238E27FC236}">
                <a16:creationId xmlns:a16="http://schemas.microsoft.com/office/drawing/2014/main" id="{990F9FAA-10D5-B7B4-1648-0E2057E17D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65EFE4E-3D7A-439E-9FFF-890C6B50590F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67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64580" name="Rectangle 2">
            <a:extLst>
              <a:ext uri="{FF2B5EF4-FFF2-40B4-BE49-F238E27FC236}">
                <a16:creationId xmlns:a16="http://schemas.microsoft.com/office/drawing/2014/main" id="{CA4B078D-F0E9-1890-411A-A746DFB330C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64581" name="Text Box 3">
            <a:extLst>
              <a:ext uri="{FF2B5EF4-FFF2-40B4-BE49-F238E27FC236}">
                <a16:creationId xmlns:a16="http://schemas.microsoft.com/office/drawing/2014/main" id="{7D80006E-1938-A2C7-DEB5-D5B6E340C82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63575" y="4359275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Inelutável: cada peça será projetada em função de uma produção mecânica.</a:t>
            </a: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626" name="Rectangle 26">
            <a:extLst>
              <a:ext uri="{FF2B5EF4-FFF2-40B4-BE49-F238E27FC236}">
                <a16:creationId xmlns:a16="http://schemas.microsoft.com/office/drawing/2014/main" id="{0DD7AA75-BF5C-DFE7-885A-B98F63A5B07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BDC1904-1E86-4595-97F1-5048652A21EC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68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66627" name="Text Box 1">
            <a:extLst>
              <a:ext uri="{FF2B5EF4-FFF2-40B4-BE49-F238E27FC236}">
                <a16:creationId xmlns:a16="http://schemas.microsoft.com/office/drawing/2014/main" id="{44DF1B5E-A890-17CE-2022-6B6CF831E1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786A3E3-7353-4484-92DC-1EAB1553819A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68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66628" name="Rectangle 2">
            <a:extLst>
              <a:ext uri="{FF2B5EF4-FFF2-40B4-BE49-F238E27FC236}">
                <a16:creationId xmlns:a16="http://schemas.microsoft.com/office/drawing/2014/main" id="{548FA5D8-6F63-DC6B-7359-59540E48FD8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66629" name="Text Box 3">
            <a:extLst>
              <a:ext uri="{FF2B5EF4-FFF2-40B4-BE49-F238E27FC236}">
                <a16:creationId xmlns:a16="http://schemas.microsoft.com/office/drawing/2014/main" id="{6AAA9444-FF55-7531-CF42-59A8193983F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Em muitas fábricas a linha de montagem é uma realidade.</a:t>
            </a: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674" name="Rectangle 7">
            <a:extLst>
              <a:ext uri="{FF2B5EF4-FFF2-40B4-BE49-F238E27FC236}">
                <a16:creationId xmlns:a16="http://schemas.microsoft.com/office/drawing/2014/main" id="{0D4A51A5-75E3-4585-B264-3261C784842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BC3A04A-3311-45E0-BCC5-FCB177AE8013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69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668675" name="Rectangle 2">
            <a:extLst>
              <a:ext uri="{FF2B5EF4-FFF2-40B4-BE49-F238E27FC236}">
                <a16:creationId xmlns:a16="http://schemas.microsoft.com/office/drawing/2014/main" id="{49CA95ED-1F5F-6E74-4C6E-060CDC54D4F1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8676" name="Rectangle 3">
            <a:extLst>
              <a:ext uri="{FF2B5EF4-FFF2-40B4-BE49-F238E27FC236}">
                <a16:creationId xmlns:a16="http://schemas.microsoft.com/office/drawing/2014/main" id="{9CD222A1-05B6-E6C3-ACC2-8298694B2D9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Em todos os ramos de produção é introduzida a linha de montagem.</a:t>
            </a:r>
            <a:endParaRPr lang="it-IT" altLang="it-CH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722" name="Rectangle 26">
            <a:extLst>
              <a:ext uri="{FF2B5EF4-FFF2-40B4-BE49-F238E27FC236}">
                <a16:creationId xmlns:a16="http://schemas.microsoft.com/office/drawing/2014/main" id="{0431FDDA-C2E1-AC85-7C91-4F2809F1E67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91A52D2-7FE7-4AAA-8287-F83A64A391B1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70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70723" name="Text Box 1">
            <a:extLst>
              <a:ext uri="{FF2B5EF4-FFF2-40B4-BE49-F238E27FC236}">
                <a16:creationId xmlns:a16="http://schemas.microsoft.com/office/drawing/2014/main" id="{670CAD3E-9353-221E-96CC-187E9733F5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18A927C-C1AE-46B1-B0A8-58A6CDF43156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70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70724" name="Rectangle 2">
            <a:extLst>
              <a:ext uri="{FF2B5EF4-FFF2-40B4-BE49-F238E27FC236}">
                <a16:creationId xmlns:a16="http://schemas.microsoft.com/office/drawing/2014/main" id="{9B0AD2B8-A50A-9EA6-D41C-D11CB9E61C7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0725" name="Text Box 3">
            <a:extLst>
              <a:ext uri="{FF2B5EF4-FFF2-40B4-BE49-F238E27FC236}">
                <a16:creationId xmlns:a16="http://schemas.microsoft.com/office/drawing/2014/main" id="{DC0F25F8-DCC8-1DDC-F939-9F8EC18F9BB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As máquinas telecomandadas substituem os operários.</a:t>
            </a: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22" name="Rectangle 7">
            <a:extLst>
              <a:ext uri="{FF2B5EF4-FFF2-40B4-BE49-F238E27FC236}">
                <a16:creationId xmlns:a16="http://schemas.microsoft.com/office/drawing/2014/main" id="{DFF0CDE3-69F1-190D-C6F4-E7C9789E842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597B574-6D7C-479C-9E07-74B861FF29CC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542723" name="Rectangle 2">
            <a:extLst>
              <a:ext uri="{FF2B5EF4-FFF2-40B4-BE49-F238E27FC236}">
                <a16:creationId xmlns:a16="http://schemas.microsoft.com/office/drawing/2014/main" id="{C43359C9-946B-55EF-E4D9-7DA7DBE798C8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2724" name="Rectangle 3">
            <a:extLst>
              <a:ext uri="{FF2B5EF4-FFF2-40B4-BE49-F238E27FC236}">
                <a16:creationId xmlns:a16="http://schemas.microsoft.com/office/drawing/2014/main" id="{E3256145-A033-EC6D-594B-65D1CE2A673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Os capitalistas têm algum capital inicial que gostariam de multiplicar  (é humano). Ter mais é melhor!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Conforme se faz nos EUA, para multiplicar seu capital, decidem construir e vender automóveis.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Historicamente estão conhecidos: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- O capitalismo colonial    (exploração das colônias)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- O capitalismo industrial  (exploração de trabalhadores)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- O capitalismo gerencial  (gestão de activos e maximização do lucro)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- O capitalismo financeiro (acumulação de capital)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 As diferentes formas de capitalismo podem coexistir e levar os vários aspectos (por exemplo, o colonialismo eo neocolonialismo).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http://en.wikipedia.org/wiki/Financial_capitalism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https://pt.wikipedia.org/wiki/Capitalismo_financeiro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http://en.wikipedia.org/wiki/History_of_capitalism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https://pt.wikipedia.org/wiki/Hist%C3%B3ria_do_capitalismo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  </a:t>
            </a:r>
            <a:endParaRPr lang="it-IT" altLang="it-CH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770" name="Rectangle 26">
            <a:extLst>
              <a:ext uri="{FF2B5EF4-FFF2-40B4-BE49-F238E27FC236}">
                <a16:creationId xmlns:a16="http://schemas.microsoft.com/office/drawing/2014/main" id="{DA17555C-357F-8A2C-A7DC-234B1618B89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B14D1AB-482B-48A5-A87C-DAA06347324A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71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72771" name="Text Box 1">
            <a:extLst>
              <a:ext uri="{FF2B5EF4-FFF2-40B4-BE49-F238E27FC236}">
                <a16:creationId xmlns:a16="http://schemas.microsoft.com/office/drawing/2014/main" id="{6B99807A-8E2F-2A4E-4C29-88B302A4B7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D67AE18-295B-48A7-8BDC-DF77F9AD4385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71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72772" name="Rectangle 2">
            <a:extLst>
              <a:ext uri="{FF2B5EF4-FFF2-40B4-BE49-F238E27FC236}">
                <a16:creationId xmlns:a16="http://schemas.microsoft.com/office/drawing/2014/main" id="{8E576CC6-9AD7-CAA7-00CE-D518AECF0CE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2773" name="Text Box 3">
            <a:extLst>
              <a:ext uri="{FF2B5EF4-FFF2-40B4-BE49-F238E27FC236}">
                <a16:creationId xmlns:a16="http://schemas.microsoft.com/office/drawing/2014/main" id="{8BB8C5A0-8D3D-4CD9-F383-71790A4B970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O mecânico metalúrgico é uma profissão qualificada. No entanto, foi substituída por uma máquina. </a:t>
            </a: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818" name="Rectangle 7">
            <a:extLst>
              <a:ext uri="{FF2B5EF4-FFF2-40B4-BE49-F238E27FC236}">
                <a16:creationId xmlns:a16="http://schemas.microsoft.com/office/drawing/2014/main" id="{CFB1F657-3A2C-12A1-174F-9D3D4C30283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5DDFAEB-8202-465F-AE43-25805A27E19F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72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674819" name="Rectangle 2">
            <a:extLst>
              <a:ext uri="{FF2B5EF4-FFF2-40B4-BE49-F238E27FC236}">
                <a16:creationId xmlns:a16="http://schemas.microsoft.com/office/drawing/2014/main" id="{CC2E431A-5850-264D-E30E-C9E4D602D0D3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4820" name="Rectangle 3">
            <a:extLst>
              <a:ext uri="{FF2B5EF4-FFF2-40B4-BE49-F238E27FC236}">
                <a16:creationId xmlns:a16="http://schemas.microsoft.com/office/drawing/2014/main" id="{77EA0593-98FA-DE5E-33E4-C77A90976E3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Também o operário especializado na soldadura foi substituído por uma máquina automática.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https://en.wikipedia.org/wiki/Welding_robot</a:t>
            </a:r>
          </a:p>
          <a:p>
            <a:pPr eaLnBrk="1" hangingPunct="1">
              <a:spcBef>
                <a:spcPct val="0"/>
              </a:spcBef>
            </a:pPr>
            <a:endParaRPr lang="it-IT" altLang="it-CH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866" name="Rectangle 26">
            <a:extLst>
              <a:ext uri="{FF2B5EF4-FFF2-40B4-BE49-F238E27FC236}">
                <a16:creationId xmlns:a16="http://schemas.microsoft.com/office/drawing/2014/main" id="{21926768-54D2-DA0B-2A48-71744A60EE2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BAD651B-F30A-4082-A0B0-CF2F9F3314AD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73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76867" name="Text Box 1">
            <a:extLst>
              <a:ext uri="{FF2B5EF4-FFF2-40B4-BE49-F238E27FC236}">
                <a16:creationId xmlns:a16="http://schemas.microsoft.com/office/drawing/2014/main" id="{2D2D2769-737E-1363-6F25-7A60A865CA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73E0CFC-DF91-4AE0-AB66-AFCE93846034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73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76868" name="Rectangle 2">
            <a:extLst>
              <a:ext uri="{FF2B5EF4-FFF2-40B4-BE49-F238E27FC236}">
                <a16:creationId xmlns:a16="http://schemas.microsoft.com/office/drawing/2014/main" id="{52C14F1E-25CA-9479-CFF9-64EE863CD5E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6869" name="Text Box 3">
            <a:extLst>
              <a:ext uri="{FF2B5EF4-FFF2-40B4-BE49-F238E27FC236}">
                <a16:creationId xmlns:a16="http://schemas.microsoft.com/office/drawing/2014/main" id="{459B3392-B1F0-622C-F4EA-7096A2DBD7C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Tudo é automático. Ficaram poucos trabalhadores especializados.</a:t>
            </a: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914" name="Rectangle 26">
            <a:extLst>
              <a:ext uri="{FF2B5EF4-FFF2-40B4-BE49-F238E27FC236}">
                <a16:creationId xmlns:a16="http://schemas.microsoft.com/office/drawing/2014/main" id="{B542B5C7-C3D4-199C-EFD3-CBF1E27724D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E0BAE4D-305A-43CC-B533-E71F32F96AB6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74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78915" name="Text Box 1">
            <a:extLst>
              <a:ext uri="{FF2B5EF4-FFF2-40B4-BE49-F238E27FC236}">
                <a16:creationId xmlns:a16="http://schemas.microsoft.com/office/drawing/2014/main" id="{492E2DB8-6C34-A027-A10D-F8CAE22107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A1E42CF-F2CE-4D7E-BB2D-0BBC257714C4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74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78916" name="Rectangle 2">
            <a:extLst>
              <a:ext uri="{FF2B5EF4-FFF2-40B4-BE49-F238E27FC236}">
                <a16:creationId xmlns:a16="http://schemas.microsoft.com/office/drawing/2014/main" id="{916BBFAD-A319-D83A-E84A-BC71472914D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8917" name="Text Box 3">
            <a:extLst>
              <a:ext uri="{FF2B5EF4-FFF2-40B4-BE49-F238E27FC236}">
                <a16:creationId xmlns:a16="http://schemas.microsoft.com/office/drawing/2014/main" id="{BEA84E0C-E7A0-D189-BE5B-C66DDE13C5F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 automatização por todo lado.</a:t>
            </a: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962" name="Rectangle 7">
            <a:extLst>
              <a:ext uri="{FF2B5EF4-FFF2-40B4-BE49-F238E27FC236}">
                <a16:creationId xmlns:a16="http://schemas.microsoft.com/office/drawing/2014/main" id="{F8B8372B-96C2-DF6A-2999-123E67D5E83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479C393-7257-49FA-BBA4-1DA8AC374DC9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75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680963" name="Rectangle 2">
            <a:extLst>
              <a:ext uri="{FF2B5EF4-FFF2-40B4-BE49-F238E27FC236}">
                <a16:creationId xmlns:a16="http://schemas.microsoft.com/office/drawing/2014/main" id="{A3BE6239-519D-0119-EE4D-31FBE923FA78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0964" name="Rectangle 3">
            <a:extLst>
              <a:ext uri="{FF2B5EF4-FFF2-40B4-BE49-F238E27FC236}">
                <a16:creationId xmlns:a16="http://schemas.microsoft.com/office/drawing/2014/main" id="{381BB596-F46D-776D-BBE1-13D5C650BD4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Por todo lado máquinas automáticas programadas (robôs) substituem o operário, mesmo se ele é especializado.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endParaRPr lang="it-IT" altLang="it-CH"/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https://pt.wikipedia.org/wiki/Rob%C3%B4</a:t>
            </a:r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http://en.wikipedia.org/wiki/Robot</a:t>
            </a:r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https://pt.wikipedia.org/wiki/Rob%C3%B3tica</a:t>
            </a:r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https://pt.wikipedia.org/wiki/Turbina_Pelton</a:t>
            </a: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010" name="Rectangle 26">
            <a:extLst>
              <a:ext uri="{FF2B5EF4-FFF2-40B4-BE49-F238E27FC236}">
                <a16:creationId xmlns:a16="http://schemas.microsoft.com/office/drawing/2014/main" id="{640B9E3E-538E-CC83-8BFE-40F43626C95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14AD3C3-B5CB-4BCB-B943-76CFCF6AD788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76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83011" name="Rectangle 1">
            <a:extLst>
              <a:ext uri="{FF2B5EF4-FFF2-40B4-BE49-F238E27FC236}">
                <a16:creationId xmlns:a16="http://schemas.microsoft.com/office/drawing/2014/main" id="{C7084569-6878-6D44-764A-0F556790DF9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83012" name="Text Box 2">
            <a:extLst>
              <a:ext uri="{FF2B5EF4-FFF2-40B4-BE49-F238E27FC236}">
                <a16:creationId xmlns:a16="http://schemas.microsoft.com/office/drawing/2014/main" id="{121F0FB5-4BB2-311F-78F2-0589D3ABE60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O robô lojista, o robô pedreiro, o robô mecânico, o robô gráfico (ele sabe escrever!)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https://en.wikipedia.org/wiki/Erik_Brynjolfsson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https://pt.wikipedia.org/wiki/Automa%C3%A7%C3%A3o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http://raceagainstthemachine.com/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http://secondmachineage.com/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https://www2.deloitte.com/content/dam/Deloitte/lu/Documents/operations/lu-intelligent-automation-business-world.pdf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http://www.bbc.com/news/technology-34066941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http://www2.deloitte.com/content/dam/Deloitte/uk/Documents/finance/deloitte-uk-finance-robots-are-coming.pdf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</p:txBody>
      </p:sp>
      <p:sp>
        <p:nvSpPr>
          <p:cNvPr id="683013" name="Text Box 3">
            <a:extLst>
              <a:ext uri="{FF2B5EF4-FFF2-40B4-BE49-F238E27FC236}">
                <a16:creationId xmlns:a16="http://schemas.microsoft.com/office/drawing/2014/main" id="{496C8B83-5A31-AD9A-9F47-A8FEBFF5D0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DFC6D94-6745-4DD1-848D-93B6DC184C0D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76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058" name="Segnaposto immagine diapositiva 1">
            <a:extLst>
              <a:ext uri="{FF2B5EF4-FFF2-40B4-BE49-F238E27FC236}">
                <a16:creationId xmlns:a16="http://schemas.microsoft.com/office/drawing/2014/main" id="{1B4215D9-E2D1-8498-05AF-C8B7B416E55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5059" name="Segnaposto note 2">
            <a:extLst>
              <a:ext uri="{FF2B5EF4-FFF2-40B4-BE49-F238E27FC236}">
                <a16:creationId xmlns:a16="http://schemas.microsoft.com/office/drawing/2014/main" id="{C63CCE7D-4316-E433-BC8A-9190500D252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it-CH"/>
              <a:t>Erik Brynjolfsson et Andrew McAfee (2014), The second Machine Age</a:t>
            </a:r>
          </a:p>
          <a:p>
            <a:r>
              <a:rPr lang="en-US" altLang="it-CH"/>
              <a:t>Jörg Luyken (2015) «Are robots about to take away 18 millions jobs?», thelocal.de, 4 mai</a:t>
            </a:r>
          </a:p>
          <a:p>
            <a:endParaRPr lang="it-CH" altLang="it-CH"/>
          </a:p>
        </p:txBody>
      </p:sp>
      <p:sp>
        <p:nvSpPr>
          <p:cNvPr id="685060" name="Segnaposto numero diapositiva 3">
            <a:extLst>
              <a:ext uri="{FF2B5EF4-FFF2-40B4-BE49-F238E27FC236}">
                <a16:creationId xmlns:a16="http://schemas.microsoft.com/office/drawing/2014/main" id="{39E3F77D-CFD6-F984-F243-E567FB8815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D679555-20FF-44E2-AEA9-63B08C505E2B}" type="slidenum">
              <a:rPr lang="it-CH" altLang="en-US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77</a:t>
            </a:fld>
            <a:endParaRPr lang="it-CH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106" name="Rectangle 26">
            <a:extLst>
              <a:ext uri="{FF2B5EF4-FFF2-40B4-BE49-F238E27FC236}">
                <a16:creationId xmlns:a16="http://schemas.microsoft.com/office/drawing/2014/main" id="{B5020FB0-9031-A71E-4266-384F706798C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9AF23F3-2CB6-4D89-854B-5A8EF275257B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78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87107" name="Text Box 1">
            <a:extLst>
              <a:ext uri="{FF2B5EF4-FFF2-40B4-BE49-F238E27FC236}">
                <a16:creationId xmlns:a16="http://schemas.microsoft.com/office/drawing/2014/main" id="{D5225333-C704-9F06-D389-A812B89612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17A855-6534-433D-BFBC-220E0EAFFE84}" type="slidenum">
              <a:rPr lang="it-IT" altLang="it-CH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78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7108" name="Rectangle 2">
            <a:extLst>
              <a:ext uri="{FF2B5EF4-FFF2-40B4-BE49-F238E27FC236}">
                <a16:creationId xmlns:a16="http://schemas.microsoft.com/office/drawing/2014/main" id="{73CA197A-31AD-F111-B403-099F01F4D9A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87109" name="Text Box 3">
            <a:extLst>
              <a:ext uri="{FF2B5EF4-FFF2-40B4-BE49-F238E27FC236}">
                <a16:creationId xmlns:a16="http://schemas.microsoft.com/office/drawing/2014/main" id="{52FAAD51-93C6-D182-7D87-E7109AE5586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Com a eletroerosão (Agie Losone) podem ser fabricadas de forma simples, rápida e econômica (com pouco trabalho) as cabeças (matrizes) de extrusoras. As cabeças / matrizes das extrusoras são placas de metal que têm um furo de forma complexa, através do qual é empurrado o metal ou o plástico mantido num estado semi-líquido. Ao sair, a massa assume a forma do furo e, de seguida, arrefece imediatamente. Torna-se assim um PERFIL. Antes da invenção da eletroerosão, construir uma matriz para extrusoras exigia muito tempo e trabalho manual. Graças à iniciativa dos engenheiros da AGIE, muitos habitantes de Locarno encontraram um emprego e um rendimento para viver.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https://pt.wikipedia.org/wiki/Extrus%C3%A3o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https://fr.wikipedia.org/wiki/Extrusion_d%27un_plastique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http://es.wikipedia.org/wiki/Electroerosi%C3%B3n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http://fr.wikipedia.org/wiki/%C3%89lectro-%C3%A9rosion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154" name="Rectangle 26">
            <a:extLst>
              <a:ext uri="{FF2B5EF4-FFF2-40B4-BE49-F238E27FC236}">
                <a16:creationId xmlns:a16="http://schemas.microsoft.com/office/drawing/2014/main" id="{4413F0D6-5806-3F4A-6243-672178BA5E5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5CDEC04-8B37-479D-BD34-EB21EE7EBEAE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79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89155" name="Rectangle 1">
            <a:extLst>
              <a:ext uri="{FF2B5EF4-FFF2-40B4-BE49-F238E27FC236}">
                <a16:creationId xmlns:a16="http://schemas.microsoft.com/office/drawing/2014/main" id="{3145F7ED-89DB-246D-AF46-09339B8B603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89156" name="Rectangle 2">
            <a:extLst>
              <a:ext uri="{FF2B5EF4-FFF2-40B4-BE49-F238E27FC236}">
                <a16:creationId xmlns:a16="http://schemas.microsoft.com/office/drawing/2014/main" id="{7A0A45E3-A761-C471-04DA-0B37D625D0C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Você tem que pensar que há pessoas que passa de 40 e ao longo de suas vidas nestas fábricas.</a:t>
            </a:r>
            <a:endParaRPr lang="it-CH" altLang="it-CH">
              <a:ea typeface="SimSun" panose="02010600030101010101" pitchFamily="2" charset="-122"/>
            </a:endParaRPr>
          </a:p>
        </p:txBody>
      </p:sp>
      <p:sp>
        <p:nvSpPr>
          <p:cNvPr id="689157" name="Text Box 3">
            <a:extLst>
              <a:ext uri="{FF2B5EF4-FFF2-40B4-BE49-F238E27FC236}">
                <a16:creationId xmlns:a16="http://schemas.microsoft.com/office/drawing/2014/main" id="{BBEC92C9-C12F-B13B-7CF0-B2C04784A4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9D1C7E3-20FB-4BAE-92DF-A96B883CC498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79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202" name="Rectangle 26">
            <a:extLst>
              <a:ext uri="{FF2B5EF4-FFF2-40B4-BE49-F238E27FC236}">
                <a16:creationId xmlns:a16="http://schemas.microsoft.com/office/drawing/2014/main" id="{1B2EF2BD-7D6D-6046-5A97-19C83FDF788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5D0E178-3B03-4286-8E78-61625038198A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80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91203" name="Rectangle 1">
            <a:extLst>
              <a:ext uri="{FF2B5EF4-FFF2-40B4-BE49-F238E27FC236}">
                <a16:creationId xmlns:a16="http://schemas.microsoft.com/office/drawing/2014/main" id="{464C6F61-1537-2242-B485-6F31F9EDA79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1204" name="Rectangle 2">
            <a:extLst>
              <a:ext uri="{FF2B5EF4-FFF2-40B4-BE49-F238E27FC236}">
                <a16:creationId xmlns:a16="http://schemas.microsoft.com/office/drawing/2014/main" id="{AF358D67-D427-C567-CC07-C9EDFE4A7AD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6238" cy="408463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it-CH" altLang="it-CH"/>
              <a:t>.</a:t>
            </a: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770" name="Rectangle 26">
            <a:extLst>
              <a:ext uri="{FF2B5EF4-FFF2-40B4-BE49-F238E27FC236}">
                <a16:creationId xmlns:a16="http://schemas.microsoft.com/office/drawing/2014/main" id="{D1EBF916-BFCA-D0B9-A1E3-0AE9B1C5BD9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C59B99B-39B5-459C-B76D-D41B2CA81F6A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8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44771" name="Text Box 1">
            <a:extLst>
              <a:ext uri="{FF2B5EF4-FFF2-40B4-BE49-F238E27FC236}">
                <a16:creationId xmlns:a16="http://schemas.microsoft.com/office/drawing/2014/main" id="{E9B04E24-7DDC-EEFE-6404-2085157199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2AC25A0-37A4-454C-A4CD-0F7486D49CD4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8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44772" name="Rectangle 2">
            <a:extLst>
              <a:ext uri="{FF2B5EF4-FFF2-40B4-BE49-F238E27FC236}">
                <a16:creationId xmlns:a16="http://schemas.microsoft.com/office/drawing/2014/main" id="{D7F4C4FD-8D08-7FC6-4EF2-9E1F55DF043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4773" name="Text Box 3">
            <a:extLst>
              <a:ext uri="{FF2B5EF4-FFF2-40B4-BE49-F238E27FC236}">
                <a16:creationId xmlns:a16="http://schemas.microsoft.com/office/drawing/2014/main" id="{644B4F1E-BAEB-0976-8B5E-ECF837F3D18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 sz="1400" b="1">
                <a:ea typeface="SimSun" panose="02010600030101010101" pitchFamily="2" charset="-122"/>
              </a:rPr>
              <a:t>Antes da chegada dos automóveis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Naqueles tempos viajava-se apenas a pé, a cavalo, com carroças ou de trem. Os automóveis ainda não existiam.</a:t>
            </a: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250" name="Rectangle 7">
            <a:extLst>
              <a:ext uri="{FF2B5EF4-FFF2-40B4-BE49-F238E27FC236}">
                <a16:creationId xmlns:a16="http://schemas.microsoft.com/office/drawing/2014/main" id="{8D0724A3-3AB5-A96D-92CE-304FF5E152D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1363" indent="-28416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1413" indent="-2270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598613" indent="-2270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5813" indent="-2270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30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02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74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46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C0C9A68-C25C-4D5B-B173-E6D4C502F589}" type="slidenum">
              <a:rPr lang="it-IT" altLang="en-US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81</a:t>
            </a:fld>
            <a:endParaRPr lang="it-IT" altLang="en-US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693251" name="Rectangle 2">
            <a:extLst>
              <a:ext uri="{FF2B5EF4-FFF2-40B4-BE49-F238E27FC236}">
                <a16:creationId xmlns:a16="http://schemas.microsoft.com/office/drawing/2014/main" id="{B3E9DE47-1CD3-AED6-6BF4-BF9A6BA56492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3252" name="Rectangle 3">
            <a:extLst>
              <a:ext uri="{FF2B5EF4-FFF2-40B4-BE49-F238E27FC236}">
                <a16:creationId xmlns:a16="http://schemas.microsoft.com/office/drawing/2014/main" id="{F57C53CC-F4CF-1E1B-35C4-2C4CDF4223C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É o início da revolução industrial (grandes instalações industriais) e das grandes invenções: aço, vapor, ferrovias, navios a vapor e de ferro, fiação automática, novos materiais, telégrafo, etc.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A tecelagem torna-se automática. É inútil destruir as máquinas (como fizeram os tecelões ingleses em 1700). É impossível parar o progresso, mas quem tem o maior lucro são sobretudo os proprietários das máquinas. 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https://pt.wikipedia.org/wiki/Tear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http://en.wikipedia.org/wiki/Loom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https://pt.wikipedia.org/wiki/Tecelagem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https://it.wikipedia.org/wiki/Telaio_(tessitura)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https://pt.wikipedia.org/wiki/Ind%C3%BAstria_t%C3%Aaxtil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http://en.wikipedia.org/wiki/Northrop_Loom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http://en.wikipedia.org/wiki/Lancashire_Loom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http://en.wikipedia.org/wiki/Textile_industry#mediaviewer/File:Raschelei.jpg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endParaRPr lang="pt-BR" altLang="it-CH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298" name="Rectangle 26">
            <a:extLst>
              <a:ext uri="{FF2B5EF4-FFF2-40B4-BE49-F238E27FC236}">
                <a16:creationId xmlns:a16="http://schemas.microsoft.com/office/drawing/2014/main" id="{D754F37A-E579-FE04-6D06-2519A470262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9B5500B-5140-4F19-A8A3-D74A7E91368E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82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95299" name="Text Box 1">
            <a:extLst>
              <a:ext uri="{FF2B5EF4-FFF2-40B4-BE49-F238E27FC236}">
                <a16:creationId xmlns:a16="http://schemas.microsoft.com/office/drawing/2014/main" id="{A5E468E2-B778-E1A2-C960-2CFB465870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2731DD8-4E7C-40C3-B7D4-321A0A5F162A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82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95300" name="Rectangle 2">
            <a:extLst>
              <a:ext uri="{FF2B5EF4-FFF2-40B4-BE49-F238E27FC236}">
                <a16:creationId xmlns:a16="http://schemas.microsoft.com/office/drawing/2014/main" id="{C47EBB29-F0EF-E121-77D3-17D2A260E27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5301" name="Text Box 3">
            <a:extLst>
              <a:ext uri="{FF2B5EF4-FFF2-40B4-BE49-F238E27FC236}">
                <a16:creationId xmlns:a16="http://schemas.microsoft.com/office/drawing/2014/main" id="{AFB126CA-DDA2-02A2-1AEE-31E411F82A8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Há cada vez mais pré-fabricação na construção. 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https://fr.wikipedia.org/wiki/Pont_en_b%C3%A9ton_pr%C3%A9contraint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https://pt.wikipedia.org/wiki/Pr%C3%A9-fabricado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346" name="Rectangle 26">
            <a:extLst>
              <a:ext uri="{FF2B5EF4-FFF2-40B4-BE49-F238E27FC236}">
                <a16:creationId xmlns:a16="http://schemas.microsoft.com/office/drawing/2014/main" id="{5AA1A8A3-ACFD-7C95-26AA-0CC266CC69D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9EBADA0-6F0E-435A-8996-A6180A798B7B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83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97347" name="Text Box 1">
            <a:extLst>
              <a:ext uri="{FF2B5EF4-FFF2-40B4-BE49-F238E27FC236}">
                <a16:creationId xmlns:a16="http://schemas.microsoft.com/office/drawing/2014/main" id="{E3169225-9F52-4591-D26A-26519F79E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AE29E7E-4AA4-498F-9ED8-9C77B4033A47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83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97348" name="Rectangle 2">
            <a:extLst>
              <a:ext uri="{FF2B5EF4-FFF2-40B4-BE49-F238E27FC236}">
                <a16:creationId xmlns:a16="http://schemas.microsoft.com/office/drawing/2014/main" id="{285218BF-B422-F5E2-4AB8-F3FC223E847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7349" name="Text Box 3">
            <a:extLst>
              <a:ext uri="{FF2B5EF4-FFF2-40B4-BE49-F238E27FC236}">
                <a16:creationId xmlns:a16="http://schemas.microsoft.com/office/drawing/2014/main" id="{17BC2743-E3D3-1400-383B-A23E92C70EC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 pré-fabricação desenvolve-se a todos os níveis.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http://en.wikipedia.org/wiki/Prefabricated_building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394" name="Rectangle 26">
            <a:extLst>
              <a:ext uri="{FF2B5EF4-FFF2-40B4-BE49-F238E27FC236}">
                <a16:creationId xmlns:a16="http://schemas.microsoft.com/office/drawing/2014/main" id="{9726857C-3E6C-FA10-41FC-C152417C1B5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7A26182-E3E7-4A99-AD05-EDBFC94D12C0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84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699395" name="Text Box 1">
            <a:extLst>
              <a:ext uri="{FF2B5EF4-FFF2-40B4-BE49-F238E27FC236}">
                <a16:creationId xmlns:a16="http://schemas.microsoft.com/office/drawing/2014/main" id="{BF58C844-ED0C-F308-A2A7-53097644AD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0654F43-284C-4A0F-A698-50EB48FFAA27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84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99396" name="Rectangle 2">
            <a:extLst>
              <a:ext uri="{FF2B5EF4-FFF2-40B4-BE49-F238E27FC236}">
                <a16:creationId xmlns:a16="http://schemas.microsoft.com/office/drawing/2014/main" id="{C3F1E7F3-3E5A-0E96-601F-3991994D198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9397" name="Text Box 3">
            <a:extLst>
              <a:ext uri="{FF2B5EF4-FFF2-40B4-BE49-F238E27FC236}">
                <a16:creationId xmlns:a16="http://schemas.microsoft.com/office/drawing/2014/main" id="{9C484ED2-7FF7-94B1-354B-7AF4F7B7F6D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Em 1950, para a publicação de um jornal com uma tiragem de 100.000 exemplares eram precisas 100 pessoas, incluindo os tipógrafos e o transporte.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http://en.wikipedia.org/wiki/Gutenberg_printing_press#Gutenberg.27s_press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https://pt.wikipedia.org/wiki/Gutenberg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http://en.wikipedia.org/wiki/Linotype_machine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https://pt.wikipedia.org/wiki/Impress%C3%A3o</a:t>
            </a: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442" name="Rectangle 7">
            <a:extLst>
              <a:ext uri="{FF2B5EF4-FFF2-40B4-BE49-F238E27FC236}">
                <a16:creationId xmlns:a16="http://schemas.microsoft.com/office/drawing/2014/main" id="{E04902C4-1644-C783-6591-995900B586B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0C12DBD-56DD-4461-B357-D639475412D7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85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701443" name="Rectangle 2">
            <a:extLst>
              <a:ext uri="{FF2B5EF4-FFF2-40B4-BE49-F238E27FC236}">
                <a16:creationId xmlns:a16="http://schemas.microsoft.com/office/drawing/2014/main" id="{7D58CB3C-2625-3F75-063A-93DABC7FD83C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1444" name="Rectangle 3">
            <a:extLst>
              <a:ext uri="{FF2B5EF4-FFF2-40B4-BE49-F238E27FC236}">
                <a16:creationId xmlns:a16="http://schemas.microsoft.com/office/drawing/2014/main" id="{0AF35A23-397B-DBDB-2CB7-2F043FAA257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Hoje em dia, para a publicar um jornal diário com uma tiragem de 100 mil exemplares, são necessárias 20-30 pessoas (diminuição).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Com os novos meios de comunicação, as páginas podem ser transmitidas a todas as partes do mundo e com a fotocomposição podem ser transformadas em matriz pronta para a prensa.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Recentemente surgiu no mercado o Tablett,  um pequeno processador de dados portátil com uma tela grande que permite receber e ler o jornal (e não só) em qualquer lugar e em qualquer momento. 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Embora a economia da madeira para fazer papel proteja a floresta, a indústria de papel, impressão e distribuição de jornais impressos e filmes não são mais necessários, com uma perda associada de empregos.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Hoje em dia, graças ao computador e à Internet, um jornal pode ser criado, editado e distribuído em todo o mundo por uma única pessoa.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https://pt.wikipedia.org/wiki/Editora%C3%A7%C3%A3o_eletr%C3%B4nica</a:t>
            </a:r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http://en.wikipedia.org/wiki/American_Type_Founders#Photocomposition</a:t>
            </a:r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https://it.wikipedia.org/wiki/Fotocomposizione</a:t>
            </a:r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http://en.wikipedia.org/wiki/Phototypesetting</a:t>
            </a:r>
          </a:p>
          <a:p>
            <a:pPr eaLnBrk="1" hangingPunct="1">
              <a:spcBef>
                <a:spcPct val="0"/>
              </a:spcBef>
            </a:pPr>
            <a:r>
              <a:rPr lang="it-IT" altLang="it-CH"/>
              <a:t>http://en.wikipedia.org/wiki/Tablet_computer</a:t>
            </a:r>
          </a:p>
          <a:p>
            <a:pPr eaLnBrk="1" hangingPunct="1">
              <a:spcBef>
                <a:spcPct val="0"/>
              </a:spcBef>
            </a:pPr>
            <a:endParaRPr lang="it-IT" altLang="it-CH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490" name="Rectangle 26">
            <a:extLst>
              <a:ext uri="{FF2B5EF4-FFF2-40B4-BE49-F238E27FC236}">
                <a16:creationId xmlns:a16="http://schemas.microsoft.com/office/drawing/2014/main" id="{D74C89D6-505A-63AC-7E87-3FBAEB2467B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2952C4F-833F-4BA2-B42D-B0970EBCC76E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86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03491" name="Text Box 1">
            <a:extLst>
              <a:ext uri="{FF2B5EF4-FFF2-40B4-BE49-F238E27FC236}">
                <a16:creationId xmlns:a16="http://schemas.microsoft.com/office/drawing/2014/main" id="{0F1200C1-496B-4AE6-541A-B72EA8571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F38B378-71C7-45A6-9CFF-DC773DC8B73A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86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703492" name="Rectangle 2">
            <a:extLst>
              <a:ext uri="{FF2B5EF4-FFF2-40B4-BE49-F238E27FC236}">
                <a16:creationId xmlns:a16="http://schemas.microsoft.com/office/drawing/2014/main" id="{C0E7DD1D-5149-5BD3-88E4-F85BE3E44A1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03493" name="Text Box 3">
            <a:extLst>
              <a:ext uri="{FF2B5EF4-FFF2-40B4-BE49-F238E27FC236}">
                <a16:creationId xmlns:a16="http://schemas.microsoft.com/office/drawing/2014/main" id="{9A34F83D-8290-4B71-9F27-23E548A594E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 informática cria 2 novos postos de trabalho mas destrói 10.</a:t>
            </a: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538" name="Rectangle 26">
            <a:extLst>
              <a:ext uri="{FF2B5EF4-FFF2-40B4-BE49-F238E27FC236}">
                <a16:creationId xmlns:a16="http://schemas.microsoft.com/office/drawing/2014/main" id="{D68E047C-A57D-D81A-4186-6E2F4EBEC45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69CDE78-41A9-4EBA-9BEE-F4E4496A3D5B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87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05539" name="Rectangle 1">
            <a:extLst>
              <a:ext uri="{FF2B5EF4-FFF2-40B4-BE49-F238E27FC236}">
                <a16:creationId xmlns:a16="http://schemas.microsoft.com/office/drawing/2014/main" id="{035B81C5-82EF-4E52-8784-70070C0DCE6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05540" name="Text Box 2">
            <a:extLst>
              <a:ext uri="{FF2B5EF4-FFF2-40B4-BE49-F238E27FC236}">
                <a16:creationId xmlns:a16="http://schemas.microsoft.com/office/drawing/2014/main" id="{E429B58F-B427-5A99-6F02-1336E14B307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Por causa da mecanização e da automatização no setor postal, milhares de postos de trabalho foram suprimidos.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Forçar os usuários a ter um caixa postal salva a distribuição feita por alguns carteiros, mas exige que todos os usuários de ir aos estação de correios. Desta forma, o Post ribalta no usuário e ao meio ambiente ao custo de distribuição, mas o carteiro estão desempregados.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B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http://en.wikipedia.org/wiki/Post_office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https://en.wikipedia.org/wiki/Postman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https://en.wikipedia.org/wiki/Post-office_box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>
              <a:ea typeface="SimSun" panose="02010600030101010101" pitchFamily="2" charset="-122"/>
            </a:endParaRPr>
          </a:p>
        </p:txBody>
      </p:sp>
      <p:sp>
        <p:nvSpPr>
          <p:cNvPr id="705541" name="Text Box 3">
            <a:extLst>
              <a:ext uri="{FF2B5EF4-FFF2-40B4-BE49-F238E27FC236}">
                <a16:creationId xmlns:a16="http://schemas.microsoft.com/office/drawing/2014/main" id="{AB93A1A4-A529-A746-6968-0B6275A897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13D9FFD-0435-4EA9-B8C5-2D166B0AD03C}" type="slidenum">
              <a:rPr lang="it-IT" altLang="it-CH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87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586" name="Rectangle 26">
            <a:extLst>
              <a:ext uri="{FF2B5EF4-FFF2-40B4-BE49-F238E27FC236}">
                <a16:creationId xmlns:a16="http://schemas.microsoft.com/office/drawing/2014/main" id="{ABEEAC1F-FE93-142A-1BB3-2632CE9F475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9BD8A34-9824-4F40-BAC2-6DB8D5DEB513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88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07587" name="Rectangle 1">
            <a:extLst>
              <a:ext uri="{FF2B5EF4-FFF2-40B4-BE49-F238E27FC236}">
                <a16:creationId xmlns:a16="http://schemas.microsoft.com/office/drawing/2014/main" id="{C501571A-72CE-7194-B94A-CF5BB6F450F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07588" name="Text Box 2">
            <a:extLst>
              <a:ext uri="{FF2B5EF4-FFF2-40B4-BE49-F238E27FC236}">
                <a16:creationId xmlns:a16="http://schemas.microsoft.com/office/drawing/2014/main" id="{6B6C6FCD-CC85-7A78-E53F-518CBF247EF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As telefonistas tinham que preparar as ligações manualmente.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Centrais telefônicas eletromecânicas exigiam a presença humana para as conexões e a manutenção.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Em centrais telefônicas eletrônicas tudo é comandado à distância e o homem intervem apenas para substituir as gavetas com circuitos eletrônicos esgotados.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https://pt.wikipedia.org/wiki/Telefone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http://en.wikipedia.org/wiki/Telephone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http://en.wikipedia.org/wiki/Telephony</a:t>
            </a:r>
          </a:p>
        </p:txBody>
      </p:sp>
      <p:sp>
        <p:nvSpPr>
          <p:cNvPr id="707589" name="Text Box 3">
            <a:extLst>
              <a:ext uri="{FF2B5EF4-FFF2-40B4-BE49-F238E27FC236}">
                <a16:creationId xmlns:a16="http://schemas.microsoft.com/office/drawing/2014/main" id="{41218BAA-4107-5DB9-2604-55E88D6702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34C4DD9-60EA-473F-9F90-FE52A868ED38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88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634" name="Rectangle 26">
            <a:extLst>
              <a:ext uri="{FF2B5EF4-FFF2-40B4-BE49-F238E27FC236}">
                <a16:creationId xmlns:a16="http://schemas.microsoft.com/office/drawing/2014/main" id="{17E9CF61-EA10-F674-ED1B-58FEE69B41A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D4DE069-9628-4FDA-8E76-E0BD0AAD89E0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89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09635" name="Rectangle 1">
            <a:extLst>
              <a:ext uri="{FF2B5EF4-FFF2-40B4-BE49-F238E27FC236}">
                <a16:creationId xmlns:a16="http://schemas.microsoft.com/office/drawing/2014/main" id="{DBC2460C-4F12-645A-EFA3-D9A1E11512F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09636" name="Text Box 2">
            <a:extLst>
              <a:ext uri="{FF2B5EF4-FFF2-40B4-BE49-F238E27FC236}">
                <a16:creationId xmlns:a16="http://schemas.microsoft.com/office/drawing/2014/main" id="{8775242A-DD6A-ADCB-61D8-3AD5A7BCAD0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Os bons pedreiros (eram quase artistas) foram substituídos de uma vez por máquinas conduzidas por trabalhadores não qualificados.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https://pt.wikipedia.org/wiki/Pedreiro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http://en.wikipedia.org/wiki/Stonecutter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https://pt.wikipedia.org/wiki/Pedreira</a:t>
            </a:r>
          </a:p>
        </p:txBody>
      </p:sp>
      <p:sp>
        <p:nvSpPr>
          <p:cNvPr id="709637" name="Text Box 3">
            <a:extLst>
              <a:ext uri="{FF2B5EF4-FFF2-40B4-BE49-F238E27FC236}">
                <a16:creationId xmlns:a16="http://schemas.microsoft.com/office/drawing/2014/main" id="{D76CC836-AAD1-4BCD-830D-A56374E2F2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31C3CD7-1ADF-472F-952A-CF516AE9C38F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89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682" name="Rectangle 26">
            <a:extLst>
              <a:ext uri="{FF2B5EF4-FFF2-40B4-BE49-F238E27FC236}">
                <a16:creationId xmlns:a16="http://schemas.microsoft.com/office/drawing/2014/main" id="{FA02332A-FCA6-0EFE-DBF6-BCDE7372D0A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A33F1CE-C513-4DD9-A3FD-015F475644B9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90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11683" name="Rectangle 1">
            <a:extLst>
              <a:ext uri="{FF2B5EF4-FFF2-40B4-BE49-F238E27FC236}">
                <a16:creationId xmlns:a16="http://schemas.microsoft.com/office/drawing/2014/main" id="{B5993562-D487-0771-0BC5-10813BA4796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1684" name="Text Box 2">
            <a:extLst>
              <a:ext uri="{FF2B5EF4-FFF2-40B4-BE49-F238E27FC236}">
                <a16:creationId xmlns:a16="http://schemas.microsoft.com/office/drawing/2014/main" id="{2BD9698E-A6C4-BC03-0F2B-80A3FA0C830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http://www.vietnambreakingnews.com/2013/10/quang-ninh-invests-in-agricultural-mechanization/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http://en.wikipedia.org/wiki/Mechanised_agriculture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https://pt.wikipedia.org/wiki/Organismos_geneticamente_modificados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https://pt.wikipedia.org/wiki/Pesticida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Na figura abaixo está um robô de remoção de ervas daninhas alimentado com energia solar.</a:t>
            </a: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</p:txBody>
      </p:sp>
      <p:sp>
        <p:nvSpPr>
          <p:cNvPr id="711685" name="Text Box 3">
            <a:extLst>
              <a:ext uri="{FF2B5EF4-FFF2-40B4-BE49-F238E27FC236}">
                <a16:creationId xmlns:a16="http://schemas.microsoft.com/office/drawing/2014/main" id="{9396FEB6-22D2-77D6-3BBD-C20E1F5BDF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FEDD94B-A34F-40FC-A5CD-D8BF5E7A4F53}" type="slidenum">
              <a:rPr lang="it-CH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90</a:t>
            </a:fld>
            <a:endParaRPr lang="it-CH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818" name="Rectangle 26">
            <a:extLst>
              <a:ext uri="{FF2B5EF4-FFF2-40B4-BE49-F238E27FC236}">
                <a16:creationId xmlns:a16="http://schemas.microsoft.com/office/drawing/2014/main" id="{AD14E52C-CD71-680D-E4EF-45E1864C076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83D435D-E00C-4F70-931B-5B4E21D0D561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9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546819" name="Rectangle 1">
            <a:extLst>
              <a:ext uri="{FF2B5EF4-FFF2-40B4-BE49-F238E27FC236}">
                <a16:creationId xmlns:a16="http://schemas.microsoft.com/office/drawing/2014/main" id="{90356FA4-278C-A5B6-9AEF-4CE19AC35E9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6820" name="Text Box 2">
            <a:extLst>
              <a:ext uri="{FF2B5EF4-FFF2-40B4-BE49-F238E27FC236}">
                <a16:creationId xmlns:a16="http://schemas.microsoft.com/office/drawing/2014/main" id="{43707AB6-5553-8B40-18C6-047CB8E4B30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17563" y="4348163"/>
            <a:ext cx="5481637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PT" altLang="it-CH" sz="1400">
                <a:latin typeface="Arial" panose="020B0604020202020204" pitchFamily="34" charset="0"/>
                <a:ea typeface="SimSun" panose="02010600030101010101" pitchFamily="2" charset="-122"/>
              </a:rPr>
              <a:t>Automóveis do início do século XX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 sz="1400">
                <a:latin typeface="Arial" panose="020B0604020202020204" pitchFamily="34" charset="0"/>
                <a:ea typeface="SimSun" panose="02010600030101010101" pitchFamily="2" charset="-122"/>
              </a:rPr>
              <a:t>Os primeiros carros eram uma derivação das carruagens puxadas por cavalos.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it-CH" altLang="it-CH" sz="1400">
              <a:latin typeface="Arial" panose="020B0604020202020204" pitchFamily="34" charset="0"/>
              <a:ea typeface="SimSun" panose="02010600030101010101" pitchFamily="2" charset="-122"/>
            </a:endParaRP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 sz="1400">
                <a:latin typeface="Arial" panose="020B0604020202020204" pitchFamily="34" charset="0"/>
                <a:ea typeface="SimSun" panose="02010600030101010101" pitchFamily="2" charset="-122"/>
              </a:rPr>
              <a:t>http://en.wikipedia.org/wiki/History_of_the_automobile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 sz="1400">
                <a:latin typeface="Arial" panose="020B0604020202020204" pitchFamily="34" charset="0"/>
                <a:ea typeface="SimSun" panose="02010600030101010101" pitchFamily="2" charset="-122"/>
              </a:rPr>
              <a:t>https://pt.wikipedia.org/wiki/Hist%C3%B3ria_do_autom%C3%B3vel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 sz="1400">
                <a:latin typeface="Arial" panose="020B0604020202020204" pitchFamily="34" charset="0"/>
                <a:ea typeface="SimSun" panose="02010600030101010101" pitchFamily="2" charset="-122"/>
              </a:rPr>
              <a:t>http://en.wikipedia.org/wiki/Antique_car</a:t>
            </a:r>
          </a:p>
          <a:p>
            <a:pPr eaLnBrk="1" hangingPunct="1">
              <a:spcBef>
                <a:spcPts val="45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pt-PT" altLang="it-CH" sz="1400"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730" name="Rectangle 26">
            <a:extLst>
              <a:ext uri="{FF2B5EF4-FFF2-40B4-BE49-F238E27FC236}">
                <a16:creationId xmlns:a16="http://schemas.microsoft.com/office/drawing/2014/main" id="{CD145DC5-D03E-6B29-77DF-F4A531C70BA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020E4B1-D0E4-4C54-88E6-48428B95708C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91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13731" name="Rectangle 1">
            <a:extLst>
              <a:ext uri="{FF2B5EF4-FFF2-40B4-BE49-F238E27FC236}">
                <a16:creationId xmlns:a16="http://schemas.microsoft.com/office/drawing/2014/main" id="{F2D506B1-A0D1-505B-F376-6917EAEFA46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3732" name="Text Box 2">
            <a:extLst>
              <a:ext uri="{FF2B5EF4-FFF2-40B4-BE49-F238E27FC236}">
                <a16:creationId xmlns:a16="http://schemas.microsoft.com/office/drawing/2014/main" id="{DE9D6110-E391-30D1-052C-E22C52D271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33413" y="4319588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it-CH" altLang="it-CH">
                <a:ea typeface="SimSun" panose="02010600030101010101" pitchFamily="2" charset="-122"/>
              </a:rPr>
              <a:t>Preparação manual de frutas e preparação pacialmente mecânica moderna.</a:t>
            </a:r>
          </a:p>
        </p:txBody>
      </p:sp>
      <p:sp>
        <p:nvSpPr>
          <p:cNvPr id="713733" name="Text Box 3">
            <a:extLst>
              <a:ext uri="{FF2B5EF4-FFF2-40B4-BE49-F238E27FC236}">
                <a16:creationId xmlns:a16="http://schemas.microsoft.com/office/drawing/2014/main" id="{242828E5-59A6-997E-A312-C1F13111F5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2F333BA-DABC-467D-BA2F-ECF4100FD6F3}" type="slidenum">
              <a:rPr lang="it-IT" altLang="it-CH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91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778" name="Segnaposto immagine diapositiva 1">
            <a:extLst>
              <a:ext uri="{FF2B5EF4-FFF2-40B4-BE49-F238E27FC236}">
                <a16:creationId xmlns:a16="http://schemas.microsoft.com/office/drawing/2014/main" id="{F5A77632-0327-2C2D-C034-D25BD1B33CA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5779" name="Segnaposto note 2">
            <a:extLst>
              <a:ext uri="{FF2B5EF4-FFF2-40B4-BE49-F238E27FC236}">
                <a16:creationId xmlns:a16="http://schemas.microsoft.com/office/drawing/2014/main" id="{4A66E74A-7F15-FA8F-FA95-47D19E37F6D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pt-BR" altLang="it-CH"/>
              <a:t>Observe o local de trabalho fechado e a actividade repetitiva. </a:t>
            </a:r>
          </a:p>
          <a:p>
            <a:endParaRPr lang="pt-BR" altLang="it-CH"/>
          </a:p>
          <a:p>
            <a:r>
              <a:rPr lang="pt-BR" altLang="it-CH"/>
              <a:t>http://www.lucianavone.it/il-greenwashing-di-amazon/</a:t>
            </a:r>
          </a:p>
          <a:p>
            <a:r>
              <a:rPr lang="pt-BR" altLang="it-CH"/>
              <a:t>http://bizbeatblog.dallasnews.com/2013/01/new-amazon-warehouses-are-big-projects-for-developer-hillwood.html/</a:t>
            </a:r>
          </a:p>
          <a:p>
            <a:r>
              <a:rPr lang="pt-BR" altLang="it-CH"/>
              <a:t>http://www.businessinsider.com/working-at-amazon-no-free-food-and-a-low-salary-2012-11</a:t>
            </a:r>
          </a:p>
          <a:p>
            <a:endParaRPr lang="pt-BR" altLang="it-CH"/>
          </a:p>
        </p:txBody>
      </p:sp>
      <p:sp>
        <p:nvSpPr>
          <p:cNvPr id="715780" name="Segnaposto numero diapositiva 3">
            <a:extLst>
              <a:ext uri="{FF2B5EF4-FFF2-40B4-BE49-F238E27FC236}">
                <a16:creationId xmlns:a16="http://schemas.microsoft.com/office/drawing/2014/main" id="{E97C8618-691D-488A-D89D-602433D9891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903EF65-CD8E-4566-963A-A6BC7740E9A0}" type="slidenum">
              <a:rPr lang="it-CH" altLang="en-US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92</a:t>
            </a:fld>
            <a:endParaRPr lang="it-CH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826" name="Segnaposto immagine diapositiva 1">
            <a:extLst>
              <a:ext uri="{FF2B5EF4-FFF2-40B4-BE49-F238E27FC236}">
                <a16:creationId xmlns:a16="http://schemas.microsoft.com/office/drawing/2014/main" id="{DC6AC491-9519-BDB7-62F4-EC7F259AB13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7827" name="Segnaposto note 2">
            <a:extLst>
              <a:ext uri="{FF2B5EF4-FFF2-40B4-BE49-F238E27FC236}">
                <a16:creationId xmlns:a16="http://schemas.microsoft.com/office/drawing/2014/main" id="{7E480277-A5FE-C469-39A0-CFF1AF72174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pt-BR" altLang="it-CH"/>
              <a:t>A experiência britânica mostrou que, mesmo no sector ferroviário muito racionalização e privatização reduzen a segurança. </a:t>
            </a:r>
          </a:p>
          <a:p>
            <a:r>
              <a:rPr lang="pt-BR" altLang="it-CH"/>
              <a:t>Além disso, no caso de privatização, forçosamente aumentan as taxas porque en os preços devem ser incluídas no ganho que por outro lado, a empresa estatal, responsável pelo serviço público, não necessariamente quer / deve para alcançar. </a:t>
            </a:r>
          </a:p>
          <a:p>
            <a:endParaRPr lang="pt-BR" altLang="it-CH"/>
          </a:p>
          <a:p>
            <a:r>
              <a:rPr lang="it-CH" altLang="it-CH"/>
              <a:t>https://en.wikipedia.org/wiki/Railroad_engineer</a:t>
            </a:r>
          </a:p>
          <a:p>
            <a:r>
              <a:rPr lang="it-CH" altLang="it-CH"/>
              <a:t>https://es.wikipedia.org/wiki/Anexo:Trenes_sin_conductor</a:t>
            </a:r>
          </a:p>
          <a:p>
            <a:r>
              <a:rPr lang="it-CH" altLang="it-CH"/>
              <a:t>https://it.wikipedia.org/wiki/Macchinista_ferroviario</a:t>
            </a:r>
          </a:p>
          <a:p>
            <a:r>
              <a:rPr lang="it-CH" altLang="it-CH"/>
              <a:t>https://de.wikipedia.org/wiki/Lokomotivf%C3%BChrer</a:t>
            </a:r>
          </a:p>
          <a:p>
            <a:endParaRPr lang="it-CH" altLang="it-CH"/>
          </a:p>
        </p:txBody>
      </p:sp>
      <p:sp>
        <p:nvSpPr>
          <p:cNvPr id="717828" name="Segnaposto numero diapositiva 3">
            <a:extLst>
              <a:ext uri="{FF2B5EF4-FFF2-40B4-BE49-F238E27FC236}">
                <a16:creationId xmlns:a16="http://schemas.microsoft.com/office/drawing/2014/main" id="{C4BDBAC3-E30A-113B-9F85-E9998A98777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EB5455C-1516-4BBB-805D-2FA28E67C3F8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93</a:t>
            </a:fld>
            <a:endParaRPr lang="it-CH" altLang="it-CH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874" name="Rectangle 26">
            <a:extLst>
              <a:ext uri="{FF2B5EF4-FFF2-40B4-BE49-F238E27FC236}">
                <a16:creationId xmlns:a16="http://schemas.microsoft.com/office/drawing/2014/main" id="{37E6AA72-CAB6-FCB8-50D2-2D711D75FDE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D4722C5-E156-4AFB-8668-E497DE530EA9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94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19875" name="Text Box 1">
            <a:extLst>
              <a:ext uri="{FF2B5EF4-FFF2-40B4-BE49-F238E27FC236}">
                <a16:creationId xmlns:a16="http://schemas.microsoft.com/office/drawing/2014/main" id="{D1C9320B-A023-3391-EF94-9EB1CDEABB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CFEDC73-370C-41F0-80C8-49405C2FD655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94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719876" name="Rectangle 2">
            <a:extLst>
              <a:ext uri="{FF2B5EF4-FFF2-40B4-BE49-F238E27FC236}">
                <a16:creationId xmlns:a16="http://schemas.microsoft.com/office/drawing/2014/main" id="{8F1A12B5-552E-A7A8-D1BC-7D025091C19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9877" name="Text Box 3">
            <a:extLst>
              <a:ext uri="{FF2B5EF4-FFF2-40B4-BE49-F238E27FC236}">
                <a16:creationId xmlns:a16="http://schemas.microsoft.com/office/drawing/2014/main" id="{AEAA78D9-4B0B-28BA-82E7-908A0EA6FE6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A fábrica sem operários trabalha dia e noite e produz peças de plástico. Esta fábrica está no Japão. O proprietário dirige sua fábrica por meio de computadores. Fornecedores tratam de carregar o granulado de plástico nas máquinas, da manutenção das máquinas e de retirar os pacotes com as peças prontas para o transporte.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CH" altLang="it-CH">
                <a:ea typeface="SimSun" panose="02010600030101010101" pitchFamily="2" charset="-122"/>
              </a:rPr>
              <a:t>Pergunta: Será que vale a pena para o proprietário deslocar a produção para a China, onde a mão de obra é mais barata? </a:t>
            </a:r>
            <a:r>
              <a:rPr lang="pt-BR" altLang="it-CH">
                <a:ea typeface="SimSun" panose="02010600030101010101" pitchFamily="2" charset="-122"/>
              </a:rPr>
              <a:t>Onde assumirá o cargo sua fábrica? E por quê?</a:t>
            </a:r>
            <a:endParaRPr lang="fr-CH" altLang="it-CH"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922" name="Segnaposto immagine diapositiva 1">
            <a:extLst>
              <a:ext uri="{FF2B5EF4-FFF2-40B4-BE49-F238E27FC236}">
                <a16:creationId xmlns:a16="http://schemas.microsoft.com/office/drawing/2014/main" id="{A9CDAF23-35C1-B312-7C39-5BBD804CCDF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1923" name="Segnaposto note 2">
            <a:extLst>
              <a:ext uri="{FF2B5EF4-FFF2-40B4-BE49-F238E27FC236}">
                <a16:creationId xmlns:a16="http://schemas.microsoft.com/office/drawing/2014/main" id="{13AA8F29-E882-C041-5F16-594C225DF8D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pt-BR" altLang="en-US"/>
              <a:t>Em 2017, a empresa Foxconn afirmou que deseja iniciar-se um milhão de robôs</a:t>
            </a:r>
            <a:endParaRPr lang="en-US" altLang="en-US"/>
          </a:p>
        </p:txBody>
      </p:sp>
      <p:sp>
        <p:nvSpPr>
          <p:cNvPr id="721924" name="Segnaposto numero diapositiva 3">
            <a:extLst>
              <a:ext uri="{FF2B5EF4-FFF2-40B4-BE49-F238E27FC236}">
                <a16:creationId xmlns:a16="http://schemas.microsoft.com/office/drawing/2014/main" id="{C78BA1AA-BDF3-77CF-CE84-FCF9A8E092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fld id="{20406DDA-B677-4594-8AB6-04D961FE486B}" type="slidenum">
              <a:rPr lang="it-CH" altLang="en-US" sz="1300" smtClean="0">
                <a:solidFill>
                  <a:srgbClr val="000000"/>
                </a:solidFill>
                <a:latin typeface="Calibri" panose="020F0502020204030204" pitchFamily="34" charset="0"/>
              </a:rPr>
              <a:pPr/>
              <a:t>95</a:t>
            </a:fld>
            <a:endParaRPr lang="it-CH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970" name="Rectangle 26">
            <a:extLst>
              <a:ext uri="{FF2B5EF4-FFF2-40B4-BE49-F238E27FC236}">
                <a16:creationId xmlns:a16="http://schemas.microsoft.com/office/drawing/2014/main" id="{7B42EA29-7B13-E29F-3381-D995B3E2361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4C91BD0-3A9B-43D1-9587-577931CB290F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96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23971" name="Rectangle 1">
            <a:extLst>
              <a:ext uri="{FF2B5EF4-FFF2-40B4-BE49-F238E27FC236}">
                <a16:creationId xmlns:a16="http://schemas.microsoft.com/office/drawing/2014/main" id="{358872E3-F70D-CDC8-4F3F-CD626A42904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23972" name="Text Box 2">
            <a:extLst>
              <a:ext uri="{FF2B5EF4-FFF2-40B4-BE49-F238E27FC236}">
                <a16:creationId xmlns:a16="http://schemas.microsoft.com/office/drawing/2014/main" id="{37798405-1905-14C4-01AE-DE9CDA789B1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Exemplos de ambiente poluído: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O amianto, navios-cisterna que se afundaram  – Eternit, Bopal, Seveso –, as plataformas petrolíferas, etc.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Exemplo dos filtros antifumo de Monteforno de Bodio que à noite, para poupar dinheiro, eram desligados.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Arrendamento em gerenciamento: a empresa controladora (arrendadora) arrenda uma filial para uma empresa arrendatária, que a gerencia por conta própria, mas com a obrigação de comprar os bens da arrendadora e entregar parte dos lucros à arrendadora.  Para obter lucro, a empresa arrendatária é obrigada a economizar em pessoal, enquanto a empresa controladora é isenta de gerenciamento de pessoal e riscos comerciais.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pt-BR" altLang="it-CH">
                <a:ea typeface="SimSun" panose="02010600030101010101" pitchFamily="2" charset="-122"/>
              </a:rPr>
              <a:t>Exemplos: Carrefour na França, Mac Donald, etc.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https://en.wikipedia.org/wiki/Guest_worker_program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https://pt.wikipedia.org/wiki/Amianto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https://en.wikipedia.org/wiki/Eternit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https://en.wikipedia.org/wiki/Bhopal_disaster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https://en.wikipedia.org/wiki/Seveso_disaster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fr-FR" altLang="it-CH">
                <a:ea typeface="SimSun" panose="02010600030101010101" pitchFamily="2" charset="-122"/>
              </a:rPr>
              <a:t>https://en.wikipedia.org/wiki/Factory_ship</a:t>
            </a:r>
          </a:p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fr-FR" altLang="it-CH">
              <a:ea typeface="SimSun" panose="02010600030101010101" pitchFamily="2" charset="-122"/>
            </a:endParaRPr>
          </a:p>
        </p:txBody>
      </p:sp>
      <p:sp>
        <p:nvSpPr>
          <p:cNvPr id="723973" name="Text Box 3">
            <a:extLst>
              <a:ext uri="{FF2B5EF4-FFF2-40B4-BE49-F238E27FC236}">
                <a16:creationId xmlns:a16="http://schemas.microsoft.com/office/drawing/2014/main" id="{C954108C-8495-CFD0-7BC9-5A801E9F86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7E99FE3-C9AA-46F3-82EC-8667A8F07E6F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96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018" name="Rectangle 26">
            <a:extLst>
              <a:ext uri="{FF2B5EF4-FFF2-40B4-BE49-F238E27FC236}">
                <a16:creationId xmlns:a16="http://schemas.microsoft.com/office/drawing/2014/main" id="{2720B31B-A344-5686-447A-D48E200D81D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04F33A1-53C8-42CD-BA0D-EB1D1F608E97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97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26019" name="Rectangle 1">
            <a:extLst>
              <a:ext uri="{FF2B5EF4-FFF2-40B4-BE49-F238E27FC236}">
                <a16:creationId xmlns:a16="http://schemas.microsoft.com/office/drawing/2014/main" id="{7E200AD4-222E-3A84-5554-E85BF70BD7D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26020" name="Rectangle 2">
            <a:extLst>
              <a:ext uri="{FF2B5EF4-FFF2-40B4-BE49-F238E27FC236}">
                <a16:creationId xmlns:a16="http://schemas.microsoft.com/office/drawing/2014/main" id="{1BF4B0C9-5761-7568-5754-127B996AABC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.</a:t>
            </a:r>
          </a:p>
        </p:txBody>
      </p:sp>
      <p:sp>
        <p:nvSpPr>
          <p:cNvPr id="726021" name="Text Box 3">
            <a:extLst>
              <a:ext uri="{FF2B5EF4-FFF2-40B4-BE49-F238E27FC236}">
                <a16:creationId xmlns:a16="http://schemas.microsoft.com/office/drawing/2014/main" id="{C7546665-3CB3-AA3D-2F29-E31D9878AF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6263C49-6E7F-4302-A3EC-4A6F00C38322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97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066" name="Rectangle 26">
            <a:extLst>
              <a:ext uri="{FF2B5EF4-FFF2-40B4-BE49-F238E27FC236}">
                <a16:creationId xmlns:a16="http://schemas.microsoft.com/office/drawing/2014/main" id="{BF0AF61B-F960-5879-B945-84F6D0640A4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2FBDEE4-B3AC-47A7-B05C-D0E69EFDFCBA}" type="slidenum">
              <a:rPr lang="it-CH" altLang="it-CH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98</a:t>
            </a:fld>
            <a:endParaRPr lang="it-CH" altLang="it-CH">
              <a:solidFill>
                <a:srgbClr val="000000"/>
              </a:solidFill>
            </a:endParaRPr>
          </a:p>
        </p:txBody>
      </p:sp>
      <p:sp>
        <p:nvSpPr>
          <p:cNvPr id="728067" name="Rectangle 1">
            <a:extLst>
              <a:ext uri="{FF2B5EF4-FFF2-40B4-BE49-F238E27FC236}">
                <a16:creationId xmlns:a16="http://schemas.microsoft.com/office/drawing/2014/main" id="{951D288E-7405-4719-F3E8-F4A8428D7CA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28068" name="Rectangle 2">
            <a:extLst>
              <a:ext uri="{FF2B5EF4-FFF2-40B4-BE49-F238E27FC236}">
                <a16:creationId xmlns:a16="http://schemas.microsoft.com/office/drawing/2014/main" id="{3F643C10-BD80-FB61-9D6B-5515C4CCC2C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altLang="it-CH">
                <a:ea typeface="SimSun" panose="02010600030101010101" pitchFamily="2" charset="-122"/>
              </a:rPr>
              <a:t>.</a:t>
            </a:r>
          </a:p>
        </p:txBody>
      </p:sp>
      <p:sp>
        <p:nvSpPr>
          <p:cNvPr id="728069" name="Text Box 3">
            <a:extLst>
              <a:ext uri="{FF2B5EF4-FFF2-40B4-BE49-F238E27FC236}">
                <a16:creationId xmlns:a16="http://schemas.microsoft.com/office/drawing/2014/main" id="{0049C529-E122-C73E-0611-FDB1A59B16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49263">
              <a:spcBef>
                <a:spcPct val="30000"/>
              </a:spcBef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4A5F3AE-6FF6-4D79-A24C-33E04C44968C}" type="slidenum">
              <a:rPr lang="it-IT" altLang="it-CH">
                <a:solidFill>
                  <a:srgbClr val="000000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</a:pPr>
              <a:t>98</a:t>
            </a:fld>
            <a:endParaRPr lang="it-IT" altLang="it-CH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114" name="Rectangle 7">
            <a:extLst>
              <a:ext uri="{FF2B5EF4-FFF2-40B4-BE49-F238E27FC236}">
                <a16:creationId xmlns:a16="http://schemas.microsoft.com/office/drawing/2014/main" id="{F2B93BB5-CA73-78F3-50EB-AB21A6FB680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E3CFD90-6F69-4C32-AA14-6229837585BB}" type="slidenum">
              <a:rPr lang="it-IT" altLang="it-CH" smtClean="0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99</a:t>
            </a:fld>
            <a:endParaRPr lang="it-IT" altLang="it-CH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730115" name="Rectangle 2">
            <a:extLst>
              <a:ext uri="{FF2B5EF4-FFF2-40B4-BE49-F238E27FC236}">
                <a16:creationId xmlns:a16="http://schemas.microsoft.com/office/drawing/2014/main" id="{D0CBFBBE-7C05-C8DC-FEAC-F901723B3491}"/>
              </a:ext>
            </a:extLst>
          </p:cNvPr>
          <p:cNvSpPr>
            <a:spLocks noRot="1" noChangeArrowheads="1" noTextEdit="1"/>
          </p:cNvSpPr>
          <p:nvPr>
            <p:ph type="sldImg"/>
          </p:nvPr>
        </p:nvSpPr>
        <p:spPr bwMode="auto">
          <a:xfrm>
            <a:off x="1147763" y="685800"/>
            <a:ext cx="4530725" cy="33972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0116" name="Rectangle 3">
            <a:extLst>
              <a:ext uri="{FF2B5EF4-FFF2-40B4-BE49-F238E27FC236}">
                <a16:creationId xmlns:a16="http://schemas.microsoft.com/office/drawing/2014/main" id="{AB890E1B-EADF-C20D-5BE1-8D1352FEBC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pt-BR" altLang="it-CH"/>
              <a:t>Para satisfazer as exigências do empregador, os trabalhadores têm de sacrificar até as relações mais íntimas e a satisfação de certas necessidades básicas, tais como relações sexuais, relacionamentos familiares, pausas e descanso, etc.</a:t>
            </a:r>
          </a:p>
          <a:p>
            <a:pPr eaLnBrk="1" hangingPunct="1">
              <a:spcBef>
                <a:spcPct val="0"/>
              </a:spcBef>
            </a:pPr>
            <a:r>
              <a:rPr lang="pt-BR" altLang="it-CH"/>
              <a:t>Esta é precisamente uma das regras definidas por K. Marx: para fazer lucro a todo o custo o capitalista aliena a personalidade dos trabalhadores.</a:t>
            </a:r>
          </a:p>
          <a:p>
            <a:pPr eaLnBrk="1" hangingPunct="1">
              <a:spcBef>
                <a:spcPct val="0"/>
              </a:spcBef>
            </a:pPr>
            <a:endParaRPr lang="pt-BR" altLang="it-CH"/>
          </a:p>
          <a:p>
            <a:pPr eaLnBrk="1" hangingPunct="1">
              <a:spcBef>
                <a:spcPct val="0"/>
              </a:spcBef>
            </a:pPr>
            <a:r>
              <a:rPr lang="fr-FR" altLang="it-CH"/>
              <a:t>http://en.rocketnews24.com/2013/08/26/five-things-that-keep-japanese-people-chained-to-their-jobs/</a:t>
            </a:r>
          </a:p>
          <a:p>
            <a:pPr eaLnBrk="1" hangingPunct="1">
              <a:spcBef>
                <a:spcPct val="0"/>
              </a:spcBef>
            </a:pPr>
            <a:endParaRPr lang="fr-FR" altLang="it-CH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162" name="Segnaposto immagine diapositiva 1">
            <a:extLst>
              <a:ext uri="{FF2B5EF4-FFF2-40B4-BE49-F238E27FC236}">
                <a16:creationId xmlns:a16="http://schemas.microsoft.com/office/drawing/2014/main" id="{717AA826-37C4-8904-5F6C-109809D2EC9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2163" name="Segnaposto note 2">
            <a:extLst>
              <a:ext uri="{FF2B5EF4-FFF2-40B4-BE49-F238E27FC236}">
                <a16:creationId xmlns:a16="http://schemas.microsoft.com/office/drawing/2014/main" id="{A6608D35-8509-F6F6-1193-1DDFB539B58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it-CH" altLang="it-CH"/>
              <a:t>.</a:t>
            </a:r>
          </a:p>
        </p:txBody>
      </p:sp>
      <p:sp>
        <p:nvSpPr>
          <p:cNvPr id="732164" name="Segnaposto numero diapositiva 3">
            <a:extLst>
              <a:ext uri="{FF2B5EF4-FFF2-40B4-BE49-F238E27FC236}">
                <a16:creationId xmlns:a16="http://schemas.microsoft.com/office/drawing/2014/main" id="{F93F44B7-8901-CA31-95F0-783ECBD9E67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41E893B-5787-4E94-96F9-51685BEA82B6}" type="slidenum">
              <a:rPr lang="it-CH" altLang="en-US" smtClean="0"/>
              <a:pPr>
                <a:spcBef>
                  <a:spcPct val="0"/>
                </a:spcBef>
              </a:pPr>
              <a:t>100</a:t>
            </a:fld>
            <a:endParaRPr lang="it-CH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it-IT"/>
              <a:t>Fare clic per modificare lo stile del sottotitolo dello schema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A7C8A79-BE36-E683-B91F-9EC6D3D4418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2A62E3A-FDED-5951-D409-2895ED12280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15F06745-A401-4E99-8EAD-4B7D88862FF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60078233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47D23BF-38D1-8348-6233-EE0CAE86DAC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2CC5343-8EC3-D377-C0D2-40D28A85AFD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6C74E5C4-46C9-424C-956C-1C4C00CB27F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839749685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EF1BB99-3E89-348B-BBF2-23A888ABDA0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696A962-D4D2-8CB2-823E-14E0063CE29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A930D11E-52FD-40E9-9DF4-88EDF76E177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01858643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32325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553A25CA-E665-3EAD-F04B-37F0F99C376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9ED93CD-4766-2D63-BE80-8502CE72C01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0F08F006-F58F-4C5C-8E4C-2F402FAE7D5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86426527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D22ED69-4802-A0C0-0F4D-02B4879F2A1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7D536439-1BF4-D903-E7AD-684ABA89CC5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DED5EDF5-1DBC-45B2-85E7-188A0095C7D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56749448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03784B56-2E0B-2184-CC46-455B8AB78D1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D76AD7F-5585-A443-EDC8-B5B29EECC0D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916A4D1D-94FC-4FD1-953A-9CAD9D9578C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9860084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91238676-CABA-E016-C8FD-B0C2DA8EDA5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2C9D7FF-A175-4856-CE54-53387C9A314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CC12134A-B3DE-46CE-A163-45E6361F7B3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53856960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3979DB2-DCD4-24F1-AA77-46201B57223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E933FD7-CA40-BCE5-E2D1-E6B51FF7A92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BAF8378E-C2FA-47F9-82B1-77D5D2E6BFB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864157340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it-CH" noProof="0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5FDBED4C-54C1-EA6A-3303-0167CACF332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5B82917-2C45-A887-52F6-B145FA56DA2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374F92EC-CEF9-44CA-8F8B-F72E34C73BB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03784190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0E22E73-D821-7460-5EDC-1D571F70AD4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455F6D1-D6AB-96B1-F08A-62CBD5F6AE3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955E3877-BC3B-48D7-925B-E683353FFF0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7241051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605588" y="128588"/>
            <a:ext cx="2049462" cy="5965825"/>
          </a:xfrm>
        </p:spPr>
        <p:txBody>
          <a:bodyPr vert="eaVert"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457200" y="128588"/>
            <a:ext cx="5995988" cy="5965825"/>
          </a:xfrm>
        </p:spPr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7BE6E7F-69A7-E7E2-B7F1-AEB30EC0D2D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A6D4C52-2827-D558-1CF9-154764335E1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C5AECD56-EB6F-4F5C-BB28-D89B934A9DF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031018549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it-IT"/>
              <a:t>Fare clic per modificare lo stile del sottotitolo dello schema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9746AC6-BB43-86DD-D813-06485A03147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2A5E011-C829-3D52-9C99-0C800E66AA4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F4D312C0-6581-4E49-9144-0F68CE8D20C1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127703767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605588" y="128588"/>
            <a:ext cx="2049462" cy="5965825"/>
          </a:xfrm>
        </p:spPr>
        <p:txBody>
          <a:bodyPr vert="eaVert"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457200" y="128588"/>
            <a:ext cx="5995988" cy="5965825"/>
          </a:xfrm>
        </p:spPr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A160180-84C6-C937-47ED-304DA133D7B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90C608B-7B69-A36A-CE51-67903CE7C7D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0F45FCB9-60AB-4453-BCE1-18DF2FA9C52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126721475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BA1B6A6-D1BF-94C6-BE83-DB5BB7E5F7D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E30DA46-E62F-D41A-2966-C4AB7C2BED5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7E384B79-5292-492A-8533-E3269C8EACD4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2422120165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DF0DF8D-409B-D934-C753-D3C6196223C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7CB3361-9515-A3F7-8948-7CE4656654E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826C7CD6-96BD-4010-9039-486D2F3A531E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342814383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32325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24B3E33-27FA-E9DE-DAA2-55579403C99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8B4738D-5F0A-C5BB-D1B6-FB0513B26BE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A5CBB2C1-88BD-45B2-93D6-22105C34A063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19257283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045901B2-BDCD-B727-E579-91C9778DC1B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1F069965-CD42-298B-AA7D-999F2B57F74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4A3FD2F7-47CF-41D8-BB19-16A105D72389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2611303039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0E6831AD-EDD0-1B21-C784-CEE9E15CDA8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A6D0218-9173-47FA-8667-84B9246424B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E5F80292-6655-4DD7-9058-5D3436BD876A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1740906031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3DEFBAA3-E37C-2253-DF3E-FCD856C5E00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3388CFCB-9BB9-20D8-25EF-E3682E2D734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5F9319C6-8107-4985-B71D-E84A1784BC9A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166689275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E5B44E8-5F1E-9022-BAA1-33B805E839F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98F83C9-7EAD-0946-0584-B99671FDBE6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2A1C9C7D-7E63-4E2C-A062-6ABF7D6177AE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2494631912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it-CH" noProof="0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3B1B16C-1163-00B4-CE25-4AC384235EE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4EB4283-0DA9-0AD7-5D40-5A9C8D9DA64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03D02988-A322-4A69-91FB-8BAC486261CE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1031321648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4B1C0CF-5341-9859-8EB6-E2CB771BB40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3FC6449-B76A-F0DD-F5F4-B4D933A8E52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B0C6F0AC-BAA7-4F5B-8D25-0424E94F7C7D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252247062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605588" y="128588"/>
            <a:ext cx="2049462" cy="5965825"/>
          </a:xfrm>
        </p:spPr>
        <p:txBody>
          <a:bodyPr vert="eaVert"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457200" y="128588"/>
            <a:ext cx="5995988" cy="5965825"/>
          </a:xfrm>
        </p:spPr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7435874-229D-D96F-DD78-62D35E8C78C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E96FFED-9167-88A1-857E-0A532A284D7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F5C71B04-4391-44CF-9A5C-60AFBF2F08FE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291550583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it-IT"/>
              <a:t>Fare clic per modificare lo stile del sottotitolo dello schema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EF95EED-3700-0F96-0119-D81CFB4625B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AD8B5DC-35CE-6D6F-23A1-8B3B4AB859A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3D297AED-0E4D-4D52-A52A-C479DAB0BE4C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403821644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it-IT"/>
              <a:t>Fare clic per modificare lo stile del sottotitolo dello schema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6934C78-4E26-9FCC-172C-0328EB6E9CF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1C17C4F-80DE-3A82-A0BE-20D77C8BB2A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F8A266D0-E432-47FE-93C7-12954674D56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784067036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F79F0FC-2DEF-ADE4-8E5A-F5AE7300A0E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FE97651-54B3-ACA2-D205-E042A2FB969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04BCD239-F59D-41BE-AB10-7337363C1C9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412774549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97D3BE9-20E7-EDEC-2231-93DE00C975A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3A6A35D-5532-456D-5499-39A9D2E83C7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BFBAD7DB-EA2C-47C3-A22A-52BB4AFB706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18721930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32325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7A33950-00E6-94E9-98AF-419EF8C18C7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42FBB9B-86C1-F23A-071C-004B5DF30D7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D21CE535-20B7-4F62-BA68-EE2FD9CBF8EC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782559466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CC86F3C-AD09-0752-BF3E-C1615E15FEE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1D1AECDC-4011-5F63-61E0-850A97CDBC3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E4067043-EA22-45E9-9E5A-D26638CE33A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357684228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51A59878-51AE-C659-7BD4-BD7595E095D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95CEB2A-FE6C-E248-7BFF-9AE11C4BFBA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354D9A50-33F4-456D-9FB3-D23E1559C73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948047606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F0A7133D-1C30-33ED-6E58-71268AD7162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04A43FF-0953-8BA9-B6AF-71D2A689412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5F1E2810-8B61-4566-B0E2-544299E66FB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63869081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73CF3AC-D4F1-9FEA-2132-2EECE74F9A2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2FB34DA-7C74-B6D3-DFAD-3CDF9D8CE88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0CBC2CD4-E9C7-49D5-9D75-CD0FE4B0F1F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168320429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it-CH" noProof="0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4BCB49D-075D-150C-AE7A-BE52E7084FC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B5899CC-CCAC-B507-303A-03CD37985EB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79B4B7A0-DDD3-4337-A579-D4B614248D7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074138920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2BEF94B-AE2A-CC20-1E23-E6FD10284B1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ABA8227-FE16-D3CA-184C-AA0E37EB498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0F057847-5BDF-44CE-A82B-EC030DBC27A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88751327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A245986-5FD0-8BA7-A991-7871A1BDDF8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AB4EB8A-20BA-DF46-6A73-4142AF82901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59AE9062-F814-4E50-A982-DD444772EFF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316804198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605588" y="128588"/>
            <a:ext cx="2049462" cy="5965825"/>
          </a:xfrm>
        </p:spPr>
        <p:txBody>
          <a:bodyPr vert="eaVert"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457200" y="128588"/>
            <a:ext cx="5995988" cy="5965825"/>
          </a:xfrm>
        </p:spPr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990A967-6466-B015-F71C-15509ED25D2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FA5281D-D11D-F237-3D6F-5A44D06D958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9A6C3C49-49F1-4B8C-9F1A-17E54C55093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467113328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it-IT"/>
              <a:t>Fare clic per modificare lo stile del sottotitolo dello schema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47EC5C0-B0E2-EEB9-88B5-7227F6C9DDF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A8067DC-1053-FDF0-6ADD-DCA366EAFCD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E48AD028-4586-483E-AA15-46A6167748F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191274284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637DF97-A424-5483-DEEA-A8E5E6F8BE0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48D16D4-272A-A182-F726-DA6C1B87118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FF6E6E37-B65B-4E97-B3FC-543B025BBC3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649521506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EE65949-4A25-8C5F-BC8F-F5EDCBDB548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24DE142-DAC1-5733-A216-707C8234A4E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1FC40E38-2D0E-4E5E-9896-4001CA4791D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56726152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32325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9789EAD-3D4C-A898-0500-DD0F06AB3C4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B09BE2D-61CF-9DD9-6915-433DC8DB8FB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17E61FAE-0B4D-4382-B7C3-54F980DAABF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119431847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BB70E693-7657-E259-ED2C-ED6B3810365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A8F72E4E-EDDA-7DA5-C15B-72864BE89E3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2410C6FA-EE98-4CFF-97DE-185C86A6EFE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344429573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3DF706AE-5227-EECC-B15C-DAF2C848D6B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9E1E6D4-3A65-58C9-F0DB-7CA390DBA87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9B1CBBFA-8A51-4E07-8CDA-26CB6384F28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070851967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43DFB7C6-1003-A332-634B-EDFCDDD90B9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62B516A-71BB-3E9F-71AA-D6F4F7C3D5F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B8B0ABD6-67C9-47C9-808E-DD3A660E934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848575663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AEF6176-52CC-8ABC-B657-A664DD9BA25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1D663FD-7716-76F3-06CE-9DEF3484E11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172D1414-94CC-42FC-92B1-F5E3B5FA362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269414944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it-CH" noProof="0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7F498AF7-050E-87A5-B0B3-3B2D2F5E914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A9433B7-6015-1AE8-6CAB-CC35C710B30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9C4A9A86-9104-4885-B149-6C9204FA72BC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11781914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6AC8D65-467F-B8BA-4A87-366348A049E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1037250-5CA8-AF9E-9499-12A7944C90A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375490FC-633F-4DAC-B0BE-B2F0AC59F26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430298682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223D66E-3EB0-378D-F27D-A1172D4F05C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6D24773-2481-69F1-7651-6D64F1E7E67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0132F518-72D0-4380-861D-225083EC960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803140384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605588" y="128588"/>
            <a:ext cx="2049462" cy="5965825"/>
          </a:xfrm>
        </p:spPr>
        <p:txBody>
          <a:bodyPr vert="eaVert"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457200" y="128588"/>
            <a:ext cx="5995988" cy="5965825"/>
          </a:xfrm>
        </p:spPr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8E47010-ABA4-3032-F544-5FEEC18BDF2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B4E22F1-9029-6998-7D52-9216F6A6656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4F07D6D3-30EF-42FA-8C0A-3A7284AD2D5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550044474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3D4E4A4-783E-16A5-3483-DCED3CF99E3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fld id="{5168DEBC-7137-4C3A-85BA-4E508B1345AF}" type="datetimeFigureOut">
              <a:rPr lang="it-IT"/>
              <a:pPr>
                <a:defRPr/>
              </a:pPr>
              <a:t>25/04/2024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20C73E0-2546-6726-DA68-789B1E9DA4C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256BEF0-6929-1A93-7F89-F98AC12084C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DACB97FD-45F4-4AB9-9062-F0C31A63B62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889253616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5FADBA9F-0606-DFB6-ADEF-41E53C3A9F8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fld id="{5168DEBC-7137-4C3A-85BA-4E508B1345AF}" type="datetimeFigureOut">
              <a:rPr lang="it-IT"/>
              <a:pPr>
                <a:defRPr/>
              </a:pPr>
              <a:t>25/04/2024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35A69B0-8333-2213-5847-EB58359A6A4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8033254E-F2AC-84AA-1472-6D21A7F260A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55622FB2-CFEC-43A2-ADB5-4BECF4AB38F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315443899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9B49DC4A-98B1-C6AF-C4D6-8C8E26D5AE3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fld id="{5168DEBC-7137-4C3A-85BA-4E508B1345AF}" type="datetimeFigureOut">
              <a:rPr lang="it-IT"/>
              <a:pPr>
                <a:defRPr/>
              </a:pPr>
              <a:t>25/04/2024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25F0D0E-AA20-1B45-AFF7-A2982B44C60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DA6D4861-2B64-ED1B-5C74-5A4EFF498E7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D0959C5F-0912-4088-8AEF-47A179DF47F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507521118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1C8907E-93B7-478C-1AF3-E795B5FCB05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fld id="{5168DEBC-7137-4C3A-85BA-4E508B1345AF}" type="datetimeFigureOut">
              <a:rPr lang="it-IT"/>
              <a:pPr>
                <a:defRPr/>
              </a:pPr>
              <a:t>25/04/2024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BE6DD40-2F34-E84F-DBAE-47FD949CD92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EA96157-6AEA-3A61-DEF2-29F55686202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6A3DD6EE-32DA-47C8-BD09-7668F14590E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249664882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4ACE7483-B9A6-CE78-10DC-82909245965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fld id="{5168DEBC-7137-4C3A-85BA-4E508B1345AF}" type="datetimeFigureOut">
              <a:rPr lang="it-IT"/>
              <a:pPr>
                <a:defRPr/>
              </a:pPr>
              <a:t>25/04/2024</a:t>
            </a:fld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D47CA325-9ED2-CD31-1E98-585E647A252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4DDA0160-61DF-89AA-7402-F90F3CA47BE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F582A971-D8A4-40D9-B9BF-5A376F7C371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350885715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7E558573-4B41-928D-C256-D03DA114A94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fld id="{5168DEBC-7137-4C3A-85BA-4E508B1345AF}" type="datetimeFigureOut">
              <a:rPr lang="it-IT"/>
              <a:pPr>
                <a:defRPr/>
              </a:pPr>
              <a:t>25/04/2024</a:t>
            </a:fld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6BEC99A-51D7-40C8-DCD5-7551E073AC4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105D7676-D5B9-1CC7-FDE5-D31B6E77816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E2C3A936-014F-4C32-BEC2-2E348A01683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153843161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C594E43A-D3B1-E37F-2F36-DF79D7ECA6B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fld id="{5168DEBC-7137-4C3A-85BA-4E508B1345AF}" type="datetimeFigureOut">
              <a:rPr lang="it-IT"/>
              <a:pPr>
                <a:defRPr/>
              </a:pPr>
              <a:t>25/04/2024</a:t>
            </a:fld>
            <a:endParaRPr lang="it-IT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3725A3A-2C69-9D46-7A3A-90F15152ABF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CE7C3B46-7091-5519-9F21-B5FB1FE28E5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DB5C41C6-231F-4B4F-9C4F-C12DDE16E4D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28725583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F8EA876-23D5-FE63-3B7D-86A3FA70373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fld id="{5168DEBC-7137-4C3A-85BA-4E508B1345AF}" type="datetimeFigureOut">
              <a:rPr lang="it-IT"/>
              <a:pPr>
                <a:defRPr/>
              </a:pPr>
              <a:t>25/04/2024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8D3785B-64D0-6DB4-CF99-D2261C03F7B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9867C51-C1DC-3B81-3DB9-3F9A3B1A88F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BC6A7D64-ADB8-4A75-9242-E5826235B53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33012538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32325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1A7A5F3-9F61-0C25-D54C-CFFB1E79195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E8227E4-C4AC-B6EC-8D9A-416146971E5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0A2F7F42-31FF-451F-AA8D-148E2047790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927389534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96C5711-DBC9-5D9B-412B-EBA61218F27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fld id="{5168DEBC-7137-4C3A-85BA-4E508B1345AF}" type="datetimeFigureOut">
              <a:rPr lang="it-IT"/>
              <a:pPr>
                <a:defRPr/>
              </a:pPr>
              <a:t>25/04/2024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D08003A-0414-27CD-7F62-B74FDA6F124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D9ABDC0-9138-0693-806F-D5ED0CDA6DB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AAC507DB-8A4D-4842-A47A-0ACFCB466D4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149488869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8D4FCD5-E8DF-797D-F6A8-0104907E878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fld id="{5168DEBC-7137-4C3A-85BA-4E508B1345AF}" type="datetimeFigureOut">
              <a:rPr lang="it-IT"/>
              <a:pPr>
                <a:defRPr/>
              </a:pPr>
              <a:t>25/04/2024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21E4DC9-67B8-D097-F9E7-1860ACBA523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F36FF4C-0248-5C5D-72F8-27603B2A546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7256AD83-007D-43F2-BC97-C7B787FBAE9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263424183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8EDE1148-9A42-BF09-3F73-F54A8FE0DD8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fld id="{5168DEBC-7137-4C3A-85BA-4E508B1345AF}" type="datetimeFigureOut">
              <a:rPr lang="it-IT"/>
              <a:pPr>
                <a:defRPr/>
              </a:pPr>
              <a:t>25/04/2024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12C80C5-0689-59F5-9DC4-66D5B21BFC9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9EDA6143-9F41-C039-0BC5-473DE8B239F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4FACBD33-372F-4441-BDB0-716C37CCCBBC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774862825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34C65D2-82DB-D224-4DAA-A0C03D37686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BF9B49D-E1EF-6065-C0AB-CD33F116245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6CB1E1D-4F29-03AB-DB43-CC6CA382BF5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7602A3D0-DF91-4969-9057-3CDD251B2DD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589005741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mediaAndTx" preserve="1">
  <p:cSld name="Title, Media Clip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Media Placeholder 2"/>
          <p:cNvSpPr>
            <a:spLocks noGrp="1"/>
          </p:cNvSpPr>
          <p:nvPr>
            <p:ph type="media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0B2AF1A-CEB4-BBBD-7952-834B59FF9B2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039061E-A36F-6381-9840-EC2598E2B82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3B121A3-08C3-4B03-B8DC-A7824782295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A62F5A3A-9540-43A6-A8DE-E19D57D48E1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213430043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CE52FF03-3F7A-CFD6-C9FC-B1EC8EC3EB4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DA10686-5A52-9C03-961E-72161EABB9A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07E77C49-3783-E950-7006-6194D0A87AD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7DFBB3EA-469B-4666-B029-3BD90572683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164218480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 preserve="1">
  <p:cSld name="Title, 2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F173F79B-D1FD-47B7-7445-A6C7939AE15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F80DD278-EE6E-3FE3-EC18-8826910F405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37DE9CA5-8651-B6A0-869D-2E440DA1493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ED5F26E4-5D59-4CFA-9F7F-50371E32DEA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595951322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3081B1F7-8257-9803-9C61-8B4F571B019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2D2787A-72D9-43B1-F2AD-78D7518BE2D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6C06A81B-A34D-FB37-5C40-C4BE30DEFF7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91E40AA1-34C2-460E-8041-C02C6CC849B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551798151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7CEDCE14-4042-DBBA-F799-EF3964DC956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AF430C37-370D-3F06-94F6-087B4FD47D5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112848F5-801C-DC22-6AFB-59458AFB615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85D7D619-E284-4103-818E-44C7DA80F5F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255307009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 preserve="1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C34E0EE-02CF-FFD5-9E99-5D4113DBB69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94DEBCB-B430-FCFE-699D-9440EC98646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0FB2D79-E2E3-7380-1677-CBE0DC5A6F8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0AF07320-6730-4D45-B7B5-8BAED0C064F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62593407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276106F0-3DB4-DB78-5B1C-838256A3C1C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1A5B7E8B-61B7-E9B9-9FF9-C8177290C13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17240CAF-7BC8-40C0-8FAA-F4AD63C1EE7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795276397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7F2F9792-0A44-090D-A492-E615C407DB5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F13AD0FC-D80D-1597-BDC8-7E705D4B666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base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25D8621A-0276-26A9-9320-B5CDF229EA9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7402821E-B44D-48F2-8683-289F60D004C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244851818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it-IT"/>
              <a:t>Fare clic per modificare lo stile del sottotitolo dello schema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E7423C6-0BD6-B3CC-3CB1-75AB500CCF5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3031C84-2FE4-57F5-31DE-1D92BBEF656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0D4DFA4B-C205-448B-BA76-F8357127BB94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3060397174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637C36E-44D5-2861-B8DE-56518912B0B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412CABF-A29C-E5DD-053F-5F753145360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AF30C6BF-1778-4EFD-9CE1-973AC9C5FFA8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1302739657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64D9CAA-84F3-CE1E-A474-B43EC1C875E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DB422D5-60A3-B903-D55E-116A106484C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C3B85267-9192-4FB2-A8CD-4A9171256038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442351798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32325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A27A18D-A220-5B5C-BB00-D7F4DCB311F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116AD6C-F36E-C8CB-3713-349CD890F69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A8E84C53-09ED-4A4E-9A27-B08C525DBB5C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966568000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237EFC4-AFBF-7E0B-799E-E85E070BE49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4CB5951B-EEB7-7DB4-8D59-3421D760D3C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D8D1869D-1748-43AB-8DB7-067FE1806CFB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4251910260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1FB67F79-C7A3-FDA6-1057-721557209E0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80747B4-28E6-9EFC-A55F-DA789F96881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297CDE52-2CC6-4171-B9BC-554FB1B2EC5F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3029833099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384C5821-F22F-657C-485B-C43ED44AA2D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4106D12-862D-EC4E-0FBF-2C9EA022EF4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7D417BAE-891B-430C-97F8-EFEFC338AC4F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2544420019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6687441-B2B6-8477-1C29-200F6B34B01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5FE5413-D739-C322-A2DF-B441D98A884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D402C453-D937-4288-BA82-FB6B9BBAEB77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104885162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it-CH" noProof="0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4A84963-822B-72D0-E3B8-88A5D415FC5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F4FC224-A6D4-A501-B986-F355253183D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5D63356C-8E8E-485A-A036-55352DB48812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375314276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7B93FDA0-C690-BACA-213E-1BDB09B357A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414E1A2-5B80-E0DE-7368-65F9460A67F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C4B5C42C-1A6A-42BA-8E50-2F6332E10EBC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38124174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78981F7-060D-9DD0-9929-5336C1B615E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36F22C3-42A6-89C4-AF2D-2A29BF65674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0D94CCA3-5C00-41B2-9531-CC8E6F81B435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2051761606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605588" y="128588"/>
            <a:ext cx="2049462" cy="5965825"/>
          </a:xfrm>
        </p:spPr>
        <p:txBody>
          <a:bodyPr vert="eaVert"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457200" y="128588"/>
            <a:ext cx="5995988" cy="5965825"/>
          </a:xfrm>
        </p:spPr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B3CE0FF-6457-07B7-151A-722EB218EB5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1F6F3F4-C564-4587-6468-F0108C6AEBA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1AF11A6C-674C-453F-82B5-0813CC57D6E1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626783498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it-IT"/>
              <a:t>Fare clic per modificare lo stile del sottotitolo dello schema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9C1CE88-E3C5-6060-0BAB-7BE6D8CC07B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9E0CADE-4716-53EB-829C-EB0B532204D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8A3082B6-99C2-4C35-820C-486305052184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1917322672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6173862-6AF3-922B-5C2F-2785AEFC721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CF0FA64-4798-8CA7-AE1A-BDCBF36B1A1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C06DA03E-9294-4BE6-941D-BDD9E891D2DA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2166922768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A14B53A-2F15-0D62-D701-D58BE898903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FBE9607-5011-27B9-629A-664FD6ED589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9A3BD6ED-461F-4459-A58B-05FD56E0268B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3828125230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32325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A298056-670B-0F66-FDA4-8E98355F680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CA53A1C-F3FB-EF12-6B20-B7D8E89136E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61B5065D-2981-42E4-B03E-43C2CAD0EC37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2584217963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D50FC8F9-AA21-559A-E32D-218D211B62D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919CA012-38E2-6D80-80C4-79B290F5A8C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92F809B8-3307-4CB9-AAAF-B54BE8C552CF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3893064326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1C3104C8-B9BE-4DDE-AB84-0C0567280D3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7E0BDA8-1673-8988-A59A-43541FA1001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1EE73FD3-B3F6-48F6-855B-88051369E8DD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1776229007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2D7D9DA4-FC34-8A0B-2946-773D626D1BE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0B9619F-F2E2-F9C3-7630-78CBB25DDF0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3A1C624F-7465-4EF6-8805-E9FC19D2B945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2711295094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7A67025-8C41-F1FC-4FFE-CAA6705C42E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9D4A59D-A39B-EF4C-60F0-F183076256B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0DD6D66D-2CA8-4AD6-84ED-C9F89F0D3CE2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262581776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9CA70091-5F0B-90CE-075E-D46ED3A625B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FA58CBC-56EB-E9B7-B6DC-65EB876D420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5144B0F0-9CAF-4338-827C-0214431B443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17788080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it-CH" noProof="0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6E5A42C-8BC8-F86F-E181-5D3C30E7196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0EC4863-0D32-00D1-95CE-5D58CAAD0DE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A4318507-C96C-4675-B8EC-9077527AF4EC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420928904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442F5DB-1071-93D2-4109-634AB82820C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704E878-53E3-0FF0-3CCA-6A8103BE672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6BCD1216-9C23-4D8D-B38F-3E2952F413D3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2983750344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605588" y="128588"/>
            <a:ext cx="2049462" cy="5965825"/>
          </a:xfrm>
        </p:spPr>
        <p:txBody>
          <a:bodyPr vert="eaVert"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457200" y="128588"/>
            <a:ext cx="5995988" cy="5965825"/>
          </a:xfrm>
        </p:spPr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DF66888-3A3E-DECF-9FC7-6FBA433FB30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05971CB-6ACC-F1F5-59CB-C7AE75F90D3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C6CEBA52-8CB1-4618-8984-8301ED6B6089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3080131337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it-IT"/>
              <a:t>Fare clic per modificare lo stile del sottotitolo dello schema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84DB60A-7E2B-AF9C-81AE-D502136395C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25DB224-8FB0-3768-59B4-ADD59777824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9F20B64A-7E90-4FFF-8E60-F7DA3E092396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907995175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4FA4BB1-6E49-2782-E3CD-B61905C1234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96C041D-F708-1995-F0EC-527277B25E4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8062B233-CACB-4849-BE75-F5919944CC96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2492271879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C5572DA-C03C-440F-F7C1-AA862B72541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DBB7AA2-7628-9DB6-DD89-FDD484D0C00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C0B021B5-F938-4E97-968B-C233C075B886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891240598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32325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A530FC8-C5BC-7D4A-E322-AA228A9E64D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BA111F7-34AA-2DC4-4619-FC6EB6197D5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55C5FF40-E7C4-4C49-84C0-4D9A0B382FEF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3148336219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5CA32E8E-CF47-287C-A810-7A20B326E39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4370982C-9A65-7308-FA83-41B23A6592C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312487AE-FFCB-4812-9403-21365D15E8DD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1527383323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18DE7687-68F0-83A0-F2BA-CBC331D50EE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5C16062-810B-BA49-9A17-FA7E5034BAA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3D8F8E58-8F07-4086-86AD-29BD6385B177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3688959456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B515656E-0173-CBCD-87D7-D94DFF41EAB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CDE0010-EB3A-3A68-D28D-8311EEA4EA7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E4D5EC45-E878-4012-B9EC-2CE3D6EB4EE5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311266697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B266099-D225-CE33-9F24-6B84318459A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4DA02C4-2B2E-7CC7-5F24-26A525D8D01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2F34B2B6-589A-4E98-9BD7-F5F15034128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029389617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8B8E0B4-1ECC-DBFC-AC19-C7DF5D0F8AC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64A2C3C-1B83-3EEA-746B-3B12B9B46D8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930AC23C-A19B-448D-8257-62319A6F3E23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4099531000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it-CH" noProof="0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34C47917-501B-A8B0-2852-E0334AD7780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BB638BF-AF3A-3EF9-AC22-FA50D86A678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5C4B08CE-9778-4169-B9F3-985C4B2A101C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2419230934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8C6E8D9-509E-1AE9-D71C-329A82D0958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2B87A69-13AD-CFD7-097B-D1A2BDF5C20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5F7FE62A-C421-4897-BE23-9DF641578003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1939939992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605588" y="128588"/>
            <a:ext cx="2049462" cy="5965825"/>
          </a:xfrm>
        </p:spPr>
        <p:txBody>
          <a:bodyPr vert="eaVert"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457200" y="128588"/>
            <a:ext cx="5995988" cy="5965825"/>
          </a:xfrm>
        </p:spPr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048DDE7-F02D-C1FE-2EEE-C7AD4EDD5B5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D4FD766-A7E2-45B2-9347-A38AE191AC6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D3172A29-A334-4EAB-97AB-EA524A99814C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  <p:extLst>
      <p:ext uri="{BB962C8B-B14F-4D97-AF65-F5344CB8AC3E}">
        <p14:creationId xmlns:p14="http://schemas.microsoft.com/office/powerpoint/2010/main" val="3734980225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AD6FF730-A1FA-5C2A-49BE-67B0A5FE42D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30940E75-85F7-4F0F-8B99-98AEE267061D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C5098EA-3B3A-47CA-7C74-1F26919CE91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DD222A5B-10D0-796A-5595-4135B068205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C1FCE4-C92C-430D-81B3-3E184C5B76D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210883707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ADA9A346-8EC4-CD77-1A0D-9580BA3D66C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B6D876D7-339A-41A6-B449-5BDBF47ED4CF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ED54997-55C5-5928-217E-77A178EDD8E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04A0B21-AA3E-C74D-DC08-AF02AF38AA7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EDDE3E-80DE-478B-8278-4E11809CBA1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698520436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EEC0FA9A-E643-B401-F6AA-FEAC8CE326B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DC95AF1C-FA55-4674-9A55-A11BECD735A5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823778B-40BE-B9A7-9B7E-39FCF1305BB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D2683616-813A-1BB4-DA91-6DDF5565030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F7F616-FC1E-4DD9-947F-FB3EB0570BDC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020792233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50456F6-167D-70B5-6917-FD90DBD3945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16C6219C-0C96-4A57-900F-A15E1D961AB3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315675B-D135-7B92-8714-0144129B255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4F2575A-3156-9790-A706-935F336C6ED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1F8A9A-0F6C-48D3-8666-BB067F514AB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299263069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8E5398F3-7FFF-0523-6115-02B2EF11095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B9A36235-64FB-4657-AD17-DBA5319335B1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A8DA7557-5FE7-96E7-A224-5E1D04C3259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10815368-F8A5-4183-D19C-EF91A194AAB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038CB-D6F2-4F0C-AE93-028F1FE81D4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669455720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324A2B12-42DD-6CFD-CB99-1BC864609C5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2F90A069-B596-481C-B5A3-3984A09CF73A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FBD90D2-3CAC-C6D3-DB17-4E3201813DF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B3D28CFB-ED69-9D5F-158B-90FC9373417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48BB8B-62EE-48C9-AE01-AB8CF3287D8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89798119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0110B45-8BB8-204A-0764-B90F553761B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D785F21-C29E-F965-0859-F40B5A6A8B4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1DDA4113-9C95-4DEB-975B-B6E99B91155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27059434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it-CH" noProof="0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081D239-BCDD-CB4A-A1DF-084B20EC162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49B3F31-9EB5-ED60-F372-A84A882F615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E0E02778-EC97-488D-980F-28F70811094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49939949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28C7A0EB-EE71-FCF3-E36D-8D038F09522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02C9C35E-46B8-4032-8BF1-6A1942207025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BFCF5F5-88A6-F245-56B8-A71845C3D3F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6FFC0769-08EF-6FE6-0854-2865D7703E0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3F8FA51-CAEC-4C66-9566-D28B5FEF19C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487064833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3CFE99F-772A-1742-238A-45ACF36A5DE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3B77C6E1-A155-41F8-B148-FFF13551779A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4F62D90-6F7A-5C3C-1609-F7A9685E3B8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DE13638-9C5B-BC14-8D5A-6097584E520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F95C23-CB95-4381-9191-8681DFCFEE7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890498365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2ACE47A-0A05-6091-9CB2-1BF80B287D6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EEA8C478-BF0D-4BA1-8B46-5EE822BACEBA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4BF6004-69B3-AE95-9E1C-00916382834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AA9446F-6018-942B-D1E1-202FC2AC793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CB921A-D266-4562-AD57-219283B01AB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757225085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76B5C6D5-514F-CE8B-797D-34840DE9B96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6C872FF2-E3E3-457C-A7AD-7AEE3BB6C7C9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C592A-5027-D3DB-74C5-761BD8F6842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A991A99B-05D2-0379-7153-5B73944C453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BE9019-F565-4260-BA50-F645B79E1ED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048464852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81009A8-6FD5-15A4-AB4A-15E3E0D1744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CBF37733-6FBE-4F63-9C4B-ABF83F77866F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E73C13F-87F0-82B4-58F7-B6EF1A2EBD9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B5F9C57-91FE-BC99-4CBA-3DF02A8BC3E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6F6C00-A077-4A9B-86E1-4B76976D5E9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261846997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44223C3-C8A2-CF28-2381-62FD735B445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23B8F23F-B589-4381-B787-966946AC1F2D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AD168E5-2E4D-CB76-BD2E-53B14A3886C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A279167-8CE2-7690-7740-2E889E939BE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46C3EF-9C45-4520-BBDA-0F3CC57DE6B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276411454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mediaAndTx" preserve="1">
  <p:cSld name="Title, Media Clip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Media Placeholder 2"/>
          <p:cNvSpPr>
            <a:spLocks noGrp="1"/>
          </p:cNvSpPr>
          <p:nvPr>
            <p:ph type="media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99483BB-888B-96F9-1D77-DCD5D3CC5FC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778C4D4F-92C4-4DCC-9629-D0E337B5B3BA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C9192B0-E45A-0CC7-A24E-F20D3C86837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7089BE1-A0D2-02C5-EA7F-3F84ED1D132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C59F86-54BC-4EB9-AFB8-98DB8FE9030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229003760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1051514A-F81A-7C72-8A22-E42DFE3A9C0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3FCDD91C-4197-4162-88F3-0C15AF89C38B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26ECA6A-922A-9A4C-619F-9FE7F0E0145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E3F40B2F-7FDB-D863-F9E6-52831007712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396369-7963-4190-BB83-37E19E33709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268855151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 preserve="1">
  <p:cSld name="Title, 2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4870C4F1-0246-573D-E9F5-458B343421C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584045F6-5A38-4F77-92CB-10EB55C03C04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54C509DD-4A35-B8FE-A24F-32C2B669816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A8DFAAF3-8B10-845C-E4D2-AF4076B368F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5F2DB37-4448-49B6-94E4-11D8C0695CE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810769909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2BAB6B56-30DD-6588-E3EB-E54B28C37D0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8A9B3D0C-567A-4B3E-BF77-D2BD3E467D61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BD7E13D5-E9AD-0420-07C2-6DC5A99251A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ECFB3E34-EF64-758E-859A-C0C0B6BF7B5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507684-CEF1-47F7-B52B-90570FD89AE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66924382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D60D4AA-281E-44B3-6483-24CD29FE0F0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2F40104-A782-8DA4-02D9-BB10BD1B53E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8B085D6B-940D-4AA2-98CD-27512F252F2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90545749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0AE05C32-16EF-5A4A-DF7F-3DFEECFDEC6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63A4588D-786C-497C-A3D1-EEBC826496F1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0C4BBBD3-A421-D034-3798-D8A2B8E3305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3149C38D-814A-209F-1209-27005378E7A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8E98E3-74E6-4E69-8F57-EE69802D192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038035909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 preserve="1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57E484D-5263-C20D-6B54-38D9426192F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8CC847BD-1D92-46F1-BD02-50922A1AC32D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97B8E63-A5AF-35DF-6A17-5FE8BAE6180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A7607F7-F358-7D77-3476-DF9E0E47CD8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D9B6BA-AE18-4DF7-B26F-3F042A3072C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079203712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3555DCD9-A47A-87EF-28EA-49EA4863E18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6372BF6E-1018-4F36-B7D5-48472A393858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406D7266-199D-C7E0-BE07-9A84AF25E22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B2EDA527-34C6-0687-EF6D-39E60615A91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B36E5C-2F18-4603-858F-4D287CC6660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630357767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4F3A714E-FD61-88D7-8779-1642BD8B237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585B14C0-DC53-414A-BE85-F526E98C5FC5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EBFF09B-1018-0957-CD2B-7FB11054A55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957039EC-F6BE-1755-64F4-3B4628D2791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13E612-49F0-4877-B607-06A18F12A95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958278094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E1EF08AA-D494-8211-80A4-6ACEA2EF6F8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7C336140-56A2-4920-A102-4DEBE73E973C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90EF3E8-5DB9-01F7-C791-C502613DB7F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C30ECB3-18C5-9C85-CF4D-99C11225AF1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2C71D6-CA7E-4465-B498-B796992E32F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620294503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3941495-E81E-95B8-3F0D-7A4E485A489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752E91E2-BA0B-4329-A797-10FA3105C700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5567170-F807-2CD6-BE6F-0DFC3DA73AF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80F9E89-68F8-44EB-7E1A-EE7EFB9ACE7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D36AE1-D624-4BBD-9B17-766B431CC64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300809687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D0A7C6D-9C7A-5226-5D14-6A175F7B458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8765A653-1B2C-42FD-BDDB-A50A93AE48D3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2A08169-E220-D995-2A56-77B80B693B0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EAC2F65-9595-4F60-DF87-6CF071DC6B6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DC5AE1-978F-4CA6-8608-0880389FDE0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544880502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240CFF08-B8B2-DE4C-8063-6F992BA6A70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FE9D2747-F7AA-4DEE-97ED-A766B6C07117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F6F75039-5281-92F5-E97D-427E524D207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78B9C474-6514-EB02-A429-F6EBCF94D00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5A01A-7789-40A0-9ED5-5B6340F018C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06270107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8623FF19-2E20-A6E7-05F3-0D99BE6F6CF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432D51A1-8D2E-4DE4-A099-CE405D786165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F9BFC11-D6AF-45BF-7E55-414F1DDD2DC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0229DA15-819A-8291-3180-87F9C67B285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92C89B-7D6D-4F07-868D-4942EFC35B3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128594433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D2E0044E-BC50-5DD1-91C1-CCF7172ABC9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D39E1CED-9B9F-46BF-B625-7C451D830D3D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A27E9D9-BC80-3925-A12C-52C02E805BA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18FEB5FD-D561-7310-7A0C-D4F5F0692DB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9B6CEB4-DB89-4741-81DF-8CEC678086E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69555584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605588" y="128588"/>
            <a:ext cx="2049462" cy="5965825"/>
          </a:xfrm>
        </p:spPr>
        <p:txBody>
          <a:bodyPr vert="eaVert"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457200" y="128588"/>
            <a:ext cx="5995988" cy="5965825"/>
          </a:xfrm>
        </p:spPr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392B869-CE6C-5A42-6C69-6C67F53ACEB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50E7125-FD58-1339-BDB5-C4A2B1CD1F0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E636CE81-E7FB-4EC5-994E-915AED47EB9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587555749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A48308C-5ABF-3E73-7871-959FE6276E3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481CE77D-DB81-4AC4-A5A3-4BEE30176AA8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9966DF3-A1E5-91BB-ECFE-5C927A7A5FD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82EA683-186F-9591-2EDB-AC52CF08B04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74035-A253-4531-AAA8-2B60296AACE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844792814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F5E516B-B9D8-E102-8BC5-40CF5AF4C0F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5F2F3B43-B185-4069-89AE-3AD2420104A6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700A14A-DF0B-0444-74BB-57EAAC7022E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6EF1355-21CA-0B53-BDD3-FC12BC9103A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3FC6F-8A53-411B-A11A-73A5893BE38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128771095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74387B60-0F72-E0B2-38FD-5732C18741A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FFCEF5B0-0953-4A52-9B06-97298C9E120D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682CEF9-9255-6EB4-BC9A-CCAE579E758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906DA7B-5E16-3B41-8D23-C36F8C68E13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C12F12-904E-458C-B42B-29D28FC7092C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74768728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C31B656-4EE5-BA38-2B86-F4783E3573D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2A6AED5F-BDF9-450F-AE4A-40D4BA64F173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B7D7CE8-BE48-1B5A-05CF-07756D21695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69A2A588-1229-3197-7AB1-18A0F7F10F5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4CB2B57-614C-4605-8A52-4E9B83F6CAE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957368412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686F044-109D-8072-25E9-4A7A3CFF0F0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B9FC6D5D-7658-4250-9543-65FAB47247B3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3AC43E3-780B-86B8-CEC3-313DEED1956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14E61DC-255E-3A66-416E-D5AEC3FD505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16B8C2-D1BA-45CB-BEFE-EC2B20953BD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516442295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mediaAndTx" preserve="1">
  <p:cSld name="Title, Media Clip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Media Placeholder 2"/>
          <p:cNvSpPr>
            <a:spLocks noGrp="1"/>
          </p:cNvSpPr>
          <p:nvPr>
            <p:ph type="media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5ABB5C6-E5C7-08DF-B423-66962F9FF52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BA5E4991-9AB4-4EA2-95B7-A7909D77B1BB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0FA0B8C-0362-B819-355F-4CAD168A952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F9B138C-3420-FDC0-BB84-8A3B8AE0D51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C27AAA5-B3CA-4D8A-914D-A135A4BB1D2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472156639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9A5A38EF-2440-6FBF-A623-B23408C0852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8FB0853B-4B5F-43AF-956C-B8CC16F89239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4A85463-FAB6-5A65-0387-3284D3BECB6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9AA4B6EB-6DA3-5B4C-A2A8-749F4B710E1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E4E5FF-FB3D-498D-9627-4EAEE829971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86734342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 preserve="1">
  <p:cSld name="Title, 2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46B8E96C-AF91-06EE-1001-DA0D75A22F2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4F0734F2-ABAA-4E8A-AFEB-E2BE08537A43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3E403670-773A-C24C-8C19-6AC607F446A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87A5DF01-9A33-978B-FB6D-A0571124D30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3A3CAD-FC19-440D-B218-131031BD00F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948285773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ADA149F4-C3A0-4D91-4F30-41457B4F349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FF01861A-EE5B-4573-954F-6FCE64961EA8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C1DE8918-C4F2-2534-ACC4-ABA62A7E094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E2292A73-B58B-FEE3-C209-16A063FED2A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1880192-B12A-412C-A263-0CCFF8CA9E6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750391179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BE11A16C-B37B-AFFA-3C0D-FC216A6BB32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1D610FD7-86B7-4E2D-A62D-FC6095A4F344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48C90954-780B-33E6-4DBC-C3A7904D4E5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FE41E775-8DDD-1191-4546-9B331A9128F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8C5874-55DD-4586-8432-0E6493312EF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61055990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2BD459B-33FD-C25F-C63F-175EB4F0EEE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03885445-C537-4C9F-BD15-F4F8D67EBED5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81B4CE5-94E8-EAF9-C21A-19E34819AC8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 defTabSz="449263" eaLnBrk="1" fontAlgn="auto" hangingPunct="1">
              <a:spcBef>
                <a:spcPts val="0"/>
              </a:spcBef>
              <a:spcAft>
                <a:spcPts val="0"/>
              </a:spcAft>
              <a:defRPr>
                <a:solidFill>
                  <a:srgbClr val="FFFFFF"/>
                </a:solidFill>
                <a:latin typeface="Arial" pitchFamily="34" charset="0"/>
                <a:ea typeface="SimSun" pitchFamily="2" charset="-122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F1F8A82-64C2-9464-2FB8-6541B5744F1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B62A3548-2D11-4C91-80C2-58990E64A3C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750917400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 preserve="1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F7FA779-2F44-1423-EB51-786E71E3E6B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4AAA8137-CC1E-4B96-8435-1CF48305DAA1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C223AAC-64FC-EC48-9F1A-2F246B80B84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D0A1F02-5DEE-D07C-06D5-7F479724840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A91A2E-3AAA-402F-8E3A-B3DB82A10B7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831454729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DA75D7AB-9AAC-0F0D-8768-742C75372DC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6C5CDC11-2870-4DD1-A88A-944726A18C40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F46A4716-B117-2A19-3637-CCB1B79F9CB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86A4B653-9307-D988-EFAA-2C43D99ED2B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7B2D878-736C-4A42-8A7B-792176F5C0C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177203755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76659C3-2C8E-2A69-EE1A-FA4D214CF48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44FA48E2-81DA-44B9-89D9-B1886A9969ED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F1C8E9A-D7D5-6CC7-D21C-3BFC888E1CE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DC7497A6-7CB3-EA5C-58D7-87A0411E5A3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36FC422-7BC8-4AF4-9B90-7472AB685E2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443009025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F26A9C35-6E63-7721-0128-80BB2464A91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BB46E8AB-D198-4E64-870B-0F4C660A3415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23B122E-984B-F8D8-32AA-9C2B111C311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45F72AFA-7400-1F23-616C-410791A6059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AD5BD0-36A1-4DFE-AE19-2FEAFF40BE9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734888461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49F252FD-02AE-EA94-474D-FEE0DBEA7C9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C0058AEF-3D64-40A3-8CAA-86A883F5AF76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6150A09-0AB4-D1AF-6104-3B9608E8E20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DEBABF1C-5CD3-9786-1418-B1900773D2F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34CA30-F2C2-4EC9-9D9D-D338C08776E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514060686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4AD9294-72FD-B4EA-DFAC-FD8D179B197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A8B73895-3AAA-4E97-A99C-812EDEEEAEC9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E3ACBD9-C2F8-5EDC-DB73-A61819EE869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7E1AD26-43D8-1130-CD0F-FF4D206C9D8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BBA7997-786B-4258-B08A-279E99FFA6C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919873616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1C3ADAE2-B75C-F36B-ED97-9F5A7564126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9861AC18-005C-40D8-8BA1-E0822CCCB1BA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741BB6CC-507C-1142-9357-2FFCAA14340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A62BA166-0F39-30D6-0A03-D839344E6D0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47C011-C9FA-40BB-8657-FD6971B4EA7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383393524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D0E8B030-4238-96F6-8B9F-9F42C68D5F4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B7BAF052-DB41-4E99-BDEC-A7438DC9EF83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49B865A-676F-85DF-1987-E0516E104F4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1FA8F83E-1B60-2747-2030-7EF8609B140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91848B-2F60-4605-8B59-49DFD693F68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714511724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A249CB34-F787-1CCA-1AF1-07C1D78B6F3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9E0C569A-CEB5-439F-9E25-D1FAA542EE8C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3F00D5BD-60E1-40EF-DC02-6349DFA3E02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E317BAC3-2ECB-9EE8-B655-9175C3B8B95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0AD7A0-8D5E-4970-9E3D-E99C9A59C92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782966309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E3200DA-CC41-CC9C-D7AC-831736821BB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95CDC5B2-2185-438F-A78E-FA8480061633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CE26C20-6E53-133D-8CAC-D5754310E50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1404E4A-8E36-F571-BDC2-FBF32C97F4A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84AB30-3D6D-497A-A653-3381094F43F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16683968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1516C8E-1F94-B9CE-DC6C-31B0E8DC63D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6E2711C2-3571-412B-822F-15932BC81701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B25F166-0337-85B5-BFC1-B517CFDE205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C4003E7-180A-620D-613D-D8258C2E63F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49CA9670-30A5-477B-85F5-DF4C36E31D7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66814912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04EBEB7-ED22-87AF-FAD2-2893F45F5F2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45E9D1A6-1401-4D5B-B18A-0213AED8C1BA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C8C5210-9A2D-1EAD-6D86-9130187FE73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10BE0E7-6DBE-36B1-3270-4DEBF19854A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EF97A5-AF8B-48E0-9179-E676CB95FDA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521445932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418BB65C-AAE9-4F60-7937-80DCC7CCC40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76B1BB2B-2E21-491B-8508-0DDD7E88D752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B7ED268-91CA-9659-6C06-4D4FBDD4639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CC66B0C-0784-B77E-3D72-C1C169CB4FF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D29C6F1-9294-448D-ABF0-2C6CF804EF9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839451394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CEE8469-2528-BF2B-19B5-AF6763FF44C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08F8FEB1-AD0C-4B87-9BEB-CBA9E3EC3787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FB61D94-B3A3-D765-D21A-A7F84AD9C4A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F32BB46A-49B1-1FDB-B785-E75DB80BF0E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794486-AAE5-4246-8F75-E2E6BBFD9B4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653797965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334BDB5-4D66-2BB1-DD5F-C181B302118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1F7F3AFE-70BA-467E-8E9D-4BBBFBAA2A7A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F9D075-318F-E063-515D-C176B5F0924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BFC8413-5AC0-15C2-23CB-EFC45C7E6AE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E2ABD8-430F-4193-8469-D0CAC551FA7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770076796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mediaAndTx" preserve="1">
  <p:cSld name="Title, Media Clip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Media Placeholder 2"/>
          <p:cNvSpPr>
            <a:spLocks noGrp="1"/>
          </p:cNvSpPr>
          <p:nvPr>
            <p:ph type="media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106998C-AD33-35ED-8A93-7CBCDD6A404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F9B57584-FC74-4A99-B355-B4CF72DD1937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A1FC9CF-9A57-BACA-6E64-96919C4C3FB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CA34E90-5B53-D12F-217E-9238C4CEB47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948829-022E-4042-8F72-FF1FE50443E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114803356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95C0C509-30CA-FFA5-C11B-4A40121C491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3CCAE8B6-FE7B-41C3-8D11-9CB4A088E63C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7D91155-09E2-646C-0299-41F7AEA80C8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21DF0CF1-6050-58A6-4344-9A449AF4251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87B622-AD69-4B2D-B66E-E02536C2B7D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016793714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 preserve="1">
  <p:cSld name="Title, 2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333D958E-A086-2E5C-537B-C9CC4161C1D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FF0FA453-8B1B-4AB3-8C9C-189280B75849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E13890B6-2923-AAD8-04E9-196F5EE9EE9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BE05F7C3-68F0-3A69-A460-D54D80A8EFB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F2BB975-CA2A-4FB9-BEF6-38DC890653A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015694324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66D7577F-0AF0-2477-432F-E69411EC904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275EBC34-2829-41BB-97D0-ECE1397B6742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31AEE0C5-4C88-0DD7-3F1B-5837A4C127E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848EB1CF-E85E-0CF5-802F-E2163AD3511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AC5DB7-B8A2-443B-B80F-EED516E4D81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270180856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36211831-3BEE-78FA-C74F-803A7041055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A43D761F-F1E6-47E1-AD7F-0EBF861057B4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8342E34C-231B-C910-C21A-9A2C8D108D3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3A78B3DD-7218-CF7F-3EFD-BE4A8383643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F26CF1-9115-423C-9A7F-D3274DC3BA2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44399968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 preserve="1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40049ED-3862-1C36-9DCB-57A9911FF22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0F840481-6B74-430D-AC9D-4AFA5E0F2FC7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F9FF192-8AAF-67B8-A2B7-59136663938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208F0F9-A303-16F8-8DC2-111040F14A9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1E3F35-8C64-4C65-86DF-83259C8EBD8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56523045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C34DFA0-CA5A-F0DE-A45C-C2EAB779D42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988F8071-B057-4C4A-80E1-D825E2D6CF40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4FF0055-DD42-74E6-D12D-86E9C7D6884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8DF745A5-6ECD-7EB2-BE67-D4AC2835818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14E922E7-5562-4294-B0DA-BC155D58214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603404955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FB435D7E-1906-06A1-563A-165A8011808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D59020D9-E4D0-4295-B2C3-80DEBB777C8D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AC3A84C3-7765-9698-8BC4-EDB83197380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61046E73-2B51-4173-DC56-44348050AFF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3AEDCE-0060-475B-A68D-EF4CA58C6A9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581989200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9E85A039-06C1-D23A-A754-0BA04ECB52A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A071C018-BEA9-4AF2-9EBC-13FDDD4049AA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2176C1B-0DB1-A1D9-0D76-5B39787C411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4F6164FE-661E-985D-284F-AEE7F69140A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0CFA479-4D3F-4DE1-9685-7EDB54E5620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724254322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1F0C85A2-6CEF-D57F-9AA5-F90E7FFF49E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CC6AEA00-B605-4E38-8396-1D31FAE0D268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70439FD-0C13-0CB1-1D93-5C2F90CD771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2E3A2FD-D104-562E-ABBB-81628A56858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1FA531-C4EE-41A3-9464-CE0E3C69406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112043925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F45A0AA-8CBB-207A-D2F5-1054362C861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4FA12B88-A4EA-40C0-8FD4-541D6DA119A4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296B97B-1B67-A719-823E-B5C62661203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4F451831-9A15-54AC-2E24-5E8E6DC9C21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B4740E4-A66A-4F52-8584-3F73CE7D008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25009632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59C58EC-BBD7-ECE9-E282-CA68CD1B2F4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643603E1-A3E9-447B-A57D-D914D18AEE68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EF12994-1DE8-4D2C-D466-7A73F990D99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CB6362A-8279-6E82-9E61-681AAC66D9D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EE8CB0-AAB1-486D-BB4E-D6D5B0EEE0E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123446870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1BA9982-9798-285E-3905-CB62A29D383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1A827C1C-8338-4611-A114-38C95759F62D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9386BCE7-475A-6275-6A5F-38AF6770719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0FE43EDB-4B13-0379-2F31-1A2E59E1C26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472DBA-48C2-4A7B-8C2A-A59F403B014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009217615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70588B91-41E4-525B-F78D-7E4E23CFDD1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52FF531F-E666-4A54-A2A4-BFA1544FD3AB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0AC82D9-E2CE-0AEF-C11F-9F50C621968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312D55F5-6D2F-8DA3-4124-C33D24990CA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F0FAD-27A3-414B-8566-176333F29BA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959346064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12315736-BE6D-08CE-25C4-9ED3B2807F7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688297D8-5E2C-47CA-8177-8C19B02E56C6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7BFB961-25A5-AB27-4E14-2056311A1B2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FC04E35B-8F46-EDD2-F1E9-61AE8041C22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904382-9290-4B49-92DF-DDDF76E9915C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249752745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F34F6DA-C5FE-32E7-E042-852C45764E6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F91B7F9A-5FAB-47B7-A6E2-06041579540F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386D6D4-02FC-05C2-0834-09BA447773C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FA0380E-0D58-7366-80FB-A9DA1C4F7EB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171B846-BDB5-48FB-8F38-13CFF394AFA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993968663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2CA123A-5C91-55E1-CF26-64B09E945F8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7310FE8E-601B-4F36-9758-30CD2AE6817B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BDECC24-22D0-680F-4503-D88358A7366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1A7F9B8-89D4-5D0E-91A7-C4207067B85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3190A4-C4DA-4B70-8E3B-25C296D4F4CC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69497099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7C7FFCA0-2D35-FD42-CD62-6E2F1DFF5A4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5C8E9A4F-6775-4EF3-946A-2027767FA525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07BBA10-213F-CB1D-EBC9-C0FA5F8F88A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584CAFEC-33E0-0D30-F4FE-A5D8F19A0D4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E1FB207E-637A-46F2-8DB4-03FFBDE1431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678269582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B59F05F-32C8-727A-79C8-7DA533BF5DE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EBA0A8EA-413C-47F5-A79C-B9A3CE944D60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D401A32-BE6D-F1E8-82D1-C9946373B9B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489AC7E3-17A8-B413-3C0A-38C0D03EB1B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439EDA8-EBC7-414E-9F2D-6483BD44F36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611579869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4E93CAB-0F46-15CC-7201-2001D4EB6D8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BD498354-467F-4215-8AFA-C7C73FC98E9D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E2412F9-EBA9-365C-7D31-A58DA1A6FCA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5DDDEE25-5318-60B4-3C10-3FFCBD03F09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64A6CE-D88E-4659-8699-BCFAE223ED0C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362260435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44B0C37-09A2-0990-FD02-3DDA1372AAF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64E8A7AA-9E76-47EB-B540-31EBECC57599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A1EB1B7-4FC1-B4DF-BF4C-50D7489DA1C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8B67C99-401E-3B70-14FE-4693402E26C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B8502C-F1A9-49A6-9FB4-A6BFEA1880A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191958713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mediaAndTx" preserve="1">
  <p:cSld name="Title, Media Clip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Media Placeholder 2"/>
          <p:cNvSpPr>
            <a:spLocks noGrp="1"/>
          </p:cNvSpPr>
          <p:nvPr>
            <p:ph type="media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5D128E1-1857-38C0-7154-0A2715074C6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56461A1A-B7E0-49AF-A958-D1F8C3C353B4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C409DFD-7045-7271-012C-BC3B89B5943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DE9D5A3-1A0F-BA7D-9FAB-A85AA6A302D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E0F583-8C42-40AF-9477-A0C2DC3043A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718129896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F69D8124-BEAF-C2DA-C5CB-3C32D0A99B6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C6C3C30C-43A6-4E3C-98AB-0607962EEB65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53FE335-12EA-5BEE-E1E2-02506898966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79218B27-2A4D-7948-248A-C5DF3E18C4F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35068F-27EC-4654-8FBD-497EBBC669E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356283309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 preserve="1">
  <p:cSld name="Title, 2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68D7D684-09C2-20ED-E11E-1B79B1A2BE8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2F185398-83AF-4323-89B1-715B06C8252E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375F1AB4-1E97-D84C-9C0B-632B6E68870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C8C6F661-7BEC-AD9D-B37F-F2159000707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9B541B6-5200-4D80-B054-05824D13DF8C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124318826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6F4AC9C-92B3-3A0B-7929-B290639D71D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19A22E8C-BA36-41A7-BF34-361296A74AA4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AF64BC45-56A5-3804-D8DB-985D4908F1C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87935D79-C1E9-BFC5-BDD9-D16B7BD4916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46486B-BB4A-4C82-ADAC-27B2EF7B1D6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261743552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17D89EB4-B8FA-8C47-E65B-1F45F01AED3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A86CECC7-7033-4867-B806-C55708750611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78AC2AAF-E72D-085E-6900-2A506CD9146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85F35BCE-D70B-2CAE-00AE-C6F80F96EED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1E91B3-86BE-46A9-9F24-74E22E8B74B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391953606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 preserve="1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750C3D9-43E9-7F0B-6838-C71DEFEE6CD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F3FBA25D-2890-4BF6-96C8-7852F1050547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1AB285E-5F93-FF3A-A7A2-2F9A6B26080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F367B73-8F4A-1366-09A1-9686ECAF758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3BCF30-CD2B-483D-99B6-29852997D73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955422510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A886E203-5A43-B653-D41C-5AFFDA31994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3C889469-A8C2-4ADC-AFFA-4B514C5DB4D0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CB8709A6-2250-90D7-3A7A-73C70370BEB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2095E43A-F711-83EC-7C62-50AA720D81A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E1BE97-BC5A-492C-8275-7BE1577B7BA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73564091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6409440-730E-A16C-73EA-DC6476E2905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40D0E0FA-F060-48AD-8D40-137F53A3BCA9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8B93913-C2FF-7C39-DC79-5597D2E7B96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8ACD68E-7BFE-94AA-962A-AC4CD9D8E4E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DD5D2A98-714B-4FF2-A8AC-BECEDF1C495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648859540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it-IT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it-IT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7CC6C6DD-5F20-6367-C48B-32178BD8906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A6DCC7B-D571-C2E9-95D3-8EDAA6E12A7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8E507626-2E33-9549-BAF1-31E399EBFB9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490332-F267-4F17-A556-8E86D1D34FE9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  <p:extLst>
      <p:ext uri="{BB962C8B-B14F-4D97-AF65-F5344CB8AC3E}">
        <p14:creationId xmlns:p14="http://schemas.microsoft.com/office/powerpoint/2010/main" val="1132782575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it-IT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t-IT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08A62B37-418F-8FAC-119A-502994FD3B8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AEFCCB1-9F53-4552-061E-115F831880F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8FE349EE-3358-6F12-4104-9E63F8407A9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8A569C-8FCB-411A-A67F-9316E4F5506D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  <p:extLst>
      <p:ext uri="{BB962C8B-B14F-4D97-AF65-F5344CB8AC3E}">
        <p14:creationId xmlns:p14="http://schemas.microsoft.com/office/powerpoint/2010/main" val="1881769541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it-IT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8762BEA0-A7D0-5933-4930-1DD97B8FEF8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2DB1452-150E-28BA-057D-AC782DB02BB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16A6A9AB-9F0A-8364-0153-C208ED34F8B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EF8940-C051-4F9A-B2AD-FCB1B4A29DFD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  <p:extLst>
      <p:ext uri="{BB962C8B-B14F-4D97-AF65-F5344CB8AC3E}">
        <p14:creationId xmlns:p14="http://schemas.microsoft.com/office/powerpoint/2010/main" val="1765292501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it-IT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t-IT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t-IT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509FC90-3B17-E5DE-EDE7-56AC7F40555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5920115-8500-0B46-F6DF-6996C2DB3AC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BA4B33C-D2C5-5F7B-8AEC-E55620F22D0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44768C7-8108-4C9D-B8CA-8B9FA3C37D0A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  <p:extLst>
      <p:ext uri="{BB962C8B-B14F-4D97-AF65-F5344CB8AC3E}">
        <p14:creationId xmlns:p14="http://schemas.microsoft.com/office/powerpoint/2010/main" val="3177529774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it-IT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t-IT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t-IT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19DEFEB-6870-8423-83F9-12DBCCEFB3A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7A616AB7-3D54-EB0F-7463-8B260375751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C501201D-8103-5C38-0355-0A4C588D3AB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D4208E-146E-4A15-8A0A-AEFF268BE9C7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  <p:extLst>
      <p:ext uri="{BB962C8B-B14F-4D97-AF65-F5344CB8AC3E}">
        <p14:creationId xmlns:p14="http://schemas.microsoft.com/office/powerpoint/2010/main" val="3053991819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it-IT"/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1EA5E0EB-010D-E7EB-55A3-BD401ED3A75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E1E1CEE-F2BE-7901-E079-D2F59D001EC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E57B06E4-C68F-5D2E-47D4-304CEE3B1F7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288E7A-DAE3-45C7-BBEE-5F9397EE9A52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  <p:extLst>
      <p:ext uri="{BB962C8B-B14F-4D97-AF65-F5344CB8AC3E}">
        <p14:creationId xmlns:p14="http://schemas.microsoft.com/office/powerpoint/2010/main" val="675028997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7748285B-2CF4-C6D8-7420-C54B2EE28D2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611ED68-767C-1363-B480-7AEE5409798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B76F46D3-F69C-F1C0-EF86-8382FD6C150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CC919D-E4CC-4E7E-846E-892ED625E59A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  <p:extLst>
      <p:ext uri="{BB962C8B-B14F-4D97-AF65-F5344CB8AC3E}">
        <p14:creationId xmlns:p14="http://schemas.microsoft.com/office/powerpoint/2010/main" val="3901527534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it-IT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t-IT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63B34A7-6021-BB28-7B3B-5293589B17E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7751B57-F27A-BDB2-CFBF-A69445C0E23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3563AED-EF9F-5BDD-677B-769D91136F1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1D488F4-24E4-4EF2-AA7A-D5AC707B6253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  <p:extLst>
      <p:ext uri="{BB962C8B-B14F-4D97-AF65-F5344CB8AC3E}">
        <p14:creationId xmlns:p14="http://schemas.microsoft.com/office/powerpoint/2010/main" val="617319318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it-IT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it-IT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B621A34-A862-B817-8FC2-1CA41E23597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7D80904-C870-3D5C-0DE0-861096F6544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87DCD77-D4C9-7860-B974-8E6153F7281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D6BC74E-55B0-4147-BA8D-5693E7D6D66E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  <p:extLst>
      <p:ext uri="{BB962C8B-B14F-4D97-AF65-F5344CB8AC3E}">
        <p14:creationId xmlns:p14="http://schemas.microsoft.com/office/powerpoint/2010/main" val="3996388621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it-IT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t-IT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9525F764-5481-860C-BB43-7363479C23C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824A8C6-56CA-B366-0910-5BF93B5352D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6B2E1649-1EE1-FB78-C5C3-BA4AACC4274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E0941C-4760-436C-9925-7B86276DE436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  <p:extLst>
      <p:ext uri="{BB962C8B-B14F-4D97-AF65-F5344CB8AC3E}">
        <p14:creationId xmlns:p14="http://schemas.microsoft.com/office/powerpoint/2010/main" val="41720883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A3F576F6-1ED0-017B-1764-52300A6CCC9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DBF73CD4-3FCB-433E-BE82-9D68E4ECB5C2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8089F22C-7414-6989-1761-F5836A87B7B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3224DD78-EE5F-6091-0764-95F239AA266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6B0F5C35-7EA0-40F6-9E0D-080A37FAFF8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909033391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it-IT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t-IT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DF5C02E-F179-AFC9-C54B-5DE15150AF4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BD810A6-D556-57CC-80D0-0296B8126AF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D3C1466-8C0E-6ADF-976E-03400EC7D54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0D284D-D693-4490-A8D4-3AE34844FEF2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  <p:extLst>
      <p:ext uri="{BB962C8B-B14F-4D97-AF65-F5344CB8AC3E}">
        <p14:creationId xmlns:p14="http://schemas.microsoft.com/office/powerpoint/2010/main" val="510139948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4108F176-C147-1C70-00ED-BC88A38D293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E9496A29-E0DF-830D-E538-072EAD55D36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58CB102E-6B76-560A-F832-DE3AC230286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DD6FA9-DF20-4705-A164-7C9B7118E44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823849668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BF8F4D30-D200-E1A8-BA31-627D863C808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1E6B9CB-596C-F98E-12F1-58E28BEA8A2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76747941-C1FF-CE53-44B7-30AB06C009B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153CE3-0E0F-494C-B8F5-51BB1BDB32E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573325256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CC8706B1-851B-F834-88C7-EB012981A0A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D4A231C8-9320-2A03-3612-A0BD2F09BE5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45B2A134-DE2B-29D9-BA70-9F90023B57A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6DC959-2145-40A2-AFC0-2D7841C77BF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83110022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B519D9C4-5DA5-C8BB-FEF6-95A2A434CD9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2DD45147-DBD6-AF56-348E-6A973789C1B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DFBCC969-4944-50F2-01C4-1477C21E7D4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0904B53-001C-498D-A8E5-DB0DB8CB00C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56869571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D6C7838-3BA2-296B-9C0F-AF31E118961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A052828-D27A-84EE-A955-1CC859F222F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5F4D75EB-BB7B-3ED1-F4ED-63034505486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51DFA5-653D-4703-8E33-A20750CD289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600306083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165F0305-AFBB-357B-C22A-A24C411C277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C4C415D-C6D4-EE65-E622-E1B024CD8AA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01E11BF-20FC-ECDF-4EB6-AF658271CD8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AEC39D-5274-44F6-AF5F-6C8CC1D4273C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974380619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A47E289-B571-97E4-8153-DCE886B612A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058A73A-560E-7E8D-7ACF-2ECD4852B8F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F8854042-B903-9BE3-E212-6ED9437DCF0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3F3433-42C6-4ADF-8795-E1F0087DD12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152207141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578E60F-91CC-2AD2-1FF1-638EA453BCA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2072ACB-0269-D2F9-4F8F-0A10B027C18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6FC408D-A78B-1850-BED6-620F89A0647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566EB6-8390-456F-B03A-F3BD25F49FD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554378323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DCB10B5D-12FE-6645-B2FA-EA4E4838276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3A6F28B1-E97B-0C5A-93C7-689A9258E0F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A3BFEBF3-6770-7BEC-E9A1-AED3467C3FC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3F86086-2BA7-4725-9A51-607414B2571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5841347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CC3C1434-5549-CDB4-6BA1-1E0ECE4C16E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6FB1E0C5-D0C3-4F6A-8573-0FBC968545C7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AC880F9-121A-E196-E0E0-79F709B5BF7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FA413DA3-A529-1AC8-D796-752D7F05E8B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6EE85D9A-6DE2-48CB-908C-E5D73F8FF5F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212468584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01F67306-63DA-608D-5099-0B3F6C36A38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634C39F-46FF-22EF-FD06-A18099003FF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EBD46407-294D-B3F7-4245-085AB654CE0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225A35-1765-4022-A716-08E35468576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937412930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D8FB28A3-60CE-50ED-6214-9CD88DD0205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CB05D42-2DF7-F0A7-6924-90A8F8F5709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21CE1F62-344E-C8BA-4300-F5FD65D62E3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7166B5-4068-4C6E-8A84-2AB300BC893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249311178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63DA3FC-43BB-FFDE-A948-0F2066644A2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19AC553-1F75-58A1-D472-FD66D36392C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ADD18F0-A1D9-4D6A-AC14-FE54B2B077B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955409-1C0B-4515-8F04-8E69F62FC3E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560494919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B355450-45FA-8ADC-B1C3-78CA09EB34A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AC7D1F4-AD81-E473-CB4C-F1FA27FBE2B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FD2967A-CC69-B003-0B83-BAF347E2718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C477CC-FB45-45B9-92B1-9488C98547B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118447652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5B9B29E-5404-3083-787A-75D44188CEE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A8DAE98-7301-91F2-5790-44FFBA25FBE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94FA570-C669-DD7B-25E6-E41BA3893EE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7710020-3806-4D61-AA30-6B42976C6E1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942928276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1D06A95-CB0E-F0AC-0AB2-10647BB48F2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4C8ACF3-F3DC-06EC-DFE6-E93439AB17E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6A62AD4F-259D-2BDB-29FE-69C09467497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FB3D02-6741-4889-A3F4-03DE13C1603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731165815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6289BCC-E3D0-31E2-2E7C-6BABEB534C4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2C2DFF2-2B5C-F7D2-BF57-6754A52777E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2CB547-2B3E-98C8-916A-DF93BA860A7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ABD2C2-C5FE-433F-8894-41922074054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735122945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F196E680-B8DE-E5BF-0007-BD3A70F6D4C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448DD64-7A48-8EBC-D847-DC7797B247D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DD3AFF70-7BB0-19E0-6C91-220C7400DB0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EF1385-F8E7-4893-843C-95869E8F9EB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912990870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33BCD29E-D0F6-A21A-1EEB-FFF803E3726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03ADA103-46CA-8B64-3A83-49C0D00061A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4A9B85DF-713A-6BDD-C2F9-141C5C0244A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73E0252-3871-4051-81B1-AC19E06EE70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768630054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D679B576-7610-E9F7-4863-25AA714B608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B8CBBC52-EA2C-EF5F-C2FC-1C613BBFAB2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5B6E7DEB-6A4F-2CB3-F02A-E48DA152D8C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0CB7DE-FFB8-479D-9E81-612C6E59F96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7783868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05D64E6-A410-2298-5E79-F35590FA272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8FF8C7C-91CD-B650-D17C-48CC9914DCD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956B4649-0DED-4EBE-A394-59A5534AAC0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38657576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A47D6AC9-E725-E53A-4A8A-3C92E09CED4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BBB141A6-5B5D-4423-8FC0-BFB00CEB947A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C0DFC97-41D8-7402-CAD2-DC0A3AAC547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C4C50C81-5522-5B3B-956F-88AE730F8F7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271885B8-7901-4DE3-8DB6-2770F1EC547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034454736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E51CB841-A3B5-98DD-884D-0FEBAB2C7A4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DB0743EE-9FE5-6338-9584-35B9484D483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2229F9B1-2682-E66F-3907-D063E14E1A2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171582-C053-49D7-85D4-8F0D02470CC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920582343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CE1EEB8-F96B-5152-8E37-E1467A46233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EFC54758-56E6-4745-8739-6DD4B6AD63BF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10E5289-1236-ABB6-E181-AF6232DFFB3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4CC1D099-F829-03A9-2C8B-0CBB4623583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13314F-CE03-4883-9DEE-BE16B808B90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341412248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A433D9B-7024-51C7-9AE0-02FD171801E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91F239F3-F854-448F-97C3-D2D6E2CA0F59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AA976F9-5DD5-B89C-AC71-F18575FDF44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4A1C274-E08D-935C-FC95-FDFB1C21C56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2F1D1D-EEAA-4BDF-86B9-86C5AC2EDB8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873978564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4612E15-E48D-E61B-A0D7-FE82372575A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3EE70C1F-BFE4-43F8-9B2A-5B980D9754B4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14D0876-2C9F-1311-4C5F-7FE1F8CF07D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1BC991B8-069E-7124-0DE8-6BBEBD0EB3F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7BE511-7C14-4224-883D-ADF9EEFBF43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806563573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22D9C4A-544C-46E9-13BB-6D210273FEE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B6DA868D-9C87-41E6-82D0-6CFDAA8E3448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19551AB-12AC-3854-88F1-D007F321513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1C8F188-3BB3-73D1-737C-CC444CC80B5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602D56-B2F6-45A1-8E20-4CD51C2556E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145137148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77645051-CEF6-57D0-D55F-5BC8FDFD47F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587A58A7-1685-45A5-B090-6E84A0E0357F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A1977147-6506-8E0A-6E81-28FA22BCDA9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A7415FBE-21E1-878E-E62F-A9383E063D9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256D62-2CFC-420D-BEA9-B0220CCA2AE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250002869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A6C3A327-E120-88BD-E385-D660FA834DB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7BB7D8E3-6646-4D63-BC8E-9BD6B8589C34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C853E33-AB25-24CE-FA85-E35591871A5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237DE25A-1749-19BF-0CE5-E67BAD42204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F0EBDF-8C03-4A85-BE29-F55CF48AE11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080432704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56B21C78-468F-6094-88D9-8007B507A48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5B475A8A-D45D-4704-8867-7216924BE8A1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7FA09E7-F136-627D-74DC-D7A71CAB406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65FDAD5E-22A9-5E78-0C4E-0227B5F3561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A2F251-BC6F-4238-ABE6-C4572691A8B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892769156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54761B3-A969-3C64-3EDB-9A4A1825B08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A45FA4CD-7DD8-4136-B396-4C006CF4618B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8D64BDE-EF84-66AF-B1A9-7A26F385991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D483EB9-E8AD-3017-E9AE-74FC4F217BD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C2F52F-95D1-4745-94D8-3DA6ABA46F1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048146131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7468A67-6324-BADA-0E2C-84DFD075C1A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3D6FF586-FD78-4AB7-9657-78068178676C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690EB53-18B7-5C54-69CB-9B5751D1846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7B6A7C7-EB2F-268C-FB27-D18C5C738F1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77C110A-5922-4160-8313-3500C0B29DC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13985387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E3EB43F-3B2A-86CA-0220-A5D5A127B50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32409014-985D-45BD-9302-44EC7F2DC483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36435AD-B775-F3CD-458B-2034C433CA2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EDB6EA2-B9BA-EEA8-F60F-4F0100CBFC2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ECDF775C-4E90-4CC1-AC55-BA57948F7F0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353727383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FEE189CA-6D61-C169-4F12-E35D2D11036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4BCB0A13-27A4-4D40-A082-BA8EB16E78E7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D7C2548-58AC-E873-8704-ABE591B768F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AA88CBD8-31DA-B300-594D-A455E6CBDD2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E215F6-510A-4336-BCAC-59AD6605B6E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867121102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E74B7A2-2873-C947-02A6-D7B6FD8C731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0CE74AAB-B005-4B65-9787-42BE757DC422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B9CA4DE-D7CF-5580-6A8D-3CEA9BF0433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45199B73-BA44-8FC6-85E2-C4F301CCD05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03E45A-9CA2-4EDC-AC8D-81695562370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8479447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3964D62-A07F-EFF6-5E8C-7D5A6BE1F95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DE9FB130-620D-46F8-8315-E64EC94B02E8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8A081A5-D7FC-85C5-D606-6B8359445C0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5E0A8E6-D7E4-7922-E6F9-801FF364C88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4C5461-61E0-42D2-9761-707AD5A6468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56525427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mediaAndTx" preserve="1">
  <p:cSld name="Title, Media Clip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Media Placeholder 2"/>
          <p:cNvSpPr>
            <a:spLocks noGrp="1"/>
          </p:cNvSpPr>
          <p:nvPr>
            <p:ph type="media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D38723C-294A-FD42-9032-0CA9B8E115B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E55C2415-8EE0-46E7-BCA5-7C05E29FFDDD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0542F72-880F-1FF5-FD66-8D78EA0FDD3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A8A1937-0D99-EAAC-73EB-36B43F61604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1483A1-3480-4896-8872-3F092509036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662768026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88FCC9A9-2AC7-1C41-E46C-2CB7AD363AB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C7E08096-A1D8-4AC8-8D58-1D861D2E1D3D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BC10407-3CEF-C4EC-F116-014D3E68D55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3D48ABB6-0FA7-11F9-5320-7E8FD770339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56C3B04-34C0-42ED-8586-76B6A632D98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809049611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 preserve="1">
  <p:cSld name="Title, 2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BA2C94EB-F2BA-EE77-F4B3-14D8DA54C06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38480E54-3813-4465-A589-A299BD8EDBB7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5C3AE529-5E24-B51E-C38B-9EC37ACC914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CCDCA111-8AD9-7108-ECA0-7C3AA748625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CC8D6B-D8F4-40B3-9F2F-B21FCC8495E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234974955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3195E0E9-3C4C-CA8E-1E96-4ED5BE510C2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91936B6E-ABB4-4EAE-A58A-D18964A24225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D824B5C-D61C-6830-ADF7-596A600168A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3A2444D4-9332-5F82-BF02-0DFCE3FE510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EB9E11-2CEB-4A08-AE48-335BDF55BD2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323501284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3C2E7BE2-C09B-A208-19F9-4B96D6E8E5E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75339F75-521E-4CBD-BF7B-6D4CC1C7F8E1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7A66BCB9-4F6E-7F27-6AB2-0EE528FF51C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2A2CF7E2-6F4D-2901-37FB-0EB50298375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3B4954-D73E-4098-9360-57C40835758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534837885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 preserve="1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37C6760-FB81-A94F-02FD-88D4BF453D2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D5C5D190-1E22-41B0-9567-94CA9374DDF8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C0EEE22-7343-BDB6-315F-30C3BC3012F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E666FD6-8D51-0EA5-6C12-76EF8456953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D28726-28B5-4260-8868-EA45DF7AD15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980249996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327AE6A6-92D1-A243-B012-5F53297612C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667294D0-4A87-453C-B5B8-D4C4E9519F32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BF8D39CF-D975-F0DC-67C3-66BE8FF4C6A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CDB93C51-9162-A296-14B8-57FBC81E71E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BFC14D-6CA5-46B1-83FD-F4139F6E404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4043589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2E97841-585F-5970-95F5-6BFD5EFCAB8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8CC6F978-2A42-48D1-87E2-4092CFCDE263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6C7D8A9-4C62-659A-77A8-A8E7F7056F5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7BF9F4F-5DC5-D2B2-2B1E-C0E0227E490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48310318-F560-403A-9B22-68ABBD447A8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315638833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882A624B-7C7D-2E4C-8B80-A9F70661D1A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B98949A-BE93-08E5-E620-8E2DF3FA1FD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E4F7450-E6D6-BFC7-E885-DD7E37D2F8C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1F3D22-8469-4CA4-B3DA-787FE62AC0F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030046979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542DCA0D-E552-1217-82A3-053434CD825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DBFD6D6-D5C5-2677-3F33-8252DC71D42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5D05632-C3A9-4CE4-45A1-E9FEC0B4BCF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217334-B0C9-43AF-A5B8-2B7E50E3448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980608797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CBD51C9E-C9DE-E5F8-6B8E-F3C8148E53D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7D9FE09-D914-5C8C-7A79-20128FAD961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1E2D3856-514C-896C-E6AF-E710D10138A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2DB3CC-F2E2-4040-9F95-20C5C5DC3AF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298094085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B3083D9-B1DC-1D8D-BA85-0B0630EAA88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F58C848-21B7-60A9-257F-530354F7C30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A49653E-4343-D22D-BC6C-BA37C1B1184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51015E-D966-4573-8C49-445EA42DA59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864419999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2240AEB4-C23A-2EE7-5093-93762267FFC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B35A65E4-5F58-108F-18BB-DDC43F3EDCE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D2B35A1D-C213-3369-7D84-E21554A729F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7739B1-CEED-448E-A0D4-C92C401CEDD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788126835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A9A75DB9-6A31-8037-5557-A2726E594B6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2A7E9E5-91A5-9005-DFAC-16E719EE433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A3CD1B32-5B65-91BB-C98D-EDDB0430B42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DF6FAA-801B-4B37-BD4E-C120CC4FC6A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71479528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79DB38AB-5949-D302-3097-FC83CF647B7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3C40F9A2-4E57-3FCF-4AC0-9F4F9AD637E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8AB6C499-B8E8-1B96-652B-4D4638F71F8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2D124E-2B44-4192-B3F8-CD304E7C9CE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181218860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7BBAE2F-FCB1-CE99-0DD6-267D8E2A6E9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EC088E8-4588-EA97-B267-4A1920D83A7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1CCD469-3476-8C58-F8D4-3F855186482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C6090F-C9D1-40E8-AE55-C7288AC4175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762610290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11C0492-F2DD-BCDC-CBB3-AC26FD93C32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8ED87E9-E9D7-A5C0-3FA5-7CDC19C227D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AB1651C-99A1-B84D-19C1-359558B406E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FE4A8D5-E7EE-4B7E-9CB1-F0D3C4C5CF6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099754706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FD09A74C-094F-76C4-CF7A-2A1E2A45359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136FAD5-6B13-B284-DB17-5900A39AAC2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42D4B005-A419-A9F3-BE78-2306F04EC89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98CC41-621E-4293-8CCB-31AAF25ABA8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87722854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E12533E8-DBF3-129B-4892-0E8A4BDC6DB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F9245FC7-4CC4-4383-8262-6E27242C9DEB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EC5376A-B190-B98B-6CFD-5FA90BF40BA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11789FA3-DCFC-DAB3-CBE9-76FD171E084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0350F223-B201-4804-B97F-69525A52A88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967558537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856030F4-4989-76F3-3C08-E8DFEDAA439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B1AF5F4-8B7A-0EDE-1962-411EEF0041D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9ECD4E8D-89FC-62C7-CF8E-D688E2F4E55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3E0C06-F8A4-4B0A-B56A-A947AB0BABD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837062627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7C077AB-347D-4E10-8F6A-0F94976A3CD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678BE9A-C3EA-F4B6-8F61-7D38EB0AB67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6A0893B-1C6E-3B82-8D62-8A3C8FBBDB5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A66759-BA22-4BA1-A047-D04594D436C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075494592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68FFF2E7-E25C-7807-5A01-3F100ADB39C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329E85A-6FCB-D617-882F-F3542C1980D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A8780974-9344-5A4C-3C88-965ACA06D90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8EC0D9-2027-48FC-A9BA-FE37384C81C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565336729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EFCE7C2-DCAA-8B8D-C346-44DD92D2835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1FD8E0CD-E436-F2EE-9A66-EB82EED0826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84D8F4D9-653C-DDA4-4F1B-56475F49A39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90F676-6301-40C5-93DB-817DF6A746A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394159175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CF957178-4541-A254-D513-A4464F72F28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E5C7C6F8-FEA3-28AA-D567-B5DAD812BE5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5D2AD0D0-D886-A255-B174-91AEAA6B4D7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EF304B1-FA83-4774-A5B3-DBCB4382C56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912153220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EA96AE5D-4516-C1C9-B0AA-38DC2C2B73C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0F7A242B-4CB4-1381-01B8-8D805735001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86FEFEAA-4E5D-8EBE-8020-78E949907A6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0A69292-2854-457B-B7BE-AD8A564CED4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392896150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>
  <p:cSld name="Title, 2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3DCC77B5-0B80-C092-ED46-72BCF4C636A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7CCBA080-4C2C-487C-8A80-FDDAD0124EDD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711D320E-E945-FA14-42B0-B57507EC711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5DAFB4C0-BF5E-CF57-7503-FB8F486D6D3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5BED6-9E7A-4AEC-8B65-70DE0E4C32B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770048118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4D4CF38-8AF2-C852-528E-E25546C712D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4EC43D90-BAA6-4979-94B1-0D9FB3267D4A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4AA1B2E-058F-1097-CD6E-978347C3D00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5D31281-4DE0-37AA-24C0-BB308F981D9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67E8DC-9DAC-49CF-A66D-622E36DE4CD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42913307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077C08DD-6593-ED5B-9A25-0DA243B4687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16E17FA1-7D70-43C0-9DA8-0C7A5D0823DC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F84BD4C-14CF-7115-1423-A29948CCAB6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81FB8859-16E2-6F31-6B80-65FF484A0F5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68003A-5C8B-416F-922B-801DA75943E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199532858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795B2DB6-1CA2-4271-0622-ADE2E450790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CD7E9151-00AA-44F4-A3F9-BC30684FECC3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860F9A2-130E-1B3F-A562-C2F43D3DC4C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C24B4B4-AEFC-C84E-D73A-37ED97C166F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FA4BD2-31F2-4F62-B478-98774A62B57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63929342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8EF9B739-F184-A95E-0F20-F0E43B852D3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53D128E7-33D9-4000-8AFB-ABEF2818851B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FA605FE-74A6-0CB6-1DC3-83716A57240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9BDD79E-84D9-D765-17A5-9B9AA9FB944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B9662E5D-7EB2-479A-BA23-4A7C485431A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270165871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BA21F76-DBF8-AFD7-6850-1CF11E680EB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ECF46CB6-6017-491B-9913-FC04635142E3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D3A0BA2-FBF8-53AD-B047-82E91DF0854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098E5B1-89A7-5492-7701-A0C8BED611B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9F437A-AB3F-4567-A81D-27B2395D850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217629699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7CB9270-D990-BB78-5D89-2EF9169117B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97333AF1-3A38-4315-93E5-CE65D4554D83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F0433C2-73F0-CBCC-FEC6-1A12E3AD5C5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0423C9F-2A35-8013-8EF8-B75A7B2779F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868B60-E569-40A6-8CA3-36E265B78D4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901626954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69AA8260-CBC8-427C-AAE4-7530B0E03F3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34C2BBCB-3F22-468A-8404-13CBFC6BE929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4FCEC4C0-8437-72FF-AAD2-E5E855025B7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32CE9C9C-414D-489A-14A4-8EE7BB25BC7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129F80E-2EE6-43CE-93D3-7A4CCF7F2D3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578284852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4147671D-3DD6-D5F4-BA04-DD33355A7E5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C639E0E6-BD7E-46A7-B2A2-57F543855A42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35C90E8-A15C-5E6B-7704-E252A63B4FE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31FB226C-0EAE-A184-9516-CCFEAA5A138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350C84-2CC6-4771-812A-1231D8AF17A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432471763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36123466-51C0-F9A2-C20C-43B1947EECA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7B718F78-5DB3-487C-918C-BC11F847474D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9DDD713-D613-4651-2626-4F1173750AF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28450DA2-65CE-7921-8452-6C360736F35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604C79-D870-4D6D-BCBD-443DB2C1884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800036785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52723B9-F3DC-AB8A-1975-C096B4D87C5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E2287A47-ADEF-4776-B777-330657499035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D05E88A-3C8B-276A-9924-8FB780103C9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D4D3602-53A2-8121-019B-B9DC3393BF8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8E57F39-F093-4678-91F3-9C43C130A14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253547803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5F26712-C12B-941D-7725-7F759F1AACC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27E86FD9-23B3-482F-8B1F-7384AD2D5284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135732F-475A-CEF7-16D4-5D92F9F846F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A44D29E-DAB7-DEFF-3942-F3EBD7B696B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6DCB7F-83EC-44B1-B188-DCDE7B604BB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86345136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0D204A19-6FB9-5616-3357-04F81C99C8B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00645662-0277-432F-BD6E-8279F6A6E092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4B223BE-A508-3D2D-F0C6-244A4E83505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D46D69F4-CBAD-F86F-031A-4A8BBB0F65B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4B7A04-D910-42A7-8502-A3D78216C10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459861526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D4D878C-59B5-F062-2889-2F951A7DCEC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E49A2A12-9F8B-4754-B841-632A53FC38EA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4723D82-955A-397E-06F7-D6AA7935732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1F309D78-6970-EB60-60C2-622EA41CCC3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75E1545-BE48-4771-B228-882160870E4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100770226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06D8802-CD6F-F48B-0510-FDD020A074E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DC307A56-74D8-4E9E-A02C-95D32B2EC0AC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5B6E05E-3AC5-BB22-48A6-F01C5962645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3EB3D0D-512A-8041-670D-4F9F5F6A537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15B0C4-2F8B-4218-B8CC-38EFE6DBEE4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61571466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C84D2D0-A56D-E093-7710-3A5F8139BB7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A409258D-D248-408A-972F-8DBAF7F1FAE3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FEC908F-D098-DE53-4880-F6B4991C1DD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078C345-72DD-A6F7-2158-C9293F6FD7B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2051260D-89B7-4639-B76B-E6FAC7B97A3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565050034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mediaAndTx" preserve="1">
  <p:cSld name="Title, Media Clip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Media Placeholder 2"/>
          <p:cNvSpPr>
            <a:spLocks noGrp="1"/>
          </p:cNvSpPr>
          <p:nvPr>
            <p:ph type="media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5B549F2-0938-8682-FCF8-B6EB37F2FD2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FA223BC0-95B0-4E2E-B2E4-2CC3DEA3CFB8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A624D41-3E83-7555-8DDC-035AD082B18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678A96A-F7AF-90CF-963D-C28299EBA29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9E7C4A-07E7-487E-B7F5-60A39695B11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33324708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4C7738AE-E0F2-28FE-1933-6B1D9EBEBD1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0D5528F2-924D-4823-8A95-C16AC01124B9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12CA31D-8760-1FDF-DB20-B18108B131F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513AA1F4-0501-26E5-A07B-01B4EA76867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69A580-9166-42BB-804E-69F4F549642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424510622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 preserve="1">
  <p:cSld name="Title, 2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8DBE846D-9E5D-A8B5-B541-BC6D5774A27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07E4BF16-C250-4B87-A3DA-C173BA49BCB8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3D1B7D71-6E84-627E-A33E-26A76BA47D9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56E1447E-1425-C58F-0A37-9ECDA1593A0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64AE467-5961-4E12-BBE3-9CAA8E681DE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148029502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53A8AA5-1634-C9F8-5512-1C5A52F6423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E8DB156F-B8ED-4091-9EC9-90879401838B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F37210D6-4723-F62B-D46D-ED3C0C20618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71C74A7D-1BAB-262B-C5E6-130EB87C17B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784EF7-1DCF-4ADA-A120-86AC46DCB9B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379290514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0E56C2B9-F14A-2DE6-FAA8-6CEF79A84CD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88F0CFEE-7EE0-43A1-92C0-95EAA39D911B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99523975-5D1E-E31D-9CD1-88022C97C2A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C515CDB9-9C7C-DB5C-4914-CA678FFC733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B34175-E682-47D3-BF69-03CC7C3CF4F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692331224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 preserve="1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109CA8E-ACD1-7582-F2D1-70495D70577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F26A8B56-D5DA-435D-BFF6-F610DDB5D5F0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301ED5D-0F61-5B39-14E3-2973FADA030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6C5775D-F6AB-DF8D-E079-CD1FC86C647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94C9916-4548-403E-8D36-800D999E9C0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796478444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C4F89C42-A753-BA61-FA19-25C5375FB22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8332A501-9393-4C8D-9789-4724E4FDA8AB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53F6B0D9-02A6-6193-21F6-3A5CBCDCB74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793E8CB4-5C36-5FB9-6760-1BAAE46B85C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9A54A5-0089-467B-B350-3BDA04E1854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515247823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47184709-85AF-7FBC-6B26-2A84243D54E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C49FBA5-0D9A-2483-EADC-1E456BF4F59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61E716EB-07F7-B29B-BCF3-54F6E87E07D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85758C-4B6E-4E9D-81E1-BE9BA1275F5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064179616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76D179F-D1EE-F55C-FB38-ABDE22E33B7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07F6E9B-CDD0-4BEB-5AA9-BBFF36A38C1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317E4A0-DE0D-5F94-8A2D-F9ED10C655F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A19D9B-B3DA-4234-B0F9-E67907EDEFC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821368697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C7FD639B-E58E-37E3-309B-3455D17F2D3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88090EC-322D-B1EC-7993-A9147F917BE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94D3F115-18BF-C409-5C5C-988560FD9FC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4A380C-D7B4-4971-9012-236C9FE0E92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91703151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mediaAndTx" preserve="1">
  <p:cSld name="Title, Media Clip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Media Placeholder 2"/>
          <p:cNvSpPr>
            <a:spLocks noGrp="1"/>
          </p:cNvSpPr>
          <p:nvPr>
            <p:ph type="media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FB1757E-CA59-B844-6F89-8544FE277E3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DD98423A-DD95-4515-9C2F-A37DC9FC5B36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25C5610-AD45-BD68-D941-49D3A64C4F6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6425744-26B2-677E-F0F9-FF7E80356DC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EC6428AB-7E89-4164-897B-70E9059BA1D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907178453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E1F44DF-2173-C81C-0D08-032AD79DCB2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7F7A284-0320-F1B6-829D-F704670D637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3C65B24-557F-4A8C-0372-E55DB682FF4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F0DD856-C65B-400C-9DBC-83F9E1B12C2C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721269952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EABADD97-7333-4EF8-0946-F91D8F720F4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BC9BE4FA-41DC-27C1-1DE2-1CC18A02978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85FA2C49-0526-8643-BB2C-8637E1F169E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BD9E4F-164F-4C26-9290-1E3FD6E458C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580439348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3C3190B7-D9C2-04F5-81ED-C6671C7C70B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1493666-C4BE-B57B-0129-55358CCF46C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0FDBC358-DA50-F54D-CA4F-8D475ADC171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5CF98E-45A1-4C03-9DAD-486A62A5BCA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903050943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71C31B50-B0D5-0B59-DBB9-256CF9F479E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761EC15-9586-75D4-BE60-74C4D22CFD3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632BF70C-0244-065D-F1FF-442F87230E7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D26933-9431-43E0-8301-0BA42FFABB6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508803223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8906626-E8CB-E2A0-1546-7121D7385E6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749FA30-E568-19AA-6AE1-EA721517DA9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B13FBF3-57C2-D6B9-462B-86D16FABCE4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BE4A11-C911-4AE8-B2C7-5167C3411B4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109998585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20EFFDD-3323-6314-7DDC-D94C7FF8E8A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00E5D76-0946-FB8D-52EA-506F48D4F9B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4929844-E522-09AD-ECE8-E82C2F80027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5209D19-50AE-46CD-A667-7595F6835D1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42862510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8D9B6B5F-43C2-1B55-7DF0-FFA5E6BADD1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62C430F-3762-0DC7-46C8-99580CD02BE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F7D4CB53-4E6A-A217-58F6-D8B6FBB278F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352C7F4-9A58-4D9F-A136-402AD1003E0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896836075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8383AE44-4253-62D4-7B35-910ACD878CA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862531C-61CD-F84F-F073-B771D6842B3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E79DC98-61B5-C655-7A22-AE42AE01546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07164F-F55D-4B80-8D4A-4C92E818820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20738483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9DF4A07-8718-4A0A-AD30-ABBF15A1190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8A4E138-4723-E389-56ED-377845A5BBD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44D4DA6-BE93-A0BF-BA5E-0ECDC672CBE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52D6FF-21B7-430A-A614-D573E5A25E9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268659781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FAD310F4-A648-1001-3480-0F327AE2B22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FE1AD05-F5F2-B327-DB6D-50790D2E882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EFF83C6D-2D1D-F99C-069D-D65DBD52299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A8CEF5-F4EB-4A1E-B2C3-2A73832DE91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30843526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6C5BB2A2-7055-8C7D-296C-086F39C9DD9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E16ACB1D-9FB8-47AF-B6B2-5A22BC76400E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DC914CC-CC2D-58B5-3A7A-592E09B28F4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5AA1AF73-16DD-924B-40F6-63D96AD38D3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FC6BB633-5166-4DBB-88EB-76A8B9E6F8E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019958653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454179C7-900F-57C0-8B76-83DB60FFC13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DDB6C130-4120-3A5C-3B6E-FC1311A27A7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A25881CF-D45B-CA4D-01E0-8E5B71C7C28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63C1F9-BFF7-4B2D-9050-337E076DE88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841928401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9514667A-F9B5-7844-8510-A8903710394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0003E688-BA8D-0DA5-FBCC-CF2FF028769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46842DF1-406F-5106-7EF9-24A1A12E34F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D34F08-78EB-4451-A861-49D103F1862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93402911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2976B609-922E-050D-9CA0-967210C55CA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1937371D-9C91-7687-1390-20609B9F888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41F12131-CF09-DEC8-B727-2DB6C1AA39B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69003B-9F50-4777-A8B5-13B2E50138C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881997294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>
  <p:cSld name="Title, 2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28DD8BDA-AAEB-5F71-AB5C-E404C99D38B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EB09F1EB-890A-49F3-B965-300B3536A299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B7263E1A-2914-953F-B752-7DEDA6913AC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B8DDA9C2-709F-24AE-4423-5C3A0187E2D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F45877-6AFD-479C-8EBC-20EAA0D2BD3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009399672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DF9ED79-4F80-909A-8270-3B7739761FE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0E3FFFBB-5018-4199-AB7B-B44D5D97E917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00100E4-552A-A0C7-B91A-13CD67DCB80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C18DC04-0C89-2ED2-EA29-525A43EDCAC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AD545C-D399-46B9-93CF-30FFECC95BD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468655184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C4DDC1E-8BEB-B4E8-5D9F-B79E06EB7DF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3D0DC139-0A48-4685-886C-F2ACBF2B1A35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0097978-CB4D-A169-D337-3ED9031EE5A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5BC0D190-8460-CB50-5B3E-C45FCEC26B7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E8E1E77-3948-4844-A9E7-B9AA3965ADE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362498806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E5C15359-0CE2-4598-FE46-034BB4FDE05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1CCD8227-CBEC-4E0C-A0FB-1D3A3C315152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3228A6D-D728-2E8E-CC55-ACAAC214AF8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1D269837-FEB3-BC31-C514-8C86DC4673A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104EF8-20D7-4F5E-9F58-73995983AC7C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326680094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F5AFE0F2-74DD-A401-ED5C-4BF22F0D8EA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5EC35DA9-AF0A-41C6-BC76-40D458350933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3E3D03A-F3C6-95B2-7BCF-41F34F1730E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67FC5A5-D334-2039-15F8-5A0CCBADD48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AEAC37-3858-45CE-8E46-4A41E897639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222321378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0119509-819D-C116-8301-02DBE0CEE09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91585BC9-7340-4FAC-B641-7CD2AE339BF5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92ECFA4-A9EE-D687-961A-F24D0BE7944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4B90ECF-53BD-4525-519A-211598A7263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0E726D-983A-4F2F-BF10-645C472785B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698866506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D77F2688-0805-96E9-4BFA-FFF8E0EFD6A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4360274E-BA39-4260-945B-DB4EC929CC22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609A97BC-83F9-298D-E0E4-C36E6D5E8C8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A3CBBC67-A3ED-52AA-5215-B5A07EB960C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EFCC5CC-D07F-4ADB-9D9D-30F95E5190A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13588502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 preserve="1">
  <p:cSld name="Title, 2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71C1B4E2-B0A1-BC44-DC46-BB7E89054BE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DCD85828-051D-4225-88EF-8A2CE569D7AA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A448D350-DB06-ECC2-D36C-81FB068DCE2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C20F01D5-1E76-2856-049F-FB2D7869414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BE4C905B-B32E-4896-8238-D896DA200B6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052251718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FDEF26E6-BA88-278D-77E6-CD891045975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BAE7C3CC-2B03-4332-84E4-0C313A0DBF27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7582373-DD91-49CD-2235-817D1A33A80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18DF6109-00B9-2815-DFAA-7C9F0859252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477D2A-7CC6-4BB6-AB2F-60E86B6BCAE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691396172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BD561283-A155-91D4-D954-57625230A18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E37872BF-4779-4309-9EB7-9369252C5F07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9996010-D377-2FE2-E2D9-F86788C115D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5E7C133C-93F2-D012-F4CE-73BB33A849B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A07936-5F75-4723-A3E2-626904FC43B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433950797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4E575E2-91D6-D8A6-1C3F-0E5FAA2A0E9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C21727A4-9121-4B04-8B6B-0B65FAE33CF6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EFF1474-C0F6-74BA-683B-6C198768C64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D250126-2F5B-09B7-04F1-BEF0AEAAE21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F1D3A1-D3F3-4278-AC35-D2D409E7538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776400902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F2053B3-E9DD-E7E9-FB51-F3097FDB80E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922A6C7D-B37D-4E0E-87C9-EE9750CBFC8F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A85C881-A9F7-4605-D73D-EBB97C7537E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4A46877-46BA-94DF-0AD5-8E15B3D90DC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13880E-5CDC-4568-93C1-BFB822D1986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70128089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F4325104-2D4F-711F-771B-02F4118AE49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167D5193-916B-498B-A146-D5F9972C8BAF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D6F6976-65C5-2C20-7F77-3C163857CF6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1B210DBD-BF44-D5B4-1F4A-1C2A7E86D22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615217-AED4-4244-8889-EBD5797B5AB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121316446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5CE48B2-0720-2634-E46F-C6F2C5A69A4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705C4EC3-9B75-4312-A8AA-A4F02C8E743D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DE2D7A3-C4FE-72B0-5900-4B6C82F0CB5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1E20AB7-B312-98D7-F900-AA8E03F12F9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90D6F2-8640-43D2-908D-1167DF9C970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331193972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79F5DD3-A3D1-207E-3FBD-142EF1D3012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36BCB229-5870-4515-B36B-6DA68E0F1484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8FF5A34-35C0-ACE9-9748-BF87B24FA37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BCC9C11-9E3F-7A06-EC00-B6AAA2A9713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8EA6F2-FB38-4D08-9F4F-E7C30436E56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222546122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mediaAndTx" preserve="1">
  <p:cSld name="Title, Media Clip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Media Placeholder 2"/>
          <p:cNvSpPr>
            <a:spLocks noGrp="1"/>
          </p:cNvSpPr>
          <p:nvPr>
            <p:ph type="media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3C3A36F-679E-88D7-ECA2-2B5AF4405DD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6D9CCCA3-5024-40DB-B822-C63FF73FF00F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054AE03-9046-DC14-C48C-A63AD71F089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6161FE1-5F40-03C8-7BA5-BE69194AF8D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A96C32-3CFB-4A01-BC1F-0011CA9A150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009120645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6FD651A2-2B25-FBE6-51DB-43219E15470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21BAD576-3D6C-405F-8F95-76CF1163B3CF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DCF8F54-753D-EBB5-72CB-F138FA6EDD0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4798E071-0509-AB71-FA92-5186522EE60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A34CFC-6319-4561-B389-11D757F27C2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632254255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 preserve="1">
  <p:cSld name="Title, 2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CC6115D6-193C-05E8-5019-FAC579D098B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82F12384-39F1-4E8F-9708-2E2EAE83A950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48A790F7-FB48-796B-0492-A0E7989A932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8E13B466-220C-DAE7-60FF-11B9F5224F0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E0C80D-44D8-40D3-B22D-7969CBC2B70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4842326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A5E14192-922F-E7A0-7611-4D1CDCA0492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13D4178D-FEC7-41F3-BD63-A93441A6B5CB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E2D802A7-3298-B6FD-2B2D-517E11EF305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A0B11960-BC56-382D-AD7E-1E575FA973A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C359307D-CD59-4C3F-9A94-885A9D42578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24413330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3CD1ED7D-989C-92A3-303C-6466D78E040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0A8A266E-5CEB-49C8-84FE-F3CC094103EA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90304D3C-6B39-8A72-D637-388D085A6E6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AF2A110E-D57F-1425-E574-849338211CC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E81F7A-59E3-4F27-8EF1-ACDF184DB7DC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07426367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0D006AC6-CBAD-C09C-CC5D-14DE6E07C89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472BB884-7A10-42AC-8DC1-044A90087ED4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BB95B482-39AE-E296-2E22-5C71F84A473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E4E91523-D556-FC72-4EB7-4CC4E22852E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921388-CC9C-46DE-9E50-1190594A19F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339878574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 preserve="1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DEAF059-740E-2E5A-6D3E-85AFE658E68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94DDEB90-542C-4A9E-9649-F8C2507241E7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FBC0682-6ADC-0BCF-8D0D-90E67919D49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E5DDCC8-7B07-6004-BD5F-260CD88CE75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44A0B9-18C3-4535-BE7A-3BFE77D6D5C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65674420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72665725-F129-EBEF-9CBE-852D8B6DBB7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4D59642A-259C-4FCB-9A15-10CC2B5862F6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7A7F59FA-F4B1-1F30-A94C-920DA10B72D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8914489B-BD28-EA41-3065-B818998C66B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C204F2D-2366-4BD6-889A-D1FB936213B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739781208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A44CE643-27DE-C2B0-6586-D7FF67ACBFB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B5C7DEF-172E-8C56-88B0-A0E4E98986E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05B9E33-8C14-2F8C-2077-ED666D3DD85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416865-E425-40ED-9ACA-CF12E7D0E60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263948110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178FF96E-40C0-B8A1-5F38-17623002962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E2F3D1D-C1C1-7615-F55F-722F55B4656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EDBDE50-B895-3331-1EEA-AB9DF78A2AD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8515D8-9893-4882-9E4A-507BFF69D33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971586357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3912B07-698E-DB91-2F1C-F71374ECA0C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8833F0D-410F-0362-9211-E09F5CB18C9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D57963F-0E32-545B-A6BB-C7E08328479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9482348-77E2-418D-8044-C5A17B70B50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528568330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A8B6A71-17AE-D473-940C-BA8B7153F58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5ED062A-AC1C-D715-A3EF-30D0447FB86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A809BC2-AE57-45EA-783F-84AC552023B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4523A5-E9C7-4147-8C38-0F683C945CB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617906529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DFA49A1E-4DE2-0750-B82B-C801BA87007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001A3A6A-61F4-92FA-7800-F3E00C3324D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495B2B82-D425-B745-E98A-158746487F8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368285-2A26-4E22-94E4-301A55A2C35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883283177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B3758F6D-FDDD-20CD-80C7-AD48056A012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C1635BE-10AA-7299-4AA9-985F672316F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6DC013C0-A574-A8FB-1606-8A7A7016570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1BF700-85B2-4356-A7B8-6069069B754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828395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32325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6C4D2B2-392B-9CE7-28A5-B38E5EB3B36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47D4A20-9146-A557-07EF-066737C51E8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E9E37F3F-1F0E-4831-98FB-F8B51CBA308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79290140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7B70D409-E692-E3DE-948A-E76B757C595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ED99C632-71E3-4FC1-AEDF-E576DC030782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302FFF43-B349-D7E9-2264-19F44FD595A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C8197878-4AD5-BC91-B457-155084784B8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AACB1805-8E58-4BB9-A62B-48A794D9208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673669084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FACA40E4-61CB-47E2-6F30-F39B743AB81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3EFD138-E954-D26B-8510-58176F4DE88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DF7C129B-FC7C-8AF2-4A67-092AF7B69D9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D812C94-5E95-4452-A28D-5AC0E51C7E0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914884488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C753F34-657C-462D-FA22-116EA0A2E05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235577B-1C37-C5AF-373E-BD6949D2F32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6E8A11B-27CE-99C2-7CCA-900D01FD3FA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70358F-89A5-471F-8FCF-F6DC2151543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852341370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E755708-2114-AAE5-3620-CCB10105A52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BB210FC-425C-2410-352F-4653104AD4A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7F6E255-874A-78FD-556E-66015A6056A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181EFC-5A01-4A54-A39F-A5884914EA2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031129916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3D889F9-1421-6547-6984-4512002A3F7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0A9670B-3CCA-0830-BA63-0B9382FDA14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DA5FC82-1CF9-3E55-7B17-9104CC5F0E4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596E31-D818-4439-BD5F-BF506F385E0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362971217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E089E384-25FD-A5E0-F344-AC844AE2FAC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966B817-C669-D2AA-EE8C-2FA033D08F9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F48DCE93-862E-952A-542F-06525A7D76F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48429-2E5E-4AAA-93EC-B522EF56E55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789953738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35FF9EF-2D96-A5DD-8D40-0BD71BCFA9F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FE5A3C5-D32D-8587-CAB6-A31368D25FD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1FE26C8-9A6C-1B8C-9DEF-B02F51F7582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7CFB22-45C1-4DC4-A4B1-C4377519838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631183181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3F3C2953-8896-80FE-416A-8D2E1611F6A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DAF88B2-034E-798B-7EAF-2F692A7DA1E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179E7A20-F5E1-4308-1F5D-9EC372CEAE4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5CA1AB-F5BB-4643-B4BC-6477EBFA05E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315203770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59EE2184-D143-4C13-DDA6-D0C1ED7CFA9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A91664AB-C29B-D897-C2BE-9443278DA8B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E8562D1E-4BE3-81F3-AFBB-7262D1F912E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61F39-749A-4F2A-A0A9-96EB64C85D8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397976002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DD869E1D-78D4-B9C7-E6C5-93622148209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EB9C5CE6-F6ED-7CC4-6F63-FA871F66273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6AEC3A55-4E55-1093-C44E-2AD9DFB7010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05E830-F893-40CC-A9F6-BE4BFFD57AF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205321445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74E37C8D-F448-35D7-4974-B2BE2482A57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C4AC322B-04CA-164D-38BD-36631BB9EE0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763DC585-F011-7CF6-5B3B-2DB910F0D58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8703D8-72AD-4FFD-B19C-C05F2926CF6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64373952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 preserve="1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78D7138-CF99-A0B6-DBE4-857EBAF04E0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26AE5EB3-8412-4811-93EE-DB87F6B4634F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45006DF-8480-6581-644D-7BF0B2BB270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620CA29-3E43-27CD-CEC6-C3E95916D03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39B3EFF3-2BD4-45D1-A0C8-D58E9BF0C8C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999798812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>
  <p:cSld name="Title, 2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EFE57CF7-786D-5366-5A7C-E4C1BA3394A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4ACDB565-64D2-483D-ACBA-CFC2CF475F27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74D6B1BA-335F-33A5-32DC-343CF46D7FB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00F5202A-FD2D-6327-1945-5F55FF388FB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FDEA2B-AF6B-42ED-8953-660579C7AB2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105306210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E6680C7-1F38-1B7E-B942-CF2646C6E5C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4280238A-4846-4C14-A2EF-F88A63C559F9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012201F-8F9A-9B5A-D9DD-6B8521CB569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7524F75-70C5-96C6-E039-5AC419FB920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950EDD-785D-4ED2-8EB6-C8B53B7EC8F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798127016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CC41F2F-F577-035D-8CAB-1EF637E9B76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CFC45EF-E7A2-D2B0-11E4-438CA3342A2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A8604316-0C06-B14B-E526-7303CA5CBD1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612FD5-6F8B-4337-A669-F391F725894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207651982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84023B0D-75BE-1727-46F2-5BBF65055C7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227A7B4-695C-6DE9-AF4A-3C99EEF9322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520B093-2AAC-B8FC-7D7D-5A61068F154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A079E5-4273-4FBA-AC13-9F8A42FB19C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172429206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859F484A-4F8E-9637-CB32-7D926DE3826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5252262-65CE-DF17-7D67-55EB198BD10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DC6C5A0B-9921-DE03-59B4-396EE94447A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E450A96-E3D9-4F72-9E5B-454679E515D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719665934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5BB8107-B8B8-F689-2CBD-4183371C1D3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E6A7304-8DC6-8230-D2D2-E604C7587F4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8AD3F3B-C622-22AD-EF21-95A289CAB30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1562E7-0EA3-4638-8781-C26E63AAD42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139294122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7EA1C1DA-E6AF-5560-90FB-9E1CF39D5DB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CE21372A-6C34-91A6-2C9D-E14DB89AFF9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B6164E85-43A4-EE33-8BB2-6F0271344B1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460C55D-990D-4861-A1C4-CA800120DC7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920087809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1D1842D9-DFFE-57CD-396E-3FFDC9D24CE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6D04474-E4B2-9DF3-F008-A1A8E9FA3DF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44BF2816-DEAB-72A9-C089-AE4560DB508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F725E8-24D2-48B3-819C-0C4108EACFE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764222127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CCD77338-6AE5-00CE-CDC9-A42C2BBC8B3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ABAD379-8269-279A-29D6-248097E63FA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32DEB81A-3001-B79B-57A0-7FB1E133B4A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7DB17A0-C000-4759-B8B8-23FEA375520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579472490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B6D557A-0EC6-68A5-2538-91BE6318D56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0463B27-8ADD-2101-BAF1-6E348C1CEE4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3B94429-1ECA-8360-A081-4791B918A0B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0B093E-1A21-475C-8EF8-D76F1626441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12202543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481527FE-8520-2FAD-7B2D-FBAA094F9E7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fld id="{5A512C82-61BA-4B8F-A013-2B96CA6D2207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69AD7F16-31FF-6A30-0FE0-BCFE4C4542F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49263" fontAlgn="auto">
              <a:spcBef>
                <a:spcPts val="0"/>
              </a:spcBef>
              <a:spcAft>
                <a:spcPts val="0"/>
              </a:spcAft>
              <a:defRPr>
                <a:ea typeface="SimSun" pitchFamily="2" charset="-122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236692BC-5F49-36AF-46F8-1114A367CC0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49263">
              <a:defRPr/>
            </a:lvl1pPr>
          </a:lstStyle>
          <a:p>
            <a:pPr>
              <a:defRPr/>
            </a:pPr>
            <a:fld id="{B3ED3368-C0A6-465B-88FF-5F1269A12DE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562539050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9D847F7-B3C3-08ED-FDD1-781F6B648CE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3646FD7-1691-3BB0-CAEF-10B94BF5F40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E990DCD-4F22-DA1F-C4C5-E3FCBE0F5C3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086F404-DE65-4747-89C9-2944FA22EBD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805902632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A802C079-0134-FC82-7258-C7721D6FD4D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9458957-077A-CA83-72BA-64ACC51D33D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5AEDABE2-916E-77E0-B98D-54C27F8D188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8D359FF-E3EF-4FF5-A346-8AEACC0052B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547679529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5A608905-EAB6-18E2-E779-DEAE7E1E350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37E54EA-3AAA-12DE-940A-ED60DE040D1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D2C7E55D-C0AE-8421-6373-34516D4DC90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F2160A-BC21-401E-AB6C-2796B5602BD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670835162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2A1D0F2-4109-6578-A4A3-1B22030A1F0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7FF12F6-567F-C94C-4174-4D24C2C314E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7C836FC-BBB6-01AC-0237-A9DB7CDE2FD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8050C7-7D40-437F-8945-D311D1862D1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296095002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CB8A93DD-E2A0-AEC6-6807-CD22525D304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571AA9B-5352-7F9A-8314-0A28F24ACD1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CDFB5702-1E0D-A2BF-3326-D324E1550B9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47E510-7CA0-456F-A9FF-AFA27AE20C3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116420207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3DE05EDC-1BA3-FBA0-0FE0-CFEE2ACC580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458B50C6-811F-E886-EDF8-AE34FECA99E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6F2477F4-13A5-F247-8A11-F59EEB7DC14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10A9655-6CCF-41A6-A95B-BCD704C81D2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101469921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F3248CFC-14DB-502F-29AD-7F78D05D6A1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A7D29AAD-CED6-7E76-738C-10B17FD6B0F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8D68F61F-5053-4D86-322E-13200D76D4A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C186E0-8540-4604-A24C-E45BD28CEEA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055986341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A42EEEE7-D18A-2ECE-B823-6EB46F7101B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68E2787A-57C5-C6F5-65B6-80A0D6B46D4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428D203C-777D-C0D4-C6CD-908052A8A9E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3FACAB-DD84-454A-8F4D-BDBE200A960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943554535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>
  <p:cSld name="Title, 2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B1CBE211-5670-D2B3-6251-A6CE5AADDBA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EDB20489-5B04-43C0-89CE-155058976A80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B1D4A7C4-C32D-290C-ED14-4DF5A2A2A89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79DDBFDF-F868-DA57-A958-D5CA15D37E3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C45583-1DC1-4450-A658-6B209C62A50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957612565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2432DB9-D3B3-4221-6785-667E6AD34F0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7FE0D5F7-6D38-46F1-BD72-C753477225AF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96C1A8C-0439-DF78-21B1-03C9686CE09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061EFC7-A519-12E9-CEFC-CCD8093F09E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1C38B5-A5CC-4A55-B54F-81E5C6EF817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6463939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it-IT"/>
              <a:t>Fare clic per modificare lo stile del sottotitolo dello schema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671DF6D-B1C8-6882-B6E0-8F9077D61FB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D1879D6-81A2-24D9-6ECE-30DBE29D3ED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4C13836C-4CFB-4ED5-A314-8C689D4FF41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716985917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044F8F15-A2DA-A58C-2EB1-F7CA7DC4091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C887877-FFB9-D78A-6726-F369BDB4F0D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4E6CAAAF-A200-0C6D-9CE5-7E53E3DB9B3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5945D2-693F-4751-979A-C01A89B9A8A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467823853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CB017105-CF04-17C7-DC7F-77F0B3D6D91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D10B9FE-1AFC-B96F-35CD-86C27BE9DC9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D53490D1-CD37-24CA-6B3E-F03BB6953ED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0ED141F-AF86-4250-82B5-C8A78286238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038429251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5C23FE5B-259B-0057-9CDE-851D6AE2469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183F34E-E85B-88C1-0E0D-35BD3118DA1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AC0722D-5F23-0851-B09B-49B61D7FBA7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7C3C09-9EE4-4F5D-8103-23D0E3AE477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090270195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918525C-5C11-4590-C025-7842CD340ED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41FF26A-8C13-AA34-4DEA-CC9B8633FA5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441E948-AC74-BE48-DD7C-121F3BB962B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F030C5-E675-447D-8EA0-741B091F79C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00097805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1E9B938E-963B-38A0-D33A-12C96008400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07AB8258-5108-8840-6BBC-C6F85F3B827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A2CBA086-8FD4-BE9C-408E-3F91554A217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411028-79F9-4303-BDF9-F63E4B0922D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095640908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A8DD93A3-D674-EE9D-45EE-B03102F1835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2824303-615B-C2A8-D717-848ED43300F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160BAA5B-3409-BA79-874A-9C3D6A24A23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1AB35D8-A045-43B3-B904-FCCF72F949FC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700655951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BC64C377-DD97-8439-D8C4-EFEC28DA35B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F2D6C2F-E065-704E-6303-7D1E0676602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88373F36-3BF1-EE3F-FBE0-63CB638BEE4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78E1AC-E5BD-4679-93D7-CE148794F0F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103368460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F0BB556-F159-13D7-73FA-4A4EB4F37DF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FE32BED-025E-1201-B151-22EB9096EEC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CDAAE0A-FFCF-716E-DE6F-1EFA518DC4F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6B7ABE5-422C-4411-8E55-2F3F86298C4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674913877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4651FA9-91D4-C169-60BF-0B67F117C2F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4ED6FF9-40A4-A300-BDA3-1B9891F05D4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09E39F6-3356-5606-B856-109A460DD9D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247638-0FE4-4A5E-8D27-A4100B7E3D3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83685937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1E0FB713-532A-BEC6-3E8B-18054F95F9D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AC32918-0F62-A12D-5A76-44FA6458E7F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A7C00E10-404D-822C-72BE-8C257EA5436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E861DA-70F5-4A89-970C-784B444E0BE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59986270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AC00871-62A4-3AC1-91F5-45CE2E127A6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CF19027-B1EB-EE1A-85ED-CCA24359C26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4F07573E-8163-460C-8D16-6CFE2C6DBF0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910014608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48326546-FAEC-BE76-FF23-B25E2C123FD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C8A7E65-F80B-B757-ED56-62ADE5E053A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910F0566-4EBA-AB00-0E2F-70354F2D83D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CD6584B-7B4C-4DD7-BF07-41B432031EB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659965740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898E9F8-874F-E7FD-0694-684F08EF39B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FF6E7E2-26D7-F664-0705-F21CC44B807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749EBA3-8D87-21B7-5D45-34B0FF331F9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B8FE06-2963-4F55-9595-1379E189D1A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60276700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D3D04FD5-5655-2F62-357A-A42637C4932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825AE87-9DEF-D9E5-8F97-12C62FD5092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A06D8CAE-48FE-698F-4B45-99745BA79C6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0EFC9C-C34A-4688-B822-F01FB69569D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622458380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3988442B-AAED-5531-B2D4-28B6FB88CAC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C325CAD9-8C7B-6E8D-353B-332659989FC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AC09811A-A2B8-6A63-1AAF-2771E657E4C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009B7E-B3BF-40C5-B285-D40937C57B7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873327286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0A9201C6-D668-C283-F4DA-0312F0D9940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BB92D092-E1D8-182C-FD3F-10AB0506FDD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EEAB8792-9950-AB41-7A1C-CA5213018F7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B73E29-EED9-48BB-8571-88904573F91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398652159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E76C425A-6F04-3BAD-126F-C41936F709A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D63D045B-2066-0222-5D9F-F55DA7D02A3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85BFE158-E781-9367-D2B9-18CA914F4E1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D95345-18BE-4DAC-BE17-DC2083DC49E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14376791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>
  <p:cSld name="Title, 2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163F956A-0A48-0C78-3F76-509C3635B59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58CE71C0-DE64-489F-B952-0E3A1927E89D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018FEA0F-E6A3-5887-CDBA-AAC2C7D3211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03645747-A2EA-B998-27BB-B8F42D5A989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EEFE09-F960-4517-BA36-7EAF47E6B43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587317334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7BC7907-D518-5D35-F923-02255A48250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605E1B37-6079-4C66-81F4-9D5023C14541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F420A59-AACA-E005-CCFF-B1A2FC1EF3B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33EC6D0-CAF7-DDAA-C6A1-E059004C123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C3AE27-85E7-43DA-B21E-6F6A56CD87C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327414138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72F9DCD-7ADE-7878-56FA-78EC5966FE3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E53F04D-3831-B3F4-3DA6-E7877E7BF75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30E6BEF-E860-9B78-F96B-4453B7F985F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4BA762-4FAD-4727-B5D8-283C68D7B82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658741966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06333EF7-BA6F-1C53-7EE9-1C76AE0A36A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60227F2-9D3A-5DF3-C802-71010AFA3E2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423B45B3-2CF1-A1B5-06C9-2D2DA9AC94B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944B3F-1003-47D4-9DAF-9E6332BEB48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83216463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C6E6E1A-D51B-DC86-CF64-BCDE9AA0B50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25A4757-B65E-3D22-F7C7-32F1F241AC0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C6C34D20-B01C-4C17-9AEF-9C5FC3330D1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934261574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1B7C4784-5805-6AF6-CDD1-56E4876568A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CFE43AC-35FD-B86F-9C42-8F93545042E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92ECA0F9-B4F7-7C78-6CBD-CF80829678C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CDCD5D-5436-47E5-8186-9C1AF5E3FFD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609332177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B334066-0EDA-517A-66E3-772E007E01E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33B3FDE-28E3-A58D-63C8-F45B92D83D8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A3F5203-74E9-C40E-8DA4-A21E317044E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3D6CEC-EB6B-435B-8A74-2E8EB5E66D5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042498774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B156E911-B556-CBDB-5790-04B27943847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7BEAD345-654D-22D8-BDF2-126FC14B1CD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63880227-D114-3B93-EDF9-DBF3EBF7C34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9296B9-F0C5-4157-A415-909907ECCF8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879328248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8EE038F8-1EF2-7276-64E4-C9C74DD7CC3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17732A5-2DF7-AD99-933A-827942E29CD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818A92E6-4DCF-A214-2E5D-3D4E03C1EFD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A86A39-7D81-438F-83B4-BEB26684CCAC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78652605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8EA33E24-2CA6-42A3-267A-B014A6D93A2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ECFC567-0027-8BCD-4321-016F8B55709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BBD918E9-AA10-6A90-7C31-E7F9BC41CC9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F165A9-5367-4B97-8BE6-5E6B5032606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181592488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84ACA0B-99B7-03DB-2DA3-6685E35EE32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0A9237F-2644-127D-BA2A-702EBE5CF98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3E50E72-4957-7082-58AF-41911A4FC56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F09FDD-BC2B-4233-B1EF-9A79172558F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4852748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3E8C446-BD01-AD54-4E54-9B8743067F8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D07C13C-877E-ED29-217F-F4D04EA92E7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EDE0E82-1E8E-464C-564B-61D4F7F4C77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0B3745-479F-4927-A361-58FF1F6F973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536264369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5655214E-E204-5654-B90D-E9C95CD9E48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379312B-03B6-CE9C-CF30-A0DDD73AFCA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440FB3C4-2EFD-1049-A2E9-B6BD3D394DF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EEB739-B609-4D1C-9942-15716915969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870383959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A75BBFF8-B226-C4EC-7FA6-7D437488BA5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68BCC5A-5ABB-1499-8DFF-2FCC8B47E2B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AEAF9BC-85F0-22A2-6883-D44BFB80B36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BCB95CD-7635-4696-B862-94A3F06FF7E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09891203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6CC0A0A-E280-7277-0FEE-D5C0018D474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A3B1B11-7674-2261-3362-3866A67A65D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8B8E9BE-6B82-9245-5EE9-2F31CE4F01A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254FC6-1CA7-4C5E-8493-A08B437F607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65447773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32325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2F6E0D5-3ECE-8418-901E-6ECD7E29D5C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1A1D59D-0B3F-AE48-9140-29E2EE136D6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FBE19BE7-CD9C-4D61-BF3C-F30955EFEEA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292312246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39E3FF38-9448-FDCE-210A-63BFB832D8E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F5E3502-5F79-68DC-D2C0-99999E0032F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617BF31A-4FA9-E2DB-A911-009950D051C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1B349EF-E141-4551-8B5C-5B56B52A26A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5965410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CCE82C83-4917-F621-B088-E702B5FEE1A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D70DE719-4BE3-D2B1-BD0A-4A96B4863E8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E2B32572-575A-27AC-7619-F75BE3E2D29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9B1B6D-F5BC-4D4C-A7C1-A01CD630CAD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868024314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E203060C-E872-4943-D104-14C259813C3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55F4B4AD-EE1A-560C-2EFF-DDF0E5C41F3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D18E56AE-0BE0-BC45-E1C2-BEDC91FE4BA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0ECF8D-A158-4159-8653-981BFF45F1C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613425487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B66D3F0A-AE7E-7B28-259F-DB243CEB1B1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015FF7B5-5527-3FFE-40F2-46C89E2EC24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E1D3315B-DE7A-5B48-FEB8-EC9679481D5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902B78-EDF7-4C42-B962-7682508A4D8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759741895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>
  <p:cSld name="Title, 2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9342A310-7620-612A-05CA-4488EE02FA8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6004E542-BD0F-463F-A72E-285DD9FAD52E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DB56A9A0-652C-6B84-739F-3A27B7F8CCB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143D16CB-AB5D-E04B-37BD-89D3255223B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46E00D-1749-4E06-B3E7-F5CB15A2E86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733125149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7B0A4B5-4462-0EBC-DDA3-0157BB7911A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4B5FB282-903B-4DFC-9D6A-F632E17B9CE9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2C2BB6A-EEE3-9ABA-6C41-B3554329F57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7D67C49-078B-9D34-9661-E1A67F89EBF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A33875-85E7-45CE-AF6A-D1DB295467A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744198001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F46062F1-59CB-080E-3B71-726A01ACF3E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DEA679A-3409-8CE1-BCB4-0A2C600B531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F9B7606-3B33-21E4-A388-0972F58822B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5E5739-0670-499A-A564-92C4F6E67A9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265230178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D5BCCC5-69AD-8E4D-0567-67D81AD6B96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F6FD234-E004-EF55-D698-F15BFA57CFF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4875670-FE6A-B51C-C0FF-B6E1A220CD3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DCE1D9-5BA0-40FE-91BD-67068448C4E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012485343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015B61F2-4466-FA8C-1C3F-AE2580BE9B4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80574DB-A895-6B09-0FB7-1B35DB48E42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8A6844EA-F9E6-1C2A-60BC-F2A3C0179BE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AF02A-5FCE-4269-849A-6C5A59EF8B9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367850010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AA1A3C7-8B53-727B-08AA-C99434C0252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EADC861-4990-81C4-D65D-B71F3251C0E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83E03E9-2D62-FF4A-6AC5-0AFDFC7243B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55B628-8728-46C5-A1C3-849AC5DB3FA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08937164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684823B6-909E-947A-3731-EA41CA60965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0D999619-6654-A25E-14B4-CD3A8BCF3B6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41F1F293-006E-41C0-98DD-D78A6E7AE2F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636250265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862D4AC3-06EC-4DCC-A0C2-5620E904259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3DF6778E-D587-424D-19F5-F5314E05973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6A0D5F66-A4D0-07B4-5F05-9AE30A787F5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F7AA80-A1BA-412C-97FC-BF6A312AD6C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06100240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F9E20D12-918F-4521-34DE-D2FF063A8C2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9E6EC3F-BDDE-F70A-4674-DC4C1697C62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7FECF573-B8F0-D8B9-CFF8-7456CB0A333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EF2D5E-1075-47C5-94CB-28BE6696CE2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270186304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3E76F5FF-3BC3-6A27-8430-33D4BBFE98C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67B7A9C-62CF-E15A-4C29-A6718E663CD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92314675-4F4A-C42D-EC95-6C8C6AF0A12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5B04CD-3A14-46B0-8268-C5E35091984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852587912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8A24505-A8FC-E1DE-D4A9-C5DE6CE16B8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DD7C90B-AF35-2C7D-8736-BAAC1041C54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9A13447-4F32-D7D7-92AB-E78FB60B2AD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38B34A9-5251-4246-827F-F80AD0683ED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248721656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934B8A3-9274-778B-29EA-4C2DBD906AB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7BD152A-870B-34EC-124B-BB9CC7CD3F8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931A390-14C1-BF32-1F66-71118816EEF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6CF2A9-5E4A-42A8-8BA3-F226D949FE8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855354622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C1BAA466-49A6-C9E3-BEB7-B4039F85A2F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1220333-91AF-068F-8C7E-5B4461B5D1E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9A8ECB1C-B40C-20AF-FE9A-476C6EEDBE0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BEDF9D-67D8-4ACC-A624-2D8335CEFF9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797190195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93B977C7-EAC3-DF28-56E1-EF6D418A8AD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722D498-AB7B-2BAE-A536-136CEC9CF4B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41BD08EA-A4AC-E5EC-C5BD-11ABBCC56F0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CBF217-34EA-44E6-A1CB-22B1A6A096D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558059889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7E4B4DD-0110-915C-789D-7202A4C32B8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5D7CFEB-A6EF-A166-0217-1D3A036A9EB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B0AECC6-118A-D650-F5DA-864103A6A42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67B025-3D31-4EAF-B3F2-F7D42A1DB8DC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576853178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F39BC667-ACEC-E440-EA3F-A2A44F4E111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19D7B98-05B8-8F77-CEA3-AF068EAA695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D81AAA26-0415-63C3-BAB1-73929CA4FC2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7BCE528-D287-4EFA-802D-F96E93047D1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712245940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EE816AB3-9668-8773-3AA0-17963F25F7C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124C7A9B-E544-F90C-77C4-9161B4875AE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0735CF76-DE00-B478-8262-6FB94847C0E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3CE7D6-FEAB-4BAB-851B-5EB80D1AFBD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37161462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A4F67BF6-5120-B163-95CA-472B83D0DC7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EBBAB88-EEBF-1EDE-6272-0BE1D8F375A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D45EDB99-479B-49C8-8089-640D48A952E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333580556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C4939D22-551D-DCD8-CA00-4AAB6C60D1A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00E97E8B-E69E-D54A-771A-49DC5179EF9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8136FFE0-DC6D-6D01-ED9A-22D2177BC84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37FA4B-E423-4E44-B8F7-89B6EF5C3D3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833871864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FBC0E9AE-5090-199A-891A-5D65A2129A1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1C70812E-99DF-B610-D5B3-BEDFC7119B5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FFB7172E-FFC4-CF24-8DF7-C1060B1F204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F5B9AF-34AB-48C5-824D-21A7673DDC8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542831215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>
  <p:cSld name="Title, 2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22FBD165-851E-7B5B-D9D8-54382723BA7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32364CCE-ED5A-49A8-AAF3-D50886396509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2ED7718E-66D7-8C9E-B35B-B054F75B834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2BA8CF2A-1AF3-00BA-A12E-769701EA43B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DAB664-1E8D-4979-9177-FE83B252E71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404996722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D8E56F3-15D1-9F5F-9122-BF58F989626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fld id="{10FD885A-9B15-4032-ADE2-4AEC8F0CCBE0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B1673C9-07E3-5BCB-DB8F-F32D207F902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228E9F5-3986-3DD5-6554-85CB965E5F2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34B7C0-A073-4C28-80CB-66A7596DA1D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14181077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91D02148-AF12-1FB7-0123-A136E713D27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C349948-6F15-775F-15CE-F5B71028E32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8AE74983-93A8-49FC-8407-B09AD0DDF84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94868053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9941946-721E-2F96-394D-1BA81B876C0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973A3032-0C88-3FA3-2BFD-CF401724B9C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1DC9FE8F-9CEC-47CC-A69B-6E568BF1425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83234158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A2D58B3-53D4-904B-FFF4-2FEE56F97B2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48F9689-CB3A-FDD2-7EDB-39C5F1FEE8B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5770D440-2B36-4935-A6BC-E2F589AF08C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03068141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it-CH" noProof="0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3371025-341B-E9BD-40D7-803ABA2C484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82C941E-0AD4-8FBB-2B77-A1FA9DFB11D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874807BB-A1B0-430F-B570-66C84D07981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17203865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257908A-E1A9-0A51-78AB-B580AAAF26E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51945A7-02E9-8E3D-6B02-2BD0AF83359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224FF810-F237-4A4D-B6FC-C9299419154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63314330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605588" y="128588"/>
            <a:ext cx="2049462" cy="5965825"/>
          </a:xfrm>
        </p:spPr>
        <p:txBody>
          <a:bodyPr vert="eaVert"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457200" y="128588"/>
            <a:ext cx="5995988" cy="5965825"/>
          </a:xfrm>
        </p:spPr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C6379C9-9372-A28D-E42D-24EB1C246E8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5485F31-D7BE-E87F-5E15-C3199AAE444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4C69230E-F5BB-4110-B244-1683E768382C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17361771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it-IT"/>
              <a:t>Fare clic per modificare lo stile del sottotitolo dello schema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43FB31C-EACE-4CDA-7F13-E84937EF627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8F01D38-D605-A3D7-88BB-490A3464BCC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B927CDC6-60DC-4EC3-8FBF-2C041444758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14208762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F1D814D-1EAF-56B4-2145-34120950D14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CFDDB37-0C9B-6E85-6ABE-EE78E61C365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FDFDB5D0-97E6-4CDA-A9F3-6F17BF1D23C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19337848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D71C9B6-8067-0727-EF2F-F97FE3A5998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98778DD-0563-BFC2-8F4F-D08F9852543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CD9857A8-517A-4575-BD44-2C099BFD93A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06433522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32325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F9ADDBC-ABD6-8465-C5B7-7D4BF9AC8C5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C0218FF-B060-FB59-D65D-0A10E98E8B1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4D43BA13-38ED-4D12-A490-D88B5D05477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05633839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B28A62B9-00AB-365D-B69E-71B5C7EE9A8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83D302DD-7019-FB14-211A-CCAEA984F27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4F5C9C42-A0E7-49D6-A23A-35441E3A551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52606911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3C472B58-DD5C-254E-1EFB-323E16F975C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43E9790-508F-BF69-1EEE-620AA0248FB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36EDD37E-1679-4FEA-9A12-F97C5563CB6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10795624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89365FEB-D33E-9B34-2045-F3C8EC7F141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17DEDF0-E95A-241C-F342-08D670B5F27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22B872D1-8CEF-47B2-BA78-F9FCEC30B09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20320643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DFC1E5D8-12A5-77EF-8249-4BB69F067BC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78E332B0-89F6-7078-9606-0CC25C69745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6CDC4AC0-FFA4-46E4-85B2-7C1E738B925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38679733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494A7C0-D7A6-877E-AAB4-2467C35F5E5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6DCFE29-BBA1-D405-0734-39E85D4C818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E1C3EF91-60AA-452D-8561-C8F8C50010D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05707765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it-CH" noProof="0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72352F4-3A15-368E-19F6-CE382800338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C24FD84-631E-6CDA-E53B-E8A3F652EB8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1DE07A61-FF76-4EA9-83A4-0BA90B79DB4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99868032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3A979C9-73AC-9CC6-28FB-FCC1223E9D1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4725807-3310-B6BB-CFCB-DE0AD4E42B3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AB9EC789-839A-46AF-A8D8-F2C088BFCF6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38847193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605588" y="128588"/>
            <a:ext cx="2049462" cy="5965825"/>
          </a:xfrm>
        </p:spPr>
        <p:txBody>
          <a:bodyPr vert="eaVert"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457200" y="128588"/>
            <a:ext cx="5995988" cy="5965825"/>
          </a:xfrm>
        </p:spPr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8550667-0B5A-1FE9-A4C3-2F81BE6DD15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C404810-CA8E-F45E-A7DC-7B6FF2D2379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BA9615E8-54B2-4016-B556-44FD1A05AF7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33648335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it-IT"/>
              <a:t>Fare clic per modificare lo stile del sottotitolo dello schema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1022178-BF77-C730-E320-95A1391CA32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1B4342A-32EB-D840-D3EB-EF59DB20303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7F3695B4-9D65-4529-AED8-6940E1BD1B3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01756164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AC10073-6C7A-64F4-01AB-24DC8A94E25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B76AA70-928E-1818-478B-4DA7BAEBB13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AC694641-33B1-4CB4-848E-2426E14FCA9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02431507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F5289DD-75DE-7363-CF54-0B711947E62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A4AC97A-AF73-8933-B023-BCDEB6280A1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478E6ED3-D3E8-40B3-8F41-FE2A68B10F9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96514545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32325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EA3A9F6-AB81-5DAD-ACAE-430B2D7CFD1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DC8FF89-79CF-61FB-F7B1-B3441A765E1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8A63F1D3-0C97-4036-9547-380CA64D5FB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23570302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455995C-F92E-4CAF-C056-80FE40844AA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80B11EFB-58C0-7E21-440B-B57AC355BC7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A6A661D0-5032-4295-934C-419511E3F23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75448550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76430EAF-A824-53C7-E9C4-C4664D10156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64D60DA-E0AA-22DE-CD4E-1E98BE56469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A73AE727-852A-49D4-A640-A7CAA2D45C8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43369871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439A3464-59B8-F83C-F139-2ACCF16D473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212CD28-B40E-4131-49A2-6AAA4736AD1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79F8E792-C6D5-48E0-90CF-C0D83B192DE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29136440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13181EBB-D3C9-7D56-3D74-9301902E4A5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3D18C38-B034-5341-E66A-CA0B792D29D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2DDFACA6-0491-492C-8371-9AA6118F0CA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47217612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CE403E2-32C3-7DFE-3B19-A5F01078857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8CF11B5-C45B-2DD9-F81E-CF291C16263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0A91FF48-68AE-4D6E-B7A4-18B44B2B29A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99389294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it-CH" noProof="0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AC7EED94-5810-3157-985A-AEC150F1D90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139E3DC-2F9C-6BF4-64BA-CC6B5A72E40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C770EC19-CC0A-43DE-804B-444FF5906FB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74612159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21F3AF6-5690-0EA1-11BB-5796AC57C2C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61527B9-7B0E-37A0-BCC2-2FDAFE0FA44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FC7CACB6-9CCD-4832-AF97-F23C56F856E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77976956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605588" y="128588"/>
            <a:ext cx="2049462" cy="5965825"/>
          </a:xfrm>
        </p:spPr>
        <p:txBody>
          <a:bodyPr vert="eaVert"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457200" y="128588"/>
            <a:ext cx="5995988" cy="5965825"/>
          </a:xfrm>
        </p:spPr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97C17DD-F353-EA87-4B60-72962669AB2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E82A721-21EB-D80C-C408-4C7B969F3A5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3DF8C404-57FC-4D69-98A4-4C076D9F077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42256870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it-IT"/>
              <a:t>Fare clic per modificare lo stile del sottotitolo dello schema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C453538-7FA1-DA4B-8B82-A865A209096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A601662-E2D7-2FFC-A542-0B6F9EB2926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9034DFF5-73DC-4360-8A5B-9F2792BF9DB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58279787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CEDC696-930A-27D1-42C8-E9F9CA31944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9EC0826-9ACF-8CDF-A196-CA1B08BBEE7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6D79B1B8-B498-475D-B405-849582EE729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77085403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EBF39E8-9C34-9657-ED8B-3947EA33025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1526412-BFE5-A0AE-03F0-64FE56CFCBC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61EA9338-3471-4A0A-B7A0-7C11A1134DD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15017942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32325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9322971-6573-E850-0027-D763C0F40E4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0ADC02E-75BE-B078-E10E-399B168FADE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FEE871D1-61B7-40BF-A1B2-6B938B08572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9165810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5148068A-9589-0F83-A408-AACD4DFFBA6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97BF90E-02BF-03A7-E4F6-C01E65C8AE9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1745B594-FB34-497E-BFF3-65088C637B60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222617312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64AED232-68C5-2873-CC20-4219BAF2CD4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3E17A753-BFCB-C5B8-B418-77EFF3CC3F8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50A81523-A56D-43E0-9081-A216026A3D3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85423358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95873819-BBF4-5F18-5F2E-995F7FCA1E2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AB0DB6F-6A96-2934-CFCB-837961038D2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34860332-3B07-40D5-9C77-1436914CB25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76814696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12909E3E-6E04-835D-2910-0F5791F9C59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794CB52-D443-301E-6571-12F59A8FDA5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3A3E8BD7-5869-4D91-B8BB-D8D26D222B3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69301811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8E13BEA-0830-F134-0B48-F977593CE12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B0A54E3-9C14-74A1-0046-A99A8482B13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59B6D9F1-29A9-4622-8B9C-C31FA167EAB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402172053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it-CH" noProof="0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01E27F9-22B8-09F5-66B9-F46F294C06B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182A769-889D-6E05-375F-615241D5B37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073ADB88-FC4A-4EBF-9E7B-704B183E679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087278794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B8D0D1E-25BE-3DB9-4CF1-1F9B933C772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B36B413-D9B5-3376-AF3A-E002A239E2B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A924206F-C401-413A-912F-DB97FF6F9B3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72304240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605588" y="128588"/>
            <a:ext cx="2049462" cy="5965825"/>
          </a:xfrm>
        </p:spPr>
        <p:txBody>
          <a:bodyPr vert="eaVert"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457200" y="128588"/>
            <a:ext cx="5995988" cy="5965825"/>
          </a:xfrm>
        </p:spPr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9DB2AAB-15F9-0086-175E-75FF589E082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254CB36-E60B-139E-4B80-C0C2EDC6C1F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191D3DB0-C711-493C-AB6F-8370F0877E3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15406179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it-IT"/>
              <a:t>Fare clic per modificare lo stile del sottotitolo dello schema</a:t>
            </a:r>
            <a:endParaRPr lang="it-CH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7424FF9-E05C-B684-CB3B-C35D05F4AFD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38406417-E4FB-4202-AEC2-25AAA8EC7004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  <p:extLst>
      <p:ext uri="{BB962C8B-B14F-4D97-AF65-F5344CB8AC3E}">
        <p14:creationId xmlns:p14="http://schemas.microsoft.com/office/powerpoint/2010/main" val="1811130488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E38D715-08F6-573F-0390-61171D1090B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68F17599-F288-489E-83B7-1BE141635615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  <p:extLst>
      <p:ext uri="{BB962C8B-B14F-4D97-AF65-F5344CB8AC3E}">
        <p14:creationId xmlns:p14="http://schemas.microsoft.com/office/powerpoint/2010/main" val="422778641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979553C-779D-0299-DF0D-02F80965D10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07B5C629-F3EC-40BE-B1B1-7F7847A2DBFB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  <p:extLst>
      <p:ext uri="{BB962C8B-B14F-4D97-AF65-F5344CB8AC3E}">
        <p14:creationId xmlns:p14="http://schemas.microsoft.com/office/powerpoint/2010/main" val="7022625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it-CH" noProof="0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20EFFA1-50DD-D7D7-C091-D49F9CB8F15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C8365D4-CC3E-DAF0-B2CB-8868A1DA77D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C3D50C20-E7EE-4588-B679-458C8F3A54F4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307835410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32325" y="1600200"/>
            <a:ext cx="4022725" cy="44942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BD19C1E-E408-B0E6-1AF0-B6839312C3E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63CE72D3-BBF4-4905-A28F-8C1CEE765380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  <p:extLst>
      <p:ext uri="{BB962C8B-B14F-4D97-AF65-F5344CB8AC3E}">
        <p14:creationId xmlns:p14="http://schemas.microsoft.com/office/powerpoint/2010/main" val="1501530307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BD6FFA9B-4DEB-9847-2F93-129C64E6232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691A3822-9F33-4909-A28C-C00D8EB902FF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  <p:extLst>
      <p:ext uri="{BB962C8B-B14F-4D97-AF65-F5344CB8AC3E}">
        <p14:creationId xmlns:p14="http://schemas.microsoft.com/office/powerpoint/2010/main" val="1903495047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E910854-80CC-DA5C-6239-249CF938489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23B3A095-3A9A-414E-9FA1-30ECE0F8DEE0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  <p:extLst>
      <p:ext uri="{BB962C8B-B14F-4D97-AF65-F5344CB8AC3E}">
        <p14:creationId xmlns:p14="http://schemas.microsoft.com/office/powerpoint/2010/main" val="4206797299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71429FDB-4BAB-FC72-46A8-D2B83D18AF1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A9222B7F-D7B3-4A16-AA7D-00595684936B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  <p:extLst>
      <p:ext uri="{BB962C8B-B14F-4D97-AF65-F5344CB8AC3E}">
        <p14:creationId xmlns:p14="http://schemas.microsoft.com/office/powerpoint/2010/main" val="413026098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D1C8B21-5DA9-4CA1-40D7-1CD50239FD8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EED2A29D-7AB0-437D-834E-3493DFC0A0BC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  <p:extLst>
      <p:ext uri="{BB962C8B-B14F-4D97-AF65-F5344CB8AC3E}">
        <p14:creationId xmlns:p14="http://schemas.microsoft.com/office/powerpoint/2010/main" val="391209093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it-CH" noProof="0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D3D9B6E-6518-5241-A612-56136C023B0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D903C038-5C72-4D28-9DFA-F6B575B3215F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  <p:extLst>
      <p:ext uri="{BB962C8B-B14F-4D97-AF65-F5344CB8AC3E}">
        <p14:creationId xmlns:p14="http://schemas.microsoft.com/office/powerpoint/2010/main" val="140363960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063339F-3437-AA4C-C7BA-9E6DE209A16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5D55D860-77C5-4E47-9099-EC0D0DBDE906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  <p:extLst>
      <p:ext uri="{BB962C8B-B14F-4D97-AF65-F5344CB8AC3E}">
        <p14:creationId xmlns:p14="http://schemas.microsoft.com/office/powerpoint/2010/main" val="225796772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605588" y="128588"/>
            <a:ext cx="2049462" cy="5965825"/>
          </a:xfrm>
        </p:spPr>
        <p:txBody>
          <a:bodyPr vert="eaVert"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457200" y="128588"/>
            <a:ext cx="5995988" cy="5965825"/>
          </a:xfrm>
        </p:spPr>
        <p:txBody>
          <a:bodyPr vert="eaVert"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085D6F9-2359-8CCF-D9C0-B6A302E9EC9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0F80B327-79D7-473A-8264-51C92E170E97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  <p:extLst>
      <p:ext uri="{BB962C8B-B14F-4D97-AF65-F5344CB8AC3E}">
        <p14:creationId xmlns:p14="http://schemas.microsoft.com/office/powerpoint/2010/main" val="204829212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it-IT"/>
              <a:t>Fare clic per modificare lo stile del sottotitolo dello schema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5E08BD8-6506-EA21-C3C0-61BAA21007D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CC63786-2FAA-F4C9-350B-094CF35803E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BCA64A64-6852-4572-B2E1-932CBFC51D4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264300796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it-CH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it-C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472A7CB-9932-81B3-474C-F4908CD9C45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/>
        <p:txBody>
          <a:bodyPr/>
          <a:lstStyle>
            <a:lvl1pPr defTabSz="914400" fontAlgn="auto">
              <a:spcBef>
                <a:spcPts val="0"/>
              </a:spcBef>
              <a:spcAft>
                <a:spcPts val="0"/>
              </a:spcAft>
              <a:defRPr/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867897A-A865-B432-1A88-73F0BDEF264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/>
        <p:txBody>
          <a:bodyPr/>
          <a:lstStyle>
            <a:lvl1pPr defTabSz="914400">
              <a:defRPr/>
            </a:lvl1pPr>
          </a:lstStyle>
          <a:p>
            <a:pPr>
              <a:defRPr/>
            </a:pPr>
            <a:fld id="{28AAAD84-79DD-4E43-9FF5-75CAE9A819E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  <p:extLst>
      <p:ext uri="{BB962C8B-B14F-4D97-AF65-F5344CB8AC3E}">
        <p14:creationId xmlns:p14="http://schemas.microsoft.com/office/powerpoint/2010/main" val="167214911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.xml"/><Relationship Id="rId3" Type="http://schemas.openxmlformats.org/officeDocument/2006/relationships/slideLayout" Target="../slideLayouts/slideLayout111.xml"/><Relationship Id="rId7" Type="http://schemas.openxmlformats.org/officeDocument/2006/relationships/slideLayout" Target="../slideLayouts/slideLayout115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10.xml"/><Relationship Id="rId1" Type="http://schemas.openxmlformats.org/officeDocument/2006/relationships/slideLayout" Target="../slideLayouts/slideLayout109.xml"/><Relationship Id="rId6" Type="http://schemas.openxmlformats.org/officeDocument/2006/relationships/slideLayout" Target="../slideLayouts/slideLayout114.xml"/><Relationship Id="rId11" Type="http://schemas.openxmlformats.org/officeDocument/2006/relationships/slideLayout" Target="../slideLayouts/slideLayout119.xml"/><Relationship Id="rId5" Type="http://schemas.openxmlformats.org/officeDocument/2006/relationships/slideLayout" Target="../slideLayouts/slideLayout113.xml"/><Relationship Id="rId10" Type="http://schemas.openxmlformats.org/officeDocument/2006/relationships/slideLayout" Target="../slideLayouts/slideLayout118.xml"/><Relationship Id="rId4" Type="http://schemas.openxmlformats.org/officeDocument/2006/relationships/slideLayout" Target="../slideLayouts/slideLayout112.xml"/><Relationship Id="rId9" Type="http://schemas.openxmlformats.org/officeDocument/2006/relationships/slideLayout" Target="../slideLayouts/slideLayout117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7.xml"/><Relationship Id="rId3" Type="http://schemas.openxmlformats.org/officeDocument/2006/relationships/slideLayout" Target="../slideLayouts/slideLayout122.xml"/><Relationship Id="rId7" Type="http://schemas.openxmlformats.org/officeDocument/2006/relationships/slideLayout" Target="../slideLayouts/slideLayout126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21.xml"/><Relationship Id="rId1" Type="http://schemas.openxmlformats.org/officeDocument/2006/relationships/slideLayout" Target="../slideLayouts/slideLayout120.xml"/><Relationship Id="rId6" Type="http://schemas.openxmlformats.org/officeDocument/2006/relationships/slideLayout" Target="../slideLayouts/slideLayout125.xml"/><Relationship Id="rId11" Type="http://schemas.openxmlformats.org/officeDocument/2006/relationships/slideLayout" Target="../slideLayouts/slideLayout130.xml"/><Relationship Id="rId5" Type="http://schemas.openxmlformats.org/officeDocument/2006/relationships/slideLayout" Target="../slideLayouts/slideLayout124.xml"/><Relationship Id="rId10" Type="http://schemas.openxmlformats.org/officeDocument/2006/relationships/slideLayout" Target="../slideLayouts/slideLayout129.xml"/><Relationship Id="rId4" Type="http://schemas.openxmlformats.org/officeDocument/2006/relationships/slideLayout" Target="../slideLayouts/slideLayout123.xml"/><Relationship Id="rId9" Type="http://schemas.openxmlformats.org/officeDocument/2006/relationships/slideLayout" Target="../slideLayouts/slideLayout128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8.xml"/><Relationship Id="rId3" Type="http://schemas.openxmlformats.org/officeDocument/2006/relationships/slideLayout" Target="../slideLayouts/slideLayout133.xml"/><Relationship Id="rId7" Type="http://schemas.openxmlformats.org/officeDocument/2006/relationships/slideLayout" Target="../slideLayouts/slideLayout137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32.xml"/><Relationship Id="rId1" Type="http://schemas.openxmlformats.org/officeDocument/2006/relationships/slideLayout" Target="../slideLayouts/slideLayout131.xml"/><Relationship Id="rId6" Type="http://schemas.openxmlformats.org/officeDocument/2006/relationships/slideLayout" Target="../slideLayouts/slideLayout136.xml"/><Relationship Id="rId11" Type="http://schemas.openxmlformats.org/officeDocument/2006/relationships/slideLayout" Target="../slideLayouts/slideLayout141.xml"/><Relationship Id="rId5" Type="http://schemas.openxmlformats.org/officeDocument/2006/relationships/slideLayout" Target="../slideLayouts/slideLayout135.xml"/><Relationship Id="rId10" Type="http://schemas.openxmlformats.org/officeDocument/2006/relationships/slideLayout" Target="../slideLayouts/slideLayout140.xml"/><Relationship Id="rId4" Type="http://schemas.openxmlformats.org/officeDocument/2006/relationships/slideLayout" Target="../slideLayouts/slideLayout134.xml"/><Relationship Id="rId9" Type="http://schemas.openxmlformats.org/officeDocument/2006/relationships/slideLayout" Target="../slideLayouts/slideLayout139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9.xml"/><Relationship Id="rId13" Type="http://schemas.openxmlformats.org/officeDocument/2006/relationships/slideLayout" Target="../slideLayouts/slideLayout154.xml"/><Relationship Id="rId18" Type="http://schemas.openxmlformats.org/officeDocument/2006/relationships/slideLayout" Target="../slideLayouts/slideLayout159.xml"/><Relationship Id="rId3" Type="http://schemas.openxmlformats.org/officeDocument/2006/relationships/slideLayout" Target="../slideLayouts/slideLayout144.xml"/><Relationship Id="rId7" Type="http://schemas.openxmlformats.org/officeDocument/2006/relationships/slideLayout" Target="../slideLayouts/slideLayout148.xml"/><Relationship Id="rId12" Type="http://schemas.openxmlformats.org/officeDocument/2006/relationships/slideLayout" Target="../slideLayouts/slideLayout153.xml"/><Relationship Id="rId17" Type="http://schemas.openxmlformats.org/officeDocument/2006/relationships/slideLayout" Target="../slideLayouts/slideLayout158.xml"/><Relationship Id="rId2" Type="http://schemas.openxmlformats.org/officeDocument/2006/relationships/slideLayout" Target="../slideLayouts/slideLayout143.xml"/><Relationship Id="rId16" Type="http://schemas.openxmlformats.org/officeDocument/2006/relationships/slideLayout" Target="../slideLayouts/slideLayout157.xml"/><Relationship Id="rId20" Type="http://schemas.openxmlformats.org/officeDocument/2006/relationships/theme" Target="../theme/theme13.xml"/><Relationship Id="rId1" Type="http://schemas.openxmlformats.org/officeDocument/2006/relationships/slideLayout" Target="../slideLayouts/slideLayout142.xml"/><Relationship Id="rId6" Type="http://schemas.openxmlformats.org/officeDocument/2006/relationships/slideLayout" Target="../slideLayouts/slideLayout147.xml"/><Relationship Id="rId11" Type="http://schemas.openxmlformats.org/officeDocument/2006/relationships/slideLayout" Target="../slideLayouts/slideLayout152.xml"/><Relationship Id="rId5" Type="http://schemas.openxmlformats.org/officeDocument/2006/relationships/slideLayout" Target="../slideLayouts/slideLayout146.xml"/><Relationship Id="rId15" Type="http://schemas.openxmlformats.org/officeDocument/2006/relationships/slideLayout" Target="../slideLayouts/slideLayout156.xml"/><Relationship Id="rId10" Type="http://schemas.openxmlformats.org/officeDocument/2006/relationships/slideLayout" Target="../slideLayouts/slideLayout151.xml"/><Relationship Id="rId19" Type="http://schemas.openxmlformats.org/officeDocument/2006/relationships/slideLayout" Target="../slideLayouts/slideLayout160.xml"/><Relationship Id="rId4" Type="http://schemas.openxmlformats.org/officeDocument/2006/relationships/slideLayout" Target="../slideLayouts/slideLayout145.xml"/><Relationship Id="rId9" Type="http://schemas.openxmlformats.org/officeDocument/2006/relationships/slideLayout" Target="../slideLayouts/slideLayout150.xml"/><Relationship Id="rId14" Type="http://schemas.openxmlformats.org/officeDocument/2006/relationships/slideLayout" Target="../slideLayouts/slideLayout155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8.xml"/><Relationship Id="rId3" Type="http://schemas.openxmlformats.org/officeDocument/2006/relationships/slideLayout" Target="../slideLayouts/slideLayout163.xml"/><Relationship Id="rId7" Type="http://schemas.openxmlformats.org/officeDocument/2006/relationships/slideLayout" Target="../slideLayouts/slideLayout167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62.xml"/><Relationship Id="rId1" Type="http://schemas.openxmlformats.org/officeDocument/2006/relationships/slideLayout" Target="../slideLayouts/slideLayout161.xml"/><Relationship Id="rId6" Type="http://schemas.openxmlformats.org/officeDocument/2006/relationships/slideLayout" Target="../slideLayouts/slideLayout166.xml"/><Relationship Id="rId11" Type="http://schemas.openxmlformats.org/officeDocument/2006/relationships/slideLayout" Target="../slideLayouts/slideLayout171.xml"/><Relationship Id="rId5" Type="http://schemas.openxmlformats.org/officeDocument/2006/relationships/slideLayout" Target="../slideLayouts/slideLayout165.xml"/><Relationship Id="rId10" Type="http://schemas.openxmlformats.org/officeDocument/2006/relationships/slideLayout" Target="../slideLayouts/slideLayout170.xml"/><Relationship Id="rId4" Type="http://schemas.openxmlformats.org/officeDocument/2006/relationships/slideLayout" Target="../slideLayouts/slideLayout164.xml"/><Relationship Id="rId9" Type="http://schemas.openxmlformats.org/officeDocument/2006/relationships/slideLayout" Target="../slideLayouts/slideLayout169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9.xml"/><Relationship Id="rId3" Type="http://schemas.openxmlformats.org/officeDocument/2006/relationships/slideLayout" Target="../slideLayouts/slideLayout174.xml"/><Relationship Id="rId7" Type="http://schemas.openxmlformats.org/officeDocument/2006/relationships/slideLayout" Target="../slideLayouts/slideLayout178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73.xml"/><Relationship Id="rId1" Type="http://schemas.openxmlformats.org/officeDocument/2006/relationships/slideLayout" Target="../slideLayouts/slideLayout172.xml"/><Relationship Id="rId6" Type="http://schemas.openxmlformats.org/officeDocument/2006/relationships/slideLayout" Target="../slideLayouts/slideLayout177.xml"/><Relationship Id="rId11" Type="http://schemas.openxmlformats.org/officeDocument/2006/relationships/slideLayout" Target="../slideLayouts/slideLayout182.xml"/><Relationship Id="rId5" Type="http://schemas.openxmlformats.org/officeDocument/2006/relationships/slideLayout" Target="../slideLayouts/slideLayout176.xml"/><Relationship Id="rId10" Type="http://schemas.openxmlformats.org/officeDocument/2006/relationships/slideLayout" Target="../slideLayouts/slideLayout181.xml"/><Relationship Id="rId4" Type="http://schemas.openxmlformats.org/officeDocument/2006/relationships/slideLayout" Target="../slideLayouts/slideLayout175.xml"/><Relationship Id="rId9" Type="http://schemas.openxmlformats.org/officeDocument/2006/relationships/slideLayout" Target="../slideLayouts/slideLayout180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0.xml"/><Relationship Id="rId3" Type="http://schemas.openxmlformats.org/officeDocument/2006/relationships/slideLayout" Target="../slideLayouts/slideLayout185.xml"/><Relationship Id="rId7" Type="http://schemas.openxmlformats.org/officeDocument/2006/relationships/slideLayout" Target="../slideLayouts/slideLayout189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184.xml"/><Relationship Id="rId1" Type="http://schemas.openxmlformats.org/officeDocument/2006/relationships/slideLayout" Target="../slideLayouts/slideLayout183.xml"/><Relationship Id="rId6" Type="http://schemas.openxmlformats.org/officeDocument/2006/relationships/slideLayout" Target="../slideLayouts/slideLayout188.xml"/><Relationship Id="rId11" Type="http://schemas.openxmlformats.org/officeDocument/2006/relationships/slideLayout" Target="../slideLayouts/slideLayout193.xml"/><Relationship Id="rId5" Type="http://schemas.openxmlformats.org/officeDocument/2006/relationships/slideLayout" Target="../slideLayouts/slideLayout187.xml"/><Relationship Id="rId10" Type="http://schemas.openxmlformats.org/officeDocument/2006/relationships/slideLayout" Target="../slideLayouts/slideLayout192.xml"/><Relationship Id="rId4" Type="http://schemas.openxmlformats.org/officeDocument/2006/relationships/slideLayout" Target="../slideLayouts/slideLayout186.xml"/><Relationship Id="rId9" Type="http://schemas.openxmlformats.org/officeDocument/2006/relationships/slideLayout" Target="../slideLayouts/slideLayout191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1.xml"/><Relationship Id="rId13" Type="http://schemas.openxmlformats.org/officeDocument/2006/relationships/slideLayout" Target="../slideLayouts/slideLayout206.xml"/><Relationship Id="rId18" Type="http://schemas.openxmlformats.org/officeDocument/2006/relationships/slideLayout" Target="../slideLayouts/slideLayout211.xml"/><Relationship Id="rId3" Type="http://schemas.openxmlformats.org/officeDocument/2006/relationships/slideLayout" Target="../slideLayouts/slideLayout196.xml"/><Relationship Id="rId7" Type="http://schemas.openxmlformats.org/officeDocument/2006/relationships/slideLayout" Target="../slideLayouts/slideLayout200.xml"/><Relationship Id="rId12" Type="http://schemas.openxmlformats.org/officeDocument/2006/relationships/slideLayout" Target="../slideLayouts/slideLayout205.xml"/><Relationship Id="rId17" Type="http://schemas.openxmlformats.org/officeDocument/2006/relationships/slideLayout" Target="../slideLayouts/slideLayout210.xml"/><Relationship Id="rId2" Type="http://schemas.openxmlformats.org/officeDocument/2006/relationships/slideLayout" Target="../slideLayouts/slideLayout195.xml"/><Relationship Id="rId16" Type="http://schemas.openxmlformats.org/officeDocument/2006/relationships/slideLayout" Target="../slideLayouts/slideLayout209.xml"/><Relationship Id="rId20" Type="http://schemas.openxmlformats.org/officeDocument/2006/relationships/theme" Target="../theme/theme17.xml"/><Relationship Id="rId1" Type="http://schemas.openxmlformats.org/officeDocument/2006/relationships/slideLayout" Target="../slideLayouts/slideLayout194.xml"/><Relationship Id="rId6" Type="http://schemas.openxmlformats.org/officeDocument/2006/relationships/slideLayout" Target="../slideLayouts/slideLayout199.xml"/><Relationship Id="rId11" Type="http://schemas.openxmlformats.org/officeDocument/2006/relationships/slideLayout" Target="../slideLayouts/slideLayout204.xml"/><Relationship Id="rId5" Type="http://schemas.openxmlformats.org/officeDocument/2006/relationships/slideLayout" Target="../slideLayouts/slideLayout198.xml"/><Relationship Id="rId15" Type="http://schemas.openxmlformats.org/officeDocument/2006/relationships/slideLayout" Target="../slideLayouts/slideLayout208.xml"/><Relationship Id="rId10" Type="http://schemas.openxmlformats.org/officeDocument/2006/relationships/slideLayout" Target="../slideLayouts/slideLayout203.xml"/><Relationship Id="rId19" Type="http://schemas.openxmlformats.org/officeDocument/2006/relationships/slideLayout" Target="../slideLayouts/slideLayout212.xml"/><Relationship Id="rId4" Type="http://schemas.openxmlformats.org/officeDocument/2006/relationships/slideLayout" Target="../slideLayouts/slideLayout197.xml"/><Relationship Id="rId9" Type="http://schemas.openxmlformats.org/officeDocument/2006/relationships/slideLayout" Target="../slideLayouts/slideLayout202.xml"/><Relationship Id="rId14" Type="http://schemas.openxmlformats.org/officeDocument/2006/relationships/slideLayout" Target="../slideLayouts/slideLayout207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0.xml"/><Relationship Id="rId13" Type="http://schemas.openxmlformats.org/officeDocument/2006/relationships/slideLayout" Target="../slideLayouts/slideLayout225.xml"/><Relationship Id="rId18" Type="http://schemas.openxmlformats.org/officeDocument/2006/relationships/slideLayout" Target="../slideLayouts/slideLayout230.xml"/><Relationship Id="rId3" Type="http://schemas.openxmlformats.org/officeDocument/2006/relationships/slideLayout" Target="../slideLayouts/slideLayout215.xml"/><Relationship Id="rId7" Type="http://schemas.openxmlformats.org/officeDocument/2006/relationships/slideLayout" Target="../slideLayouts/slideLayout219.xml"/><Relationship Id="rId12" Type="http://schemas.openxmlformats.org/officeDocument/2006/relationships/slideLayout" Target="../slideLayouts/slideLayout224.xml"/><Relationship Id="rId17" Type="http://schemas.openxmlformats.org/officeDocument/2006/relationships/slideLayout" Target="../slideLayouts/slideLayout229.xml"/><Relationship Id="rId2" Type="http://schemas.openxmlformats.org/officeDocument/2006/relationships/slideLayout" Target="../slideLayouts/slideLayout214.xml"/><Relationship Id="rId16" Type="http://schemas.openxmlformats.org/officeDocument/2006/relationships/slideLayout" Target="../slideLayouts/slideLayout228.xml"/><Relationship Id="rId20" Type="http://schemas.openxmlformats.org/officeDocument/2006/relationships/theme" Target="../theme/theme18.xml"/><Relationship Id="rId1" Type="http://schemas.openxmlformats.org/officeDocument/2006/relationships/slideLayout" Target="../slideLayouts/slideLayout213.xml"/><Relationship Id="rId6" Type="http://schemas.openxmlformats.org/officeDocument/2006/relationships/slideLayout" Target="../slideLayouts/slideLayout218.xml"/><Relationship Id="rId11" Type="http://schemas.openxmlformats.org/officeDocument/2006/relationships/slideLayout" Target="../slideLayouts/slideLayout223.xml"/><Relationship Id="rId5" Type="http://schemas.openxmlformats.org/officeDocument/2006/relationships/slideLayout" Target="../slideLayouts/slideLayout217.xml"/><Relationship Id="rId15" Type="http://schemas.openxmlformats.org/officeDocument/2006/relationships/slideLayout" Target="../slideLayouts/slideLayout227.xml"/><Relationship Id="rId10" Type="http://schemas.openxmlformats.org/officeDocument/2006/relationships/slideLayout" Target="../slideLayouts/slideLayout222.xml"/><Relationship Id="rId19" Type="http://schemas.openxmlformats.org/officeDocument/2006/relationships/slideLayout" Target="../slideLayouts/slideLayout231.xml"/><Relationship Id="rId4" Type="http://schemas.openxmlformats.org/officeDocument/2006/relationships/slideLayout" Target="../slideLayouts/slideLayout216.xml"/><Relationship Id="rId9" Type="http://schemas.openxmlformats.org/officeDocument/2006/relationships/slideLayout" Target="../slideLayouts/slideLayout221.xml"/><Relationship Id="rId14" Type="http://schemas.openxmlformats.org/officeDocument/2006/relationships/slideLayout" Target="../slideLayouts/slideLayout226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9.xml"/><Relationship Id="rId13" Type="http://schemas.openxmlformats.org/officeDocument/2006/relationships/slideLayout" Target="../slideLayouts/slideLayout244.xml"/><Relationship Id="rId18" Type="http://schemas.openxmlformats.org/officeDocument/2006/relationships/slideLayout" Target="../slideLayouts/slideLayout249.xml"/><Relationship Id="rId3" Type="http://schemas.openxmlformats.org/officeDocument/2006/relationships/slideLayout" Target="../slideLayouts/slideLayout234.xml"/><Relationship Id="rId7" Type="http://schemas.openxmlformats.org/officeDocument/2006/relationships/slideLayout" Target="../slideLayouts/slideLayout238.xml"/><Relationship Id="rId12" Type="http://schemas.openxmlformats.org/officeDocument/2006/relationships/slideLayout" Target="../slideLayouts/slideLayout243.xml"/><Relationship Id="rId17" Type="http://schemas.openxmlformats.org/officeDocument/2006/relationships/slideLayout" Target="../slideLayouts/slideLayout248.xml"/><Relationship Id="rId2" Type="http://schemas.openxmlformats.org/officeDocument/2006/relationships/slideLayout" Target="../slideLayouts/slideLayout233.xml"/><Relationship Id="rId16" Type="http://schemas.openxmlformats.org/officeDocument/2006/relationships/slideLayout" Target="../slideLayouts/slideLayout247.xml"/><Relationship Id="rId20" Type="http://schemas.openxmlformats.org/officeDocument/2006/relationships/theme" Target="../theme/theme19.xml"/><Relationship Id="rId1" Type="http://schemas.openxmlformats.org/officeDocument/2006/relationships/slideLayout" Target="../slideLayouts/slideLayout232.xml"/><Relationship Id="rId6" Type="http://schemas.openxmlformats.org/officeDocument/2006/relationships/slideLayout" Target="../slideLayouts/slideLayout237.xml"/><Relationship Id="rId11" Type="http://schemas.openxmlformats.org/officeDocument/2006/relationships/slideLayout" Target="../slideLayouts/slideLayout242.xml"/><Relationship Id="rId5" Type="http://schemas.openxmlformats.org/officeDocument/2006/relationships/slideLayout" Target="../slideLayouts/slideLayout236.xml"/><Relationship Id="rId15" Type="http://schemas.openxmlformats.org/officeDocument/2006/relationships/slideLayout" Target="../slideLayouts/slideLayout246.xml"/><Relationship Id="rId10" Type="http://schemas.openxmlformats.org/officeDocument/2006/relationships/slideLayout" Target="../slideLayouts/slideLayout241.xml"/><Relationship Id="rId19" Type="http://schemas.openxmlformats.org/officeDocument/2006/relationships/slideLayout" Target="../slideLayouts/slideLayout250.xml"/><Relationship Id="rId4" Type="http://schemas.openxmlformats.org/officeDocument/2006/relationships/slideLayout" Target="../slideLayouts/slideLayout235.xml"/><Relationship Id="rId9" Type="http://schemas.openxmlformats.org/officeDocument/2006/relationships/slideLayout" Target="../slideLayouts/slideLayout240.xml"/><Relationship Id="rId14" Type="http://schemas.openxmlformats.org/officeDocument/2006/relationships/slideLayout" Target="../slideLayouts/slideLayout245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8.xml"/><Relationship Id="rId13" Type="http://schemas.openxmlformats.org/officeDocument/2006/relationships/slideLayout" Target="../slideLayouts/slideLayout263.xml"/><Relationship Id="rId18" Type="http://schemas.openxmlformats.org/officeDocument/2006/relationships/slideLayout" Target="../slideLayouts/slideLayout268.xml"/><Relationship Id="rId3" Type="http://schemas.openxmlformats.org/officeDocument/2006/relationships/slideLayout" Target="../slideLayouts/slideLayout253.xml"/><Relationship Id="rId7" Type="http://schemas.openxmlformats.org/officeDocument/2006/relationships/slideLayout" Target="../slideLayouts/slideLayout257.xml"/><Relationship Id="rId12" Type="http://schemas.openxmlformats.org/officeDocument/2006/relationships/slideLayout" Target="../slideLayouts/slideLayout262.xml"/><Relationship Id="rId17" Type="http://schemas.openxmlformats.org/officeDocument/2006/relationships/slideLayout" Target="../slideLayouts/slideLayout267.xml"/><Relationship Id="rId2" Type="http://schemas.openxmlformats.org/officeDocument/2006/relationships/slideLayout" Target="../slideLayouts/slideLayout252.xml"/><Relationship Id="rId16" Type="http://schemas.openxmlformats.org/officeDocument/2006/relationships/slideLayout" Target="../slideLayouts/slideLayout266.xml"/><Relationship Id="rId20" Type="http://schemas.openxmlformats.org/officeDocument/2006/relationships/theme" Target="../theme/theme20.xml"/><Relationship Id="rId1" Type="http://schemas.openxmlformats.org/officeDocument/2006/relationships/slideLayout" Target="../slideLayouts/slideLayout251.xml"/><Relationship Id="rId6" Type="http://schemas.openxmlformats.org/officeDocument/2006/relationships/slideLayout" Target="../slideLayouts/slideLayout256.xml"/><Relationship Id="rId11" Type="http://schemas.openxmlformats.org/officeDocument/2006/relationships/slideLayout" Target="../slideLayouts/slideLayout261.xml"/><Relationship Id="rId5" Type="http://schemas.openxmlformats.org/officeDocument/2006/relationships/slideLayout" Target="../slideLayouts/slideLayout255.xml"/><Relationship Id="rId15" Type="http://schemas.openxmlformats.org/officeDocument/2006/relationships/slideLayout" Target="../slideLayouts/slideLayout265.xml"/><Relationship Id="rId10" Type="http://schemas.openxmlformats.org/officeDocument/2006/relationships/slideLayout" Target="../slideLayouts/slideLayout260.xml"/><Relationship Id="rId19" Type="http://schemas.openxmlformats.org/officeDocument/2006/relationships/slideLayout" Target="../slideLayouts/slideLayout269.xml"/><Relationship Id="rId4" Type="http://schemas.openxmlformats.org/officeDocument/2006/relationships/slideLayout" Target="../slideLayouts/slideLayout254.xml"/><Relationship Id="rId9" Type="http://schemas.openxmlformats.org/officeDocument/2006/relationships/slideLayout" Target="../slideLayouts/slideLayout259.xml"/><Relationship Id="rId14" Type="http://schemas.openxmlformats.org/officeDocument/2006/relationships/slideLayout" Target="../slideLayouts/slideLayout264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7.xml"/><Relationship Id="rId13" Type="http://schemas.openxmlformats.org/officeDocument/2006/relationships/slideLayout" Target="../slideLayouts/slideLayout282.xml"/><Relationship Id="rId3" Type="http://schemas.openxmlformats.org/officeDocument/2006/relationships/slideLayout" Target="../slideLayouts/slideLayout272.xml"/><Relationship Id="rId7" Type="http://schemas.openxmlformats.org/officeDocument/2006/relationships/slideLayout" Target="../slideLayouts/slideLayout276.xml"/><Relationship Id="rId12" Type="http://schemas.openxmlformats.org/officeDocument/2006/relationships/slideLayout" Target="../slideLayouts/slideLayout281.xml"/><Relationship Id="rId2" Type="http://schemas.openxmlformats.org/officeDocument/2006/relationships/slideLayout" Target="../slideLayouts/slideLayout271.xml"/><Relationship Id="rId16" Type="http://schemas.openxmlformats.org/officeDocument/2006/relationships/theme" Target="../theme/theme21.xml"/><Relationship Id="rId1" Type="http://schemas.openxmlformats.org/officeDocument/2006/relationships/slideLayout" Target="../slideLayouts/slideLayout270.xml"/><Relationship Id="rId6" Type="http://schemas.openxmlformats.org/officeDocument/2006/relationships/slideLayout" Target="../slideLayouts/slideLayout275.xml"/><Relationship Id="rId11" Type="http://schemas.openxmlformats.org/officeDocument/2006/relationships/slideLayout" Target="../slideLayouts/slideLayout280.xml"/><Relationship Id="rId5" Type="http://schemas.openxmlformats.org/officeDocument/2006/relationships/slideLayout" Target="../slideLayouts/slideLayout274.xml"/><Relationship Id="rId15" Type="http://schemas.openxmlformats.org/officeDocument/2006/relationships/slideLayout" Target="../slideLayouts/slideLayout284.xml"/><Relationship Id="rId10" Type="http://schemas.openxmlformats.org/officeDocument/2006/relationships/slideLayout" Target="../slideLayouts/slideLayout279.xml"/><Relationship Id="rId4" Type="http://schemas.openxmlformats.org/officeDocument/2006/relationships/slideLayout" Target="../slideLayouts/slideLayout273.xml"/><Relationship Id="rId9" Type="http://schemas.openxmlformats.org/officeDocument/2006/relationships/slideLayout" Target="../slideLayouts/slideLayout278.xml"/><Relationship Id="rId14" Type="http://schemas.openxmlformats.org/officeDocument/2006/relationships/slideLayout" Target="../slideLayouts/slideLayout283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2.xml"/><Relationship Id="rId13" Type="http://schemas.openxmlformats.org/officeDocument/2006/relationships/slideLayout" Target="../slideLayouts/slideLayout297.xml"/><Relationship Id="rId3" Type="http://schemas.openxmlformats.org/officeDocument/2006/relationships/slideLayout" Target="../slideLayouts/slideLayout287.xml"/><Relationship Id="rId7" Type="http://schemas.openxmlformats.org/officeDocument/2006/relationships/slideLayout" Target="../slideLayouts/slideLayout291.xml"/><Relationship Id="rId12" Type="http://schemas.openxmlformats.org/officeDocument/2006/relationships/slideLayout" Target="../slideLayouts/slideLayout296.xml"/><Relationship Id="rId17" Type="http://schemas.openxmlformats.org/officeDocument/2006/relationships/theme" Target="../theme/theme22.xml"/><Relationship Id="rId2" Type="http://schemas.openxmlformats.org/officeDocument/2006/relationships/slideLayout" Target="../slideLayouts/slideLayout286.xml"/><Relationship Id="rId16" Type="http://schemas.openxmlformats.org/officeDocument/2006/relationships/slideLayout" Target="../slideLayouts/slideLayout300.xml"/><Relationship Id="rId1" Type="http://schemas.openxmlformats.org/officeDocument/2006/relationships/slideLayout" Target="../slideLayouts/slideLayout285.xml"/><Relationship Id="rId6" Type="http://schemas.openxmlformats.org/officeDocument/2006/relationships/slideLayout" Target="../slideLayouts/slideLayout290.xml"/><Relationship Id="rId11" Type="http://schemas.openxmlformats.org/officeDocument/2006/relationships/slideLayout" Target="../slideLayouts/slideLayout295.xml"/><Relationship Id="rId5" Type="http://schemas.openxmlformats.org/officeDocument/2006/relationships/slideLayout" Target="../slideLayouts/slideLayout289.xml"/><Relationship Id="rId15" Type="http://schemas.openxmlformats.org/officeDocument/2006/relationships/slideLayout" Target="../slideLayouts/slideLayout299.xml"/><Relationship Id="rId10" Type="http://schemas.openxmlformats.org/officeDocument/2006/relationships/slideLayout" Target="../slideLayouts/slideLayout294.xml"/><Relationship Id="rId4" Type="http://schemas.openxmlformats.org/officeDocument/2006/relationships/slideLayout" Target="../slideLayouts/slideLayout288.xml"/><Relationship Id="rId9" Type="http://schemas.openxmlformats.org/officeDocument/2006/relationships/slideLayout" Target="../slideLayouts/slideLayout293.xml"/><Relationship Id="rId14" Type="http://schemas.openxmlformats.org/officeDocument/2006/relationships/slideLayout" Target="../slideLayouts/slideLayout298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8.xml"/><Relationship Id="rId13" Type="http://schemas.openxmlformats.org/officeDocument/2006/relationships/slideLayout" Target="../slideLayouts/slideLayout313.xml"/><Relationship Id="rId18" Type="http://schemas.openxmlformats.org/officeDocument/2006/relationships/slideLayout" Target="../slideLayouts/slideLayout318.xml"/><Relationship Id="rId3" Type="http://schemas.openxmlformats.org/officeDocument/2006/relationships/slideLayout" Target="../slideLayouts/slideLayout303.xml"/><Relationship Id="rId7" Type="http://schemas.openxmlformats.org/officeDocument/2006/relationships/slideLayout" Target="../slideLayouts/slideLayout307.xml"/><Relationship Id="rId12" Type="http://schemas.openxmlformats.org/officeDocument/2006/relationships/slideLayout" Target="../slideLayouts/slideLayout312.xml"/><Relationship Id="rId17" Type="http://schemas.openxmlformats.org/officeDocument/2006/relationships/slideLayout" Target="../slideLayouts/slideLayout317.xml"/><Relationship Id="rId2" Type="http://schemas.openxmlformats.org/officeDocument/2006/relationships/slideLayout" Target="../slideLayouts/slideLayout302.xml"/><Relationship Id="rId16" Type="http://schemas.openxmlformats.org/officeDocument/2006/relationships/slideLayout" Target="../slideLayouts/slideLayout316.xml"/><Relationship Id="rId20" Type="http://schemas.openxmlformats.org/officeDocument/2006/relationships/theme" Target="../theme/theme23.xml"/><Relationship Id="rId1" Type="http://schemas.openxmlformats.org/officeDocument/2006/relationships/slideLayout" Target="../slideLayouts/slideLayout301.xml"/><Relationship Id="rId6" Type="http://schemas.openxmlformats.org/officeDocument/2006/relationships/slideLayout" Target="../slideLayouts/slideLayout306.xml"/><Relationship Id="rId11" Type="http://schemas.openxmlformats.org/officeDocument/2006/relationships/slideLayout" Target="../slideLayouts/slideLayout311.xml"/><Relationship Id="rId5" Type="http://schemas.openxmlformats.org/officeDocument/2006/relationships/slideLayout" Target="../slideLayouts/slideLayout305.xml"/><Relationship Id="rId15" Type="http://schemas.openxmlformats.org/officeDocument/2006/relationships/slideLayout" Target="../slideLayouts/slideLayout315.xml"/><Relationship Id="rId10" Type="http://schemas.openxmlformats.org/officeDocument/2006/relationships/slideLayout" Target="../slideLayouts/slideLayout310.xml"/><Relationship Id="rId19" Type="http://schemas.openxmlformats.org/officeDocument/2006/relationships/slideLayout" Target="../slideLayouts/slideLayout319.xml"/><Relationship Id="rId4" Type="http://schemas.openxmlformats.org/officeDocument/2006/relationships/slideLayout" Target="../slideLayouts/slideLayout304.xml"/><Relationship Id="rId9" Type="http://schemas.openxmlformats.org/officeDocument/2006/relationships/slideLayout" Target="../slideLayouts/slideLayout309.xml"/><Relationship Id="rId14" Type="http://schemas.openxmlformats.org/officeDocument/2006/relationships/slideLayout" Target="../slideLayouts/slideLayout314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7.xml"/><Relationship Id="rId13" Type="http://schemas.openxmlformats.org/officeDocument/2006/relationships/slideLayout" Target="../slideLayouts/slideLayout332.xml"/><Relationship Id="rId18" Type="http://schemas.openxmlformats.org/officeDocument/2006/relationships/slideLayout" Target="../slideLayouts/slideLayout337.xml"/><Relationship Id="rId3" Type="http://schemas.openxmlformats.org/officeDocument/2006/relationships/slideLayout" Target="../slideLayouts/slideLayout322.xml"/><Relationship Id="rId7" Type="http://schemas.openxmlformats.org/officeDocument/2006/relationships/slideLayout" Target="../slideLayouts/slideLayout326.xml"/><Relationship Id="rId12" Type="http://schemas.openxmlformats.org/officeDocument/2006/relationships/slideLayout" Target="../slideLayouts/slideLayout331.xml"/><Relationship Id="rId17" Type="http://schemas.openxmlformats.org/officeDocument/2006/relationships/slideLayout" Target="../slideLayouts/slideLayout336.xml"/><Relationship Id="rId2" Type="http://schemas.openxmlformats.org/officeDocument/2006/relationships/slideLayout" Target="../slideLayouts/slideLayout321.xml"/><Relationship Id="rId16" Type="http://schemas.openxmlformats.org/officeDocument/2006/relationships/slideLayout" Target="../slideLayouts/slideLayout335.xml"/><Relationship Id="rId1" Type="http://schemas.openxmlformats.org/officeDocument/2006/relationships/slideLayout" Target="../slideLayouts/slideLayout320.xml"/><Relationship Id="rId6" Type="http://schemas.openxmlformats.org/officeDocument/2006/relationships/slideLayout" Target="../slideLayouts/slideLayout325.xml"/><Relationship Id="rId11" Type="http://schemas.openxmlformats.org/officeDocument/2006/relationships/slideLayout" Target="../slideLayouts/slideLayout330.xml"/><Relationship Id="rId5" Type="http://schemas.openxmlformats.org/officeDocument/2006/relationships/slideLayout" Target="../slideLayouts/slideLayout324.xml"/><Relationship Id="rId15" Type="http://schemas.openxmlformats.org/officeDocument/2006/relationships/slideLayout" Target="../slideLayouts/slideLayout334.xml"/><Relationship Id="rId10" Type="http://schemas.openxmlformats.org/officeDocument/2006/relationships/slideLayout" Target="../slideLayouts/slideLayout329.xml"/><Relationship Id="rId19" Type="http://schemas.openxmlformats.org/officeDocument/2006/relationships/theme" Target="../theme/theme24.xml"/><Relationship Id="rId4" Type="http://schemas.openxmlformats.org/officeDocument/2006/relationships/slideLayout" Target="../slideLayouts/slideLayout323.xml"/><Relationship Id="rId9" Type="http://schemas.openxmlformats.org/officeDocument/2006/relationships/slideLayout" Target="../slideLayouts/slideLayout328.xml"/><Relationship Id="rId14" Type="http://schemas.openxmlformats.org/officeDocument/2006/relationships/slideLayout" Target="../slideLayouts/slideLayout333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5.xml"/><Relationship Id="rId13" Type="http://schemas.openxmlformats.org/officeDocument/2006/relationships/slideLayout" Target="../slideLayouts/slideLayout350.xml"/><Relationship Id="rId18" Type="http://schemas.openxmlformats.org/officeDocument/2006/relationships/slideLayout" Target="../slideLayouts/slideLayout355.xml"/><Relationship Id="rId3" Type="http://schemas.openxmlformats.org/officeDocument/2006/relationships/slideLayout" Target="../slideLayouts/slideLayout340.xml"/><Relationship Id="rId7" Type="http://schemas.openxmlformats.org/officeDocument/2006/relationships/slideLayout" Target="../slideLayouts/slideLayout344.xml"/><Relationship Id="rId12" Type="http://schemas.openxmlformats.org/officeDocument/2006/relationships/slideLayout" Target="../slideLayouts/slideLayout349.xml"/><Relationship Id="rId17" Type="http://schemas.openxmlformats.org/officeDocument/2006/relationships/slideLayout" Target="../slideLayouts/slideLayout354.xml"/><Relationship Id="rId2" Type="http://schemas.openxmlformats.org/officeDocument/2006/relationships/slideLayout" Target="../slideLayouts/slideLayout339.xml"/><Relationship Id="rId16" Type="http://schemas.openxmlformats.org/officeDocument/2006/relationships/slideLayout" Target="../slideLayouts/slideLayout353.xml"/><Relationship Id="rId20" Type="http://schemas.openxmlformats.org/officeDocument/2006/relationships/theme" Target="../theme/theme25.xml"/><Relationship Id="rId1" Type="http://schemas.openxmlformats.org/officeDocument/2006/relationships/slideLayout" Target="../slideLayouts/slideLayout338.xml"/><Relationship Id="rId6" Type="http://schemas.openxmlformats.org/officeDocument/2006/relationships/slideLayout" Target="../slideLayouts/slideLayout343.xml"/><Relationship Id="rId11" Type="http://schemas.openxmlformats.org/officeDocument/2006/relationships/slideLayout" Target="../slideLayouts/slideLayout348.xml"/><Relationship Id="rId5" Type="http://schemas.openxmlformats.org/officeDocument/2006/relationships/slideLayout" Target="../slideLayouts/slideLayout342.xml"/><Relationship Id="rId15" Type="http://schemas.openxmlformats.org/officeDocument/2006/relationships/slideLayout" Target="../slideLayouts/slideLayout352.xml"/><Relationship Id="rId10" Type="http://schemas.openxmlformats.org/officeDocument/2006/relationships/slideLayout" Target="../slideLayouts/slideLayout347.xml"/><Relationship Id="rId19" Type="http://schemas.openxmlformats.org/officeDocument/2006/relationships/slideLayout" Target="../slideLayouts/slideLayout356.xml"/><Relationship Id="rId4" Type="http://schemas.openxmlformats.org/officeDocument/2006/relationships/slideLayout" Target="../slideLayouts/slideLayout341.xml"/><Relationship Id="rId9" Type="http://schemas.openxmlformats.org/officeDocument/2006/relationships/slideLayout" Target="../slideLayouts/slideLayout346.xml"/><Relationship Id="rId14" Type="http://schemas.openxmlformats.org/officeDocument/2006/relationships/slideLayout" Target="../slideLayouts/slideLayout351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4.xml"/><Relationship Id="rId13" Type="http://schemas.openxmlformats.org/officeDocument/2006/relationships/slideLayout" Target="../slideLayouts/slideLayout369.xml"/><Relationship Id="rId18" Type="http://schemas.openxmlformats.org/officeDocument/2006/relationships/slideLayout" Target="../slideLayouts/slideLayout374.xml"/><Relationship Id="rId3" Type="http://schemas.openxmlformats.org/officeDocument/2006/relationships/slideLayout" Target="../slideLayouts/slideLayout359.xml"/><Relationship Id="rId7" Type="http://schemas.openxmlformats.org/officeDocument/2006/relationships/slideLayout" Target="../slideLayouts/slideLayout363.xml"/><Relationship Id="rId12" Type="http://schemas.openxmlformats.org/officeDocument/2006/relationships/slideLayout" Target="../slideLayouts/slideLayout368.xml"/><Relationship Id="rId17" Type="http://schemas.openxmlformats.org/officeDocument/2006/relationships/slideLayout" Target="../slideLayouts/slideLayout373.xml"/><Relationship Id="rId2" Type="http://schemas.openxmlformats.org/officeDocument/2006/relationships/slideLayout" Target="../slideLayouts/slideLayout358.xml"/><Relationship Id="rId16" Type="http://schemas.openxmlformats.org/officeDocument/2006/relationships/slideLayout" Target="../slideLayouts/slideLayout372.xml"/><Relationship Id="rId1" Type="http://schemas.openxmlformats.org/officeDocument/2006/relationships/slideLayout" Target="../slideLayouts/slideLayout357.xml"/><Relationship Id="rId6" Type="http://schemas.openxmlformats.org/officeDocument/2006/relationships/slideLayout" Target="../slideLayouts/slideLayout362.xml"/><Relationship Id="rId11" Type="http://schemas.openxmlformats.org/officeDocument/2006/relationships/slideLayout" Target="../slideLayouts/slideLayout367.xml"/><Relationship Id="rId5" Type="http://schemas.openxmlformats.org/officeDocument/2006/relationships/slideLayout" Target="../slideLayouts/slideLayout361.xml"/><Relationship Id="rId15" Type="http://schemas.openxmlformats.org/officeDocument/2006/relationships/slideLayout" Target="../slideLayouts/slideLayout371.xml"/><Relationship Id="rId10" Type="http://schemas.openxmlformats.org/officeDocument/2006/relationships/slideLayout" Target="../slideLayouts/slideLayout366.xml"/><Relationship Id="rId19" Type="http://schemas.openxmlformats.org/officeDocument/2006/relationships/theme" Target="../theme/theme26.xml"/><Relationship Id="rId4" Type="http://schemas.openxmlformats.org/officeDocument/2006/relationships/slideLayout" Target="../slideLayouts/slideLayout360.xml"/><Relationship Id="rId9" Type="http://schemas.openxmlformats.org/officeDocument/2006/relationships/slideLayout" Target="../slideLayouts/slideLayout365.xml"/><Relationship Id="rId14" Type="http://schemas.openxmlformats.org/officeDocument/2006/relationships/slideLayout" Target="../slideLayouts/slideLayout370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2.xml"/><Relationship Id="rId13" Type="http://schemas.openxmlformats.org/officeDocument/2006/relationships/slideLayout" Target="../slideLayouts/slideLayout387.xml"/><Relationship Id="rId18" Type="http://schemas.openxmlformats.org/officeDocument/2006/relationships/slideLayout" Target="../slideLayouts/slideLayout392.xml"/><Relationship Id="rId3" Type="http://schemas.openxmlformats.org/officeDocument/2006/relationships/slideLayout" Target="../slideLayouts/slideLayout377.xml"/><Relationship Id="rId7" Type="http://schemas.openxmlformats.org/officeDocument/2006/relationships/slideLayout" Target="../slideLayouts/slideLayout381.xml"/><Relationship Id="rId12" Type="http://schemas.openxmlformats.org/officeDocument/2006/relationships/slideLayout" Target="../slideLayouts/slideLayout386.xml"/><Relationship Id="rId17" Type="http://schemas.openxmlformats.org/officeDocument/2006/relationships/slideLayout" Target="../slideLayouts/slideLayout391.xml"/><Relationship Id="rId2" Type="http://schemas.openxmlformats.org/officeDocument/2006/relationships/slideLayout" Target="../slideLayouts/slideLayout376.xml"/><Relationship Id="rId16" Type="http://schemas.openxmlformats.org/officeDocument/2006/relationships/slideLayout" Target="../slideLayouts/slideLayout390.xml"/><Relationship Id="rId20" Type="http://schemas.openxmlformats.org/officeDocument/2006/relationships/theme" Target="../theme/theme27.xml"/><Relationship Id="rId1" Type="http://schemas.openxmlformats.org/officeDocument/2006/relationships/slideLayout" Target="../slideLayouts/slideLayout375.xml"/><Relationship Id="rId6" Type="http://schemas.openxmlformats.org/officeDocument/2006/relationships/slideLayout" Target="../slideLayouts/slideLayout380.xml"/><Relationship Id="rId11" Type="http://schemas.openxmlformats.org/officeDocument/2006/relationships/slideLayout" Target="../slideLayouts/slideLayout385.xml"/><Relationship Id="rId5" Type="http://schemas.openxmlformats.org/officeDocument/2006/relationships/slideLayout" Target="../slideLayouts/slideLayout379.xml"/><Relationship Id="rId15" Type="http://schemas.openxmlformats.org/officeDocument/2006/relationships/slideLayout" Target="../slideLayouts/slideLayout389.xml"/><Relationship Id="rId10" Type="http://schemas.openxmlformats.org/officeDocument/2006/relationships/slideLayout" Target="../slideLayouts/slideLayout384.xml"/><Relationship Id="rId19" Type="http://schemas.openxmlformats.org/officeDocument/2006/relationships/slideLayout" Target="../slideLayouts/slideLayout393.xml"/><Relationship Id="rId4" Type="http://schemas.openxmlformats.org/officeDocument/2006/relationships/slideLayout" Target="../slideLayouts/slideLayout378.xml"/><Relationship Id="rId9" Type="http://schemas.openxmlformats.org/officeDocument/2006/relationships/slideLayout" Target="../slideLayouts/slideLayout383.xml"/><Relationship Id="rId14" Type="http://schemas.openxmlformats.org/officeDocument/2006/relationships/slideLayout" Target="../slideLayouts/slideLayout388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1.xml"/><Relationship Id="rId13" Type="http://schemas.openxmlformats.org/officeDocument/2006/relationships/slideLayout" Target="../slideLayouts/slideLayout406.xml"/><Relationship Id="rId18" Type="http://schemas.openxmlformats.org/officeDocument/2006/relationships/slideLayout" Target="../slideLayouts/slideLayout411.xml"/><Relationship Id="rId3" Type="http://schemas.openxmlformats.org/officeDocument/2006/relationships/slideLayout" Target="../slideLayouts/slideLayout396.xml"/><Relationship Id="rId7" Type="http://schemas.openxmlformats.org/officeDocument/2006/relationships/slideLayout" Target="../slideLayouts/slideLayout400.xml"/><Relationship Id="rId12" Type="http://schemas.openxmlformats.org/officeDocument/2006/relationships/slideLayout" Target="../slideLayouts/slideLayout405.xml"/><Relationship Id="rId17" Type="http://schemas.openxmlformats.org/officeDocument/2006/relationships/slideLayout" Target="../slideLayouts/slideLayout410.xml"/><Relationship Id="rId2" Type="http://schemas.openxmlformats.org/officeDocument/2006/relationships/slideLayout" Target="../slideLayouts/slideLayout395.xml"/><Relationship Id="rId16" Type="http://schemas.openxmlformats.org/officeDocument/2006/relationships/slideLayout" Target="../slideLayouts/slideLayout409.xml"/><Relationship Id="rId1" Type="http://schemas.openxmlformats.org/officeDocument/2006/relationships/slideLayout" Target="../slideLayouts/slideLayout394.xml"/><Relationship Id="rId6" Type="http://schemas.openxmlformats.org/officeDocument/2006/relationships/slideLayout" Target="../slideLayouts/slideLayout399.xml"/><Relationship Id="rId11" Type="http://schemas.openxmlformats.org/officeDocument/2006/relationships/slideLayout" Target="../slideLayouts/slideLayout404.xml"/><Relationship Id="rId5" Type="http://schemas.openxmlformats.org/officeDocument/2006/relationships/slideLayout" Target="../slideLayouts/slideLayout398.xml"/><Relationship Id="rId15" Type="http://schemas.openxmlformats.org/officeDocument/2006/relationships/slideLayout" Target="../slideLayouts/slideLayout408.xml"/><Relationship Id="rId10" Type="http://schemas.openxmlformats.org/officeDocument/2006/relationships/slideLayout" Target="../slideLayouts/slideLayout403.xml"/><Relationship Id="rId19" Type="http://schemas.openxmlformats.org/officeDocument/2006/relationships/theme" Target="../theme/theme28.xml"/><Relationship Id="rId4" Type="http://schemas.openxmlformats.org/officeDocument/2006/relationships/slideLayout" Target="../slideLayouts/slideLayout397.xml"/><Relationship Id="rId9" Type="http://schemas.openxmlformats.org/officeDocument/2006/relationships/slideLayout" Target="../slideLayouts/slideLayout402.xml"/><Relationship Id="rId14" Type="http://schemas.openxmlformats.org/officeDocument/2006/relationships/slideLayout" Target="../slideLayouts/slideLayout407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9.xml"/><Relationship Id="rId13" Type="http://schemas.openxmlformats.org/officeDocument/2006/relationships/slideLayout" Target="../slideLayouts/slideLayout424.xml"/><Relationship Id="rId18" Type="http://schemas.openxmlformats.org/officeDocument/2006/relationships/slideLayout" Target="../slideLayouts/slideLayout429.xml"/><Relationship Id="rId3" Type="http://schemas.openxmlformats.org/officeDocument/2006/relationships/slideLayout" Target="../slideLayouts/slideLayout414.xml"/><Relationship Id="rId7" Type="http://schemas.openxmlformats.org/officeDocument/2006/relationships/slideLayout" Target="../slideLayouts/slideLayout418.xml"/><Relationship Id="rId12" Type="http://schemas.openxmlformats.org/officeDocument/2006/relationships/slideLayout" Target="../slideLayouts/slideLayout423.xml"/><Relationship Id="rId17" Type="http://schemas.openxmlformats.org/officeDocument/2006/relationships/slideLayout" Target="../slideLayouts/slideLayout428.xml"/><Relationship Id="rId2" Type="http://schemas.openxmlformats.org/officeDocument/2006/relationships/slideLayout" Target="../slideLayouts/slideLayout413.xml"/><Relationship Id="rId16" Type="http://schemas.openxmlformats.org/officeDocument/2006/relationships/slideLayout" Target="../slideLayouts/slideLayout427.xml"/><Relationship Id="rId1" Type="http://schemas.openxmlformats.org/officeDocument/2006/relationships/slideLayout" Target="../slideLayouts/slideLayout412.xml"/><Relationship Id="rId6" Type="http://schemas.openxmlformats.org/officeDocument/2006/relationships/slideLayout" Target="../slideLayouts/slideLayout417.xml"/><Relationship Id="rId11" Type="http://schemas.openxmlformats.org/officeDocument/2006/relationships/slideLayout" Target="../slideLayouts/slideLayout422.xml"/><Relationship Id="rId5" Type="http://schemas.openxmlformats.org/officeDocument/2006/relationships/slideLayout" Target="../slideLayouts/slideLayout416.xml"/><Relationship Id="rId15" Type="http://schemas.openxmlformats.org/officeDocument/2006/relationships/slideLayout" Target="../slideLayouts/slideLayout426.xml"/><Relationship Id="rId10" Type="http://schemas.openxmlformats.org/officeDocument/2006/relationships/slideLayout" Target="../slideLayouts/slideLayout421.xml"/><Relationship Id="rId19" Type="http://schemas.openxmlformats.org/officeDocument/2006/relationships/theme" Target="../theme/theme29.xml"/><Relationship Id="rId4" Type="http://schemas.openxmlformats.org/officeDocument/2006/relationships/slideLayout" Target="../slideLayouts/slideLayout415.xml"/><Relationship Id="rId9" Type="http://schemas.openxmlformats.org/officeDocument/2006/relationships/slideLayout" Target="../slideLayouts/slideLayout420.xml"/><Relationship Id="rId14" Type="http://schemas.openxmlformats.org/officeDocument/2006/relationships/slideLayout" Target="../slideLayouts/slideLayout42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1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17" Type="http://schemas.openxmlformats.org/officeDocument/2006/relationships/slideLayout" Target="../slideLayouts/slideLayout40.xml"/><Relationship Id="rId2" Type="http://schemas.openxmlformats.org/officeDocument/2006/relationships/slideLayout" Target="../slideLayouts/slideLayout25.xml"/><Relationship Id="rId16" Type="http://schemas.openxmlformats.org/officeDocument/2006/relationships/slideLayout" Target="../slideLayouts/slideLayout39.xml"/><Relationship Id="rId20" Type="http://schemas.openxmlformats.org/officeDocument/2006/relationships/theme" Target="../theme/theme3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33.xml"/><Relationship Id="rId19" Type="http://schemas.openxmlformats.org/officeDocument/2006/relationships/slideLayout" Target="../slideLayouts/slideLayout42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slideLayout" Target="../slideLayouts/slideLayout37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7.xml"/><Relationship Id="rId13" Type="http://schemas.openxmlformats.org/officeDocument/2006/relationships/slideLayout" Target="../slideLayouts/slideLayout442.xml"/><Relationship Id="rId18" Type="http://schemas.openxmlformats.org/officeDocument/2006/relationships/slideLayout" Target="../slideLayouts/slideLayout447.xml"/><Relationship Id="rId3" Type="http://schemas.openxmlformats.org/officeDocument/2006/relationships/slideLayout" Target="../slideLayouts/slideLayout432.xml"/><Relationship Id="rId7" Type="http://schemas.openxmlformats.org/officeDocument/2006/relationships/slideLayout" Target="../slideLayouts/slideLayout436.xml"/><Relationship Id="rId12" Type="http://schemas.openxmlformats.org/officeDocument/2006/relationships/slideLayout" Target="../slideLayouts/slideLayout441.xml"/><Relationship Id="rId17" Type="http://schemas.openxmlformats.org/officeDocument/2006/relationships/slideLayout" Target="../slideLayouts/slideLayout446.xml"/><Relationship Id="rId2" Type="http://schemas.openxmlformats.org/officeDocument/2006/relationships/slideLayout" Target="../slideLayouts/slideLayout431.xml"/><Relationship Id="rId16" Type="http://schemas.openxmlformats.org/officeDocument/2006/relationships/slideLayout" Target="../slideLayouts/slideLayout445.xml"/><Relationship Id="rId1" Type="http://schemas.openxmlformats.org/officeDocument/2006/relationships/slideLayout" Target="../slideLayouts/slideLayout430.xml"/><Relationship Id="rId6" Type="http://schemas.openxmlformats.org/officeDocument/2006/relationships/slideLayout" Target="../slideLayouts/slideLayout435.xml"/><Relationship Id="rId11" Type="http://schemas.openxmlformats.org/officeDocument/2006/relationships/slideLayout" Target="../slideLayouts/slideLayout440.xml"/><Relationship Id="rId5" Type="http://schemas.openxmlformats.org/officeDocument/2006/relationships/slideLayout" Target="../slideLayouts/slideLayout434.xml"/><Relationship Id="rId15" Type="http://schemas.openxmlformats.org/officeDocument/2006/relationships/slideLayout" Target="../slideLayouts/slideLayout444.xml"/><Relationship Id="rId10" Type="http://schemas.openxmlformats.org/officeDocument/2006/relationships/slideLayout" Target="../slideLayouts/slideLayout439.xml"/><Relationship Id="rId19" Type="http://schemas.openxmlformats.org/officeDocument/2006/relationships/theme" Target="../theme/theme30.xml"/><Relationship Id="rId4" Type="http://schemas.openxmlformats.org/officeDocument/2006/relationships/slideLayout" Target="../slideLayouts/slideLayout433.xml"/><Relationship Id="rId9" Type="http://schemas.openxmlformats.org/officeDocument/2006/relationships/slideLayout" Target="../slideLayouts/slideLayout438.xml"/><Relationship Id="rId14" Type="http://schemas.openxmlformats.org/officeDocument/2006/relationships/slideLayout" Target="../slideLayouts/slideLayout443.xm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5.xml"/><Relationship Id="rId13" Type="http://schemas.openxmlformats.org/officeDocument/2006/relationships/slideLayout" Target="../slideLayouts/slideLayout460.xml"/><Relationship Id="rId18" Type="http://schemas.openxmlformats.org/officeDocument/2006/relationships/slideLayout" Target="../slideLayouts/slideLayout465.xml"/><Relationship Id="rId3" Type="http://schemas.openxmlformats.org/officeDocument/2006/relationships/slideLayout" Target="../slideLayouts/slideLayout450.xml"/><Relationship Id="rId7" Type="http://schemas.openxmlformats.org/officeDocument/2006/relationships/slideLayout" Target="../slideLayouts/slideLayout454.xml"/><Relationship Id="rId12" Type="http://schemas.openxmlformats.org/officeDocument/2006/relationships/slideLayout" Target="../slideLayouts/slideLayout459.xml"/><Relationship Id="rId17" Type="http://schemas.openxmlformats.org/officeDocument/2006/relationships/slideLayout" Target="../slideLayouts/slideLayout464.xml"/><Relationship Id="rId2" Type="http://schemas.openxmlformats.org/officeDocument/2006/relationships/slideLayout" Target="../slideLayouts/slideLayout449.xml"/><Relationship Id="rId16" Type="http://schemas.openxmlformats.org/officeDocument/2006/relationships/slideLayout" Target="../slideLayouts/slideLayout463.xml"/><Relationship Id="rId1" Type="http://schemas.openxmlformats.org/officeDocument/2006/relationships/slideLayout" Target="../slideLayouts/slideLayout448.xml"/><Relationship Id="rId6" Type="http://schemas.openxmlformats.org/officeDocument/2006/relationships/slideLayout" Target="../slideLayouts/slideLayout453.xml"/><Relationship Id="rId11" Type="http://schemas.openxmlformats.org/officeDocument/2006/relationships/slideLayout" Target="../slideLayouts/slideLayout458.xml"/><Relationship Id="rId5" Type="http://schemas.openxmlformats.org/officeDocument/2006/relationships/slideLayout" Target="../slideLayouts/slideLayout452.xml"/><Relationship Id="rId15" Type="http://schemas.openxmlformats.org/officeDocument/2006/relationships/slideLayout" Target="../slideLayouts/slideLayout462.xml"/><Relationship Id="rId10" Type="http://schemas.openxmlformats.org/officeDocument/2006/relationships/slideLayout" Target="../slideLayouts/slideLayout457.xml"/><Relationship Id="rId19" Type="http://schemas.openxmlformats.org/officeDocument/2006/relationships/theme" Target="../theme/theme31.xml"/><Relationship Id="rId4" Type="http://schemas.openxmlformats.org/officeDocument/2006/relationships/slideLayout" Target="../slideLayouts/slideLayout451.xml"/><Relationship Id="rId9" Type="http://schemas.openxmlformats.org/officeDocument/2006/relationships/slideLayout" Target="../slideLayouts/slideLayout456.xml"/><Relationship Id="rId14" Type="http://schemas.openxmlformats.org/officeDocument/2006/relationships/slideLayout" Target="../slideLayouts/slideLayout461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3.xml"/><Relationship Id="rId13" Type="http://schemas.openxmlformats.org/officeDocument/2006/relationships/slideLayout" Target="../slideLayouts/slideLayout478.xml"/><Relationship Id="rId18" Type="http://schemas.openxmlformats.org/officeDocument/2006/relationships/slideLayout" Target="../slideLayouts/slideLayout483.xml"/><Relationship Id="rId3" Type="http://schemas.openxmlformats.org/officeDocument/2006/relationships/slideLayout" Target="../slideLayouts/slideLayout468.xml"/><Relationship Id="rId7" Type="http://schemas.openxmlformats.org/officeDocument/2006/relationships/slideLayout" Target="../slideLayouts/slideLayout472.xml"/><Relationship Id="rId12" Type="http://schemas.openxmlformats.org/officeDocument/2006/relationships/slideLayout" Target="../slideLayouts/slideLayout477.xml"/><Relationship Id="rId17" Type="http://schemas.openxmlformats.org/officeDocument/2006/relationships/slideLayout" Target="../slideLayouts/slideLayout482.xml"/><Relationship Id="rId2" Type="http://schemas.openxmlformats.org/officeDocument/2006/relationships/slideLayout" Target="../slideLayouts/slideLayout467.xml"/><Relationship Id="rId16" Type="http://schemas.openxmlformats.org/officeDocument/2006/relationships/slideLayout" Target="../slideLayouts/slideLayout481.xml"/><Relationship Id="rId1" Type="http://schemas.openxmlformats.org/officeDocument/2006/relationships/slideLayout" Target="../slideLayouts/slideLayout466.xml"/><Relationship Id="rId6" Type="http://schemas.openxmlformats.org/officeDocument/2006/relationships/slideLayout" Target="../slideLayouts/slideLayout471.xml"/><Relationship Id="rId11" Type="http://schemas.openxmlformats.org/officeDocument/2006/relationships/slideLayout" Target="../slideLayouts/slideLayout476.xml"/><Relationship Id="rId5" Type="http://schemas.openxmlformats.org/officeDocument/2006/relationships/slideLayout" Target="../slideLayouts/slideLayout470.xml"/><Relationship Id="rId15" Type="http://schemas.openxmlformats.org/officeDocument/2006/relationships/slideLayout" Target="../slideLayouts/slideLayout480.xml"/><Relationship Id="rId10" Type="http://schemas.openxmlformats.org/officeDocument/2006/relationships/slideLayout" Target="../slideLayouts/slideLayout475.xml"/><Relationship Id="rId19" Type="http://schemas.openxmlformats.org/officeDocument/2006/relationships/theme" Target="../theme/theme32.xml"/><Relationship Id="rId4" Type="http://schemas.openxmlformats.org/officeDocument/2006/relationships/slideLayout" Target="../slideLayouts/slideLayout469.xml"/><Relationship Id="rId9" Type="http://schemas.openxmlformats.org/officeDocument/2006/relationships/slideLayout" Target="../slideLayouts/slideLayout474.xml"/><Relationship Id="rId14" Type="http://schemas.openxmlformats.org/officeDocument/2006/relationships/slideLayout" Target="../slideLayouts/slideLayout47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44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5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.xml"/><Relationship Id="rId3" Type="http://schemas.openxmlformats.org/officeDocument/2006/relationships/slideLayout" Target="../slideLayouts/slideLayout56.xml"/><Relationship Id="rId7" Type="http://schemas.openxmlformats.org/officeDocument/2006/relationships/slideLayout" Target="../slideLayouts/slideLayout60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55.xml"/><Relationship Id="rId1" Type="http://schemas.openxmlformats.org/officeDocument/2006/relationships/slideLayout" Target="../slideLayouts/slideLayout54.xml"/><Relationship Id="rId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64.xml"/><Relationship Id="rId5" Type="http://schemas.openxmlformats.org/officeDocument/2006/relationships/slideLayout" Target="../slideLayouts/slideLayout58.xml"/><Relationship Id="rId10" Type="http://schemas.openxmlformats.org/officeDocument/2006/relationships/slideLayout" Target="../slideLayouts/slideLayout63.xml"/><Relationship Id="rId4" Type="http://schemas.openxmlformats.org/officeDocument/2006/relationships/slideLayout" Target="../slideLayouts/slideLayout57.xml"/><Relationship Id="rId9" Type="http://schemas.openxmlformats.org/officeDocument/2006/relationships/slideLayout" Target="../slideLayouts/slideLayout62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2.xml"/><Relationship Id="rId3" Type="http://schemas.openxmlformats.org/officeDocument/2006/relationships/slideLayout" Target="../slideLayouts/slideLayout67.xml"/><Relationship Id="rId7" Type="http://schemas.openxmlformats.org/officeDocument/2006/relationships/slideLayout" Target="../slideLayouts/slideLayout71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6.xml"/><Relationship Id="rId1" Type="http://schemas.openxmlformats.org/officeDocument/2006/relationships/slideLayout" Target="../slideLayouts/slideLayout65.xml"/><Relationship Id="rId6" Type="http://schemas.openxmlformats.org/officeDocument/2006/relationships/slideLayout" Target="../slideLayouts/slideLayout70.xml"/><Relationship Id="rId11" Type="http://schemas.openxmlformats.org/officeDocument/2006/relationships/slideLayout" Target="../slideLayouts/slideLayout75.xml"/><Relationship Id="rId5" Type="http://schemas.openxmlformats.org/officeDocument/2006/relationships/slideLayout" Target="../slideLayouts/slideLayout69.xml"/><Relationship Id="rId10" Type="http://schemas.openxmlformats.org/officeDocument/2006/relationships/slideLayout" Target="../slideLayouts/slideLayout74.xml"/><Relationship Id="rId4" Type="http://schemas.openxmlformats.org/officeDocument/2006/relationships/slideLayout" Target="../slideLayouts/slideLayout68.xml"/><Relationship Id="rId9" Type="http://schemas.openxmlformats.org/officeDocument/2006/relationships/slideLayout" Target="../slideLayouts/slideLayout73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.xml"/><Relationship Id="rId3" Type="http://schemas.openxmlformats.org/officeDocument/2006/relationships/slideLayout" Target="../slideLayouts/slideLayout78.xml"/><Relationship Id="rId7" Type="http://schemas.openxmlformats.org/officeDocument/2006/relationships/slideLayout" Target="../slideLayouts/slideLayout82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77.xml"/><Relationship Id="rId1" Type="http://schemas.openxmlformats.org/officeDocument/2006/relationships/slideLayout" Target="../slideLayouts/slideLayout76.xml"/><Relationship Id="rId6" Type="http://schemas.openxmlformats.org/officeDocument/2006/relationships/slideLayout" Target="../slideLayouts/slideLayout81.xml"/><Relationship Id="rId11" Type="http://schemas.openxmlformats.org/officeDocument/2006/relationships/slideLayout" Target="../slideLayouts/slideLayout86.xml"/><Relationship Id="rId5" Type="http://schemas.openxmlformats.org/officeDocument/2006/relationships/slideLayout" Target="../slideLayouts/slideLayout80.xml"/><Relationship Id="rId10" Type="http://schemas.openxmlformats.org/officeDocument/2006/relationships/slideLayout" Target="../slideLayouts/slideLayout85.xml"/><Relationship Id="rId4" Type="http://schemas.openxmlformats.org/officeDocument/2006/relationships/slideLayout" Target="../slideLayouts/slideLayout79.xml"/><Relationship Id="rId9" Type="http://schemas.openxmlformats.org/officeDocument/2006/relationships/slideLayout" Target="../slideLayouts/slideLayout84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.xml"/><Relationship Id="rId3" Type="http://schemas.openxmlformats.org/officeDocument/2006/relationships/slideLayout" Target="../slideLayouts/slideLayout89.xml"/><Relationship Id="rId7" Type="http://schemas.openxmlformats.org/officeDocument/2006/relationships/slideLayout" Target="../slideLayouts/slideLayout93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88.xml"/><Relationship Id="rId1" Type="http://schemas.openxmlformats.org/officeDocument/2006/relationships/slideLayout" Target="../slideLayouts/slideLayout87.xml"/><Relationship Id="rId6" Type="http://schemas.openxmlformats.org/officeDocument/2006/relationships/slideLayout" Target="../slideLayouts/slideLayout92.xml"/><Relationship Id="rId11" Type="http://schemas.openxmlformats.org/officeDocument/2006/relationships/slideLayout" Target="../slideLayouts/slideLayout97.xml"/><Relationship Id="rId5" Type="http://schemas.openxmlformats.org/officeDocument/2006/relationships/slideLayout" Target="../slideLayouts/slideLayout91.xml"/><Relationship Id="rId10" Type="http://schemas.openxmlformats.org/officeDocument/2006/relationships/slideLayout" Target="../slideLayouts/slideLayout96.xml"/><Relationship Id="rId4" Type="http://schemas.openxmlformats.org/officeDocument/2006/relationships/slideLayout" Target="../slideLayouts/slideLayout90.xml"/><Relationship Id="rId9" Type="http://schemas.openxmlformats.org/officeDocument/2006/relationships/slideLayout" Target="../slideLayouts/slideLayout95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5.xml"/><Relationship Id="rId3" Type="http://schemas.openxmlformats.org/officeDocument/2006/relationships/slideLayout" Target="../slideLayouts/slideLayout100.xml"/><Relationship Id="rId7" Type="http://schemas.openxmlformats.org/officeDocument/2006/relationships/slideLayout" Target="../slideLayouts/slideLayout104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9.xml"/><Relationship Id="rId1" Type="http://schemas.openxmlformats.org/officeDocument/2006/relationships/slideLayout" Target="../slideLayouts/slideLayout98.xml"/><Relationship Id="rId6" Type="http://schemas.openxmlformats.org/officeDocument/2006/relationships/slideLayout" Target="../slideLayouts/slideLayout103.xml"/><Relationship Id="rId11" Type="http://schemas.openxmlformats.org/officeDocument/2006/relationships/slideLayout" Target="../slideLayouts/slideLayout108.xml"/><Relationship Id="rId5" Type="http://schemas.openxmlformats.org/officeDocument/2006/relationships/slideLayout" Target="../slideLayouts/slideLayout102.xml"/><Relationship Id="rId10" Type="http://schemas.openxmlformats.org/officeDocument/2006/relationships/slideLayout" Target="../slideLayouts/slideLayout107.xml"/><Relationship Id="rId4" Type="http://schemas.openxmlformats.org/officeDocument/2006/relationships/slideLayout" Target="../slideLayouts/slideLayout101.xml"/><Relationship Id="rId9" Type="http://schemas.openxmlformats.org/officeDocument/2006/relationships/slideLayout" Target="../slideLayouts/slideLayout10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">
            <a:extLst>
              <a:ext uri="{FF2B5EF4-FFF2-40B4-BE49-F238E27FC236}">
                <a16:creationId xmlns:a16="http://schemas.microsoft.com/office/drawing/2014/main" id="{1FA9325A-12D0-A079-0CC2-7485D5A1D17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8588"/>
            <a:ext cx="8197850" cy="1433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título</a:t>
            </a:r>
          </a:p>
        </p:txBody>
      </p:sp>
      <p:sp>
        <p:nvSpPr>
          <p:cNvPr id="1027" name="Rectangle 2">
            <a:extLst>
              <a:ext uri="{FF2B5EF4-FFF2-40B4-BE49-F238E27FC236}">
                <a16:creationId xmlns:a16="http://schemas.microsoft.com/office/drawing/2014/main" id="{C04FE95B-E7A8-447C-891D-3D65563F2F4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197850" cy="449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destaque</a:t>
            </a:r>
          </a:p>
          <a:p>
            <a:pPr lvl="1"/>
            <a:r>
              <a:rPr lang="en-GB" altLang="it-CH"/>
              <a:t>Segundo nível de destaque</a:t>
            </a:r>
          </a:p>
          <a:p>
            <a:pPr lvl="2"/>
            <a:r>
              <a:rPr lang="en-GB" altLang="it-CH"/>
              <a:t>Terceiro nível de destaque</a:t>
            </a:r>
          </a:p>
          <a:p>
            <a:pPr lvl="3"/>
            <a:r>
              <a:rPr lang="en-GB" altLang="it-CH"/>
              <a:t>Quarto nível de destaque</a:t>
            </a:r>
          </a:p>
          <a:p>
            <a:pPr lvl="4"/>
            <a:r>
              <a:rPr lang="en-GB" altLang="it-CH"/>
              <a:t>Quinto nível de destaque</a:t>
            </a:r>
          </a:p>
          <a:p>
            <a:pPr lvl="4"/>
            <a:r>
              <a:rPr lang="en-GB" altLang="it-CH"/>
              <a:t>Sexto nível de destaque</a:t>
            </a:r>
          </a:p>
          <a:p>
            <a:pPr lvl="4"/>
            <a:r>
              <a:rPr lang="en-GB" altLang="it-CH"/>
              <a:t>Sétimo nível de destaque</a:t>
            </a:r>
          </a:p>
          <a:p>
            <a:pPr lvl="4"/>
            <a:r>
              <a:rPr lang="en-GB" altLang="it-CH"/>
              <a:t>Oitavo nível de destaque</a:t>
            </a:r>
          </a:p>
          <a:p>
            <a:pPr lvl="4"/>
            <a:r>
              <a:rPr lang="en-GB" altLang="it-CH"/>
              <a:t>Nono nível de destaque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99B1D56C-030C-EDB4-CBC1-BCA43E9EF515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245225"/>
            <a:ext cx="2101850" cy="4445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defTabSz="449263"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ea typeface="+mn-ea"/>
                <a:cs typeface="Arial" charset="0"/>
              </a:defRPr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1029" name="Text Box 4">
            <a:extLst>
              <a:ext uri="{FF2B5EF4-FFF2-40B4-BE49-F238E27FC236}">
                <a16:creationId xmlns:a16="http://schemas.microsoft.com/office/drawing/2014/main" id="{7FBDCF4B-DE2A-D169-177F-C78BAB0A4D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1pPr>
            <a:lvl2pPr marL="742950" indent="-28575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2pPr>
            <a:lvl3pPr marL="11430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3pPr>
            <a:lvl4pPr marL="16002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4pPr>
            <a:lvl5pPr marL="20574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itchFamily="16" charset="0"/>
              <a:buNone/>
              <a:defRPr/>
            </a:pPr>
            <a:endParaRPr lang="it-CH" altLang="it-CH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D001AB5-4AE1-C5B1-8183-FE704F2E9F4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01850" cy="4445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defTabSz="449263" eaLnBrk="1" hangingPunct="1">
              <a:buSzPct val="10000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D8EDEB28-645C-4033-A159-6AE053D017F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163" r:id="rId1"/>
    <p:sldLayoutId id="2147579164" r:id="rId2"/>
    <p:sldLayoutId id="2147579165" r:id="rId3"/>
    <p:sldLayoutId id="2147579166" r:id="rId4"/>
    <p:sldLayoutId id="2147579167" r:id="rId5"/>
    <p:sldLayoutId id="2147579168" r:id="rId6"/>
    <p:sldLayoutId id="2147579169" r:id="rId7"/>
    <p:sldLayoutId id="2147579170" r:id="rId8"/>
    <p:sldLayoutId id="2147579171" r:id="rId9"/>
    <p:sldLayoutId id="2147579172" r:id="rId10"/>
    <p:sldLayoutId id="2147579173" r:id="rId11"/>
  </p:sldLayoutIdLst>
  <p:hf sldNum="0" hdr="0" ftr="0"/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it-CH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1">
            <a:extLst>
              <a:ext uri="{FF2B5EF4-FFF2-40B4-BE49-F238E27FC236}">
                <a16:creationId xmlns:a16="http://schemas.microsoft.com/office/drawing/2014/main" id="{AA442DE3-348A-29BF-12CB-ECDB89B719C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8588"/>
            <a:ext cx="8197850" cy="1433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título</a:t>
            </a:r>
          </a:p>
        </p:txBody>
      </p:sp>
      <p:sp>
        <p:nvSpPr>
          <p:cNvPr id="10243" name="Rectangle 2">
            <a:extLst>
              <a:ext uri="{FF2B5EF4-FFF2-40B4-BE49-F238E27FC236}">
                <a16:creationId xmlns:a16="http://schemas.microsoft.com/office/drawing/2014/main" id="{41586E25-7E58-590E-2AEA-015F92F2716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197850" cy="449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destaque</a:t>
            </a:r>
          </a:p>
          <a:p>
            <a:pPr lvl="1"/>
            <a:r>
              <a:rPr lang="en-GB" altLang="it-CH"/>
              <a:t>Segundo nível de destaque</a:t>
            </a:r>
          </a:p>
          <a:p>
            <a:pPr lvl="2"/>
            <a:r>
              <a:rPr lang="en-GB" altLang="it-CH"/>
              <a:t>Terceiro nível de destaque</a:t>
            </a:r>
          </a:p>
          <a:p>
            <a:pPr lvl="3"/>
            <a:r>
              <a:rPr lang="en-GB" altLang="it-CH"/>
              <a:t>Quarto nível de destaque</a:t>
            </a:r>
          </a:p>
          <a:p>
            <a:pPr lvl="4"/>
            <a:r>
              <a:rPr lang="en-GB" altLang="it-CH"/>
              <a:t>Quinto nível de destaque</a:t>
            </a:r>
          </a:p>
          <a:p>
            <a:pPr lvl="4"/>
            <a:r>
              <a:rPr lang="en-GB" altLang="it-CH"/>
              <a:t>Sexto nível de destaque</a:t>
            </a:r>
          </a:p>
          <a:p>
            <a:pPr lvl="4"/>
            <a:r>
              <a:rPr lang="en-GB" altLang="it-CH"/>
              <a:t>Sétimo nível de destaque</a:t>
            </a:r>
          </a:p>
          <a:p>
            <a:pPr lvl="4"/>
            <a:r>
              <a:rPr lang="en-GB" altLang="it-CH"/>
              <a:t>Oitavo nível de destaque</a:t>
            </a:r>
          </a:p>
          <a:p>
            <a:pPr lvl="4"/>
            <a:r>
              <a:rPr lang="en-GB" altLang="it-CH"/>
              <a:t>Nono nível de destaque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53653540-2A11-2A53-B467-A44D824ABDDD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1850" cy="3333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 defTabSz="449263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200">
                <a:solidFill>
                  <a:srgbClr val="898989"/>
                </a:solidFill>
                <a:latin typeface="Times New Roman" pitchFamily="16" charset="0"/>
                <a:ea typeface="+mn-ea"/>
                <a:cs typeface="Arial" charset="0"/>
              </a:defRPr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11269" name="Text Box 4">
            <a:extLst>
              <a:ext uri="{FF2B5EF4-FFF2-40B4-BE49-F238E27FC236}">
                <a16:creationId xmlns:a16="http://schemas.microsoft.com/office/drawing/2014/main" id="{A6F8495C-4E01-D47F-2F49-7145B8FD44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1pPr>
            <a:lvl2pPr marL="742950" indent="-28575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2pPr>
            <a:lvl3pPr marL="11430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3pPr>
            <a:lvl4pPr marL="16002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4pPr>
            <a:lvl5pPr marL="20574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itchFamily="16" charset="0"/>
              <a:buNone/>
              <a:defRPr/>
            </a:pPr>
            <a:endParaRPr lang="it-CH" altLang="it-CH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E1531A0-245F-E27E-3B02-55B9FDCC39F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1850" cy="3333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 algn="r" defTabSz="449263" eaLnBrk="1" hangingPunct="1">
              <a:buSzPct val="100000"/>
              <a:tabLst>
                <a:tab pos="723900" algn="l"/>
                <a:tab pos="1447800" algn="l"/>
              </a:tabLst>
              <a:defRPr sz="1200">
                <a:solidFill>
                  <a:srgbClr val="898989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B08C0B8B-0BFD-4F8E-A235-354D960394B0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271" r:id="rId1"/>
    <p:sldLayoutId id="2147579272" r:id="rId2"/>
    <p:sldLayoutId id="2147579273" r:id="rId3"/>
    <p:sldLayoutId id="2147579274" r:id="rId4"/>
    <p:sldLayoutId id="2147579275" r:id="rId5"/>
    <p:sldLayoutId id="2147579276" r:id="rId6"/>
    <p:sldLayoutId id="2147579277" r:id="rId7"/>
    <p:sldLayoutId id="2147579278" r:id="rId8"/>
    <p:sldLayoutId id="2147579279" r:id="rId9"/>
    <p:sldLayoutId id="2147579280" r:id="rId10"/>
    <p:sldLayoutId id="2147579281" r:id="rId11"/>
  </p:sldLayoutIdLst>
  <p:hf sldNum="0" hdr="0" ftr="0"/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it-CH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1">
            <a:extLst>
              <a:ext uri="{FF2B5EF4-FFF2-40B4-BE49-F238E27FC236}">
                <a16:creationId xmlns:a16="http://schemas.microsoft.com/office/drawing/2014/main" id="{6D32AB9E-AB65-8F46-9E39-504C9F6C5A0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8588"/>
            <a:ext cx="8197850" cy="1433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título</a:t>
            </a:r>
          </a:p>
        </p:txBody>
      </p:sp>
      <p:sp>
        <p:nvSpPr>
          <p:cNvPr id="11267" name="Rectangle 2">
            <a:extLst>
              <a:ext uri="{FF2B5EF4-FFF2-40B4-BE49-F238E27FC236}">
                <a16:creationId xmlns:a16="http://schemas.microsoft.com/office/drawing/2014/main" id="{8A54B2D4-A66A-EFF4-D768-601B2A80B93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197850" cy="449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destaque</a:t>
            </a:r>
          </a:p>
          <a:p>
            <a:pPr lvl="1"/>
            <a:r>
              <a:rPr lang="en-GB" altLang="it-CH"/>
              <a:t>Segundo nível de destaque</a:t>
            </a:r>
          </a:p>
          <a:p>
            <a:pPr lvl="2"/>
            <a:r>
              <a:rPr lang="en-GB" altLang="it-CH"/>
              <a:t>Terceiro nível de destaque</a:t>
            </a:r>
          </a:p>
          <a:p>
            <a:pPr lvl="3"/>
            <a:r>
              <a:rPr lang="en-GB" altLang="it-CH"/>
              <a:t>Quarto nível de destaque</a:t>
            </a:r>
          </a:p>
          <a:p>
            <a:pPr lvl="4"/>
            <a:r>
              <a:rPr lang="en-GB" altLang="it-CH"/>
              <a:t>Quinto nível de destaque</a:t>
            </a:r>
          </a:p>
          <a:p>
            <a:pPr lvl="4"/>
            <a:r>
              <a:rPr lang="en-GB" altLang="it-CH"/>
              <a:t>Sexto nível de destaque</a:t>
            </a:r>
          </a:p>
          <a:p>
            <a:pPr lvl="4"/>
            <a:r>
              <a:rPr lang="en-GB" altLang="it-CH"/>
              <a:t>Sétimo nível de destaque</a:t>
            </a:r>
          </a:p>
          <a:p>
            <a:pPr lvl="4"/>
            <a:r>
              <a:rPr lang="en-GB" altLang="it-CH"/>
              <a:t>Oitavo nível de destaque</a:t>
            </a:r>
          </a:p>
          <a:p>
            <a:pPr lvl="4"/>
            <a:r>
              <a:rPr lang="en-GB" altLang="it-CH"/>
              <a:t>Nono nível de destaque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4AE41551-A6D4-3F9B-CCF5-A292F6A7A2A1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245225"/>
            <a:ext cx="2101850" cy="4445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defTabSz="449263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Times New Roman" pitchFamily="16" charset="0"/>
                <a:ea typeface="+mn-ea"/>
                <a:cs typeface="Arial" charset="0"/>
              </a:defRPr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12293" name="Text Box 4">
            <a:extLst>
              <a:ext uri="{FF2B5EF4-FFF2-40B4-BE49-F238E27FC236}">
                <a16:creationId xmlns:a16="http://schemas.microsoft.com/office/drawing/2014/main" id="{86F6D51F-0EB6-5B6F-1184-919C20D046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1pPr>
            <a:lvl2pPr marL="742950" indent="-28575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2pPr>
            <a:lvl3pPr marL="11430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3pPr>
            <a:lvl4pPr marL="16002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4pPr>
            <a:lvl5pPr marL="20574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itchFamily="16" charset="0"/>
              <a:buNone/>
              <a:defRPr/>
            </a:pPr>
            <a:endParaRPr lang="it-CH" altLang="it-CH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E2F6CAB-2FBE-1961-F0E5-CAFED6CA122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01850" cy="4445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defTabSz="449263" eaLnBrk="1" hangingPunct="1">
              <a:buSzPct val="100000"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41B641DC-C6DE-423F-ABA6-68D4D26A70A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282" r:id="rId1"/>
    <p:sldLayoutId id="2147579283" r:id="rId2"/>
    <p:sldLayoutId id="2147579284" r:id="rId3"/>
    <p:sldLayoutId id="2147579285" r:id="rId4"/>
    <p:sldLayoutId id="2147579286" r:id="rId5"/>
    <p:sldLayoutId id="2147579287" r:id="rId6"/>
    <p:sldLayoutId id="2147579288" r:id="rId7"/>
    <p:sldLayoutId id="2147579289" r:id="rId8"/>
    <p:sldLayoutId id="2147579290" r:id="rId9"/>
    <p:sldLayoutId id="2147579291" r:id="rId10"/>
    <p:sldLayoutId id="2147579292" r:id="rId11"/>
  </p:sldLayoutIdLst>
  <p:hf sldNum="0" hdr="0" ftr="0"/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it-CH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1">
            <a:extLst>
              <a:ext uri="{FF2B5EF4-FFF2-40B4-BE49-F238E27FC236}">
                <a16:creationId xmlns:a16="http://schemas.microsoft.com/office/drawing/2014/main" id="{E39DF076-2AE5-E71D-1EB4-44D36276B25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8588"/>
            <a:ext cx="8197850" cy="1433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título</a:t>
            </a:r>
          </a:p>
        </p:txBody>
      </p:sp>
      <p:sp>
        <p:nvSpPr>
          <p:cNvPr id="12291" name="Rectangle 2">
            <a:extLst>
              <a:ext uri="{FF2B5EF4-FFF2-40B4-BE49-F238E27FC236}">
                <a16:creationId xmlns:a16="http://schemas.microsoft.com/office/drawing/2014/main" id="{B5A82708-BF56-5B51-843F-16B2DD7AF80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197850" cy="449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destaque</a:t>
            </a:r>
          </a:p>
          <a:p>
            <a:pPr lvl="1"/>
            <a:r>
              <a:rPr lang="en-GB" altLang="it-CH"/>
              <a:t>Segundo nível de destaque</a:t>
            </a:r>
          </a:p>
          <a:p>
            <a:pPr lvl="2"/>
            <a:r>
              <a:rPr lang="en-GB" altLang="it-CH"/>
              <a:t>Terceiro nível de destaque</a:t>
            </a:r>
          </a:p>
          <a:p>
            <a:pPr lvl="3"/>
            <a:r>
              <a:rPr lang="en-GB" altLang="it-CH"/>
              <a:t>Quarto nível de destaque</a:t>
            </a:r>
          </a:p>
          <a:p>
            <a:pPr lvl="4"/>
            <a:r>
              <a:rPr lang="en-GB" altLang="it-CH"/>
              <a:t>Quinto nível de destaque</a:t>
            </a:r>
          </a:p>
          <a:p>
            <a:pPr lvl="4"/>
            <a:r>
              <a:rPr lang="en-GB" altLang="it-CH"/>
              <a:t>Sexto nível de destaque</a:t>
            </a:r>
          </a:p>
          <a:p>
            <a:pPr lvl="4"/>
            <a:r>
              <a:rPr lang="en-GB" altLang="it-CH"/>
              <a:t>Sétimo nível de destaque</a:t>
            </a:r>
          </a:p>
          <a:p>
            <a:pPr lvl="4"/>
            <a:r>
              <a:rPr lang="en-GB" altLang="it-CH"/>
              <a:t>Oitavo nível de destaque</a:t>
            </a:r>
          </a:p>
          <a:p>
            <a:pPr lvl="4"/>
            <a:r>
              <a:rPr lang="en-GB" altLang="it-CH"/>
              <a:t>Nono nível de destaque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C3409096-C43A-B5FC-97ED-6B63855F1591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245225"/>
            <a:ext cx="2101850" cy="4445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defTabSz="449263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Times New Roman" pitchFamily="16" charset="0"/>
                <a:ea typeface="+mn-ea"/>
                <a:cs typeface="Arial" charset="0"/>
              </a:defRPr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13317" name="Text Box 4">
            <a:extLst>
              <a:ext uri="{FF2B5EF4-FFF2-40B4-BE49-F238E27FC236}">
                <a16:creationId xmlns:a16="http://schemas.microsoft.com/office/drawing/2014/main" id="{16206F04-C547-CD22-9EFD-C5F14AAF4B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1pPr>
            <a:lvl2pPr marL="742950" indent="-28575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2pPr>
            <a:lvl3pPr marL="11430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3pPr>
            <a:lvl4pPr marL="16002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4pPr>
            <a:lvl5pPr marL="20574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itchFamily="16" charset="0"/>
              <a:buNone/>
              <a:defRPr/>
            </a:pPr>
            <a:endParaRPr lang="it-CH" altLang="it-CH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4E457EC1-15FD-7669-B7FC-AC1D9CEB283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01850" cy="4445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defTabSz="449263" eaLnBrk="1" hangingPunct="1">
              <a:buSzPct val="100000"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F92F2809-AF0F-49B8-AF15-F5C0BA65ACA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293" r:id="rId1"/>
    <p:sldLayoutId id="2147579294" r:id="rId2"/>
    <p:sldLayoutId id="2147579295" r:id="rId3"/>
    <p:sldLayoutId id="2147579296" r:id="rId4"/>
    <p:sldLayoutId id="2147579297" r:id="rId5"/>
    <p:sldLayoutId id="2147579298" r:id="rId6"/>
    <p:sldLayoutId id="2147579299" r:id="rId7"/>
    <p:sldLayoutId id="2147579300" r:id="rId8"/>
    <p:sldLayoutId id="2147579301" r:id="rId9"/>
    <p:sldLayoutId id="2147579302" r:id="rId10"/>
    <p:sldLayoutId id="2147579303" r:id="rId11"/>
  </p:sldLayoutIdLst>
  <p:hf sldNum="0" hdr="0" ftr="0"/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it-CH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7F885723-FA99-76B5-0892-C8831E58990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lo stile del titolo</a:t>
            </a:r>
          </a:p>
        </p:txBody>
      </p:sp>
      <p:sp>
        <p:nvSpPr>
          <p:cNvPr id="13315" name="Rectangle 3">
            <a:extLst>
              <a:ext uri="{FF2B5EF4-FFF2-40B4-BE49-F238E27FC236}">
                <a16:creationId xmlns:a16="http://schemas.microsoft.com/office/drawing/2014/main" id="{1701F048-E94A-7034-045C-566F2C765A0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gli stili del testo dello schema</a:t>
            </a:r>
          </a:p>
          <a:p>
            <a:pPr lvl="1"/>
            <a:r>
              <a:rPr lang="it-IT" altLang="it-CH"/>
              <a:t>Secondo livello</a:t>
            </a:r>
          </a:p>
          <a:p>
            <a:pPr lvl="2"/>
            <a:r>
              <a:rPr lang="it-IT" altLang="it-CH"/>
              <a:t>Terzo livello</a:t>
            </a:r>
          </a:p>
          <a:p>
            <a:pPr lvl="3"/>
            <a:r>
              <a:rPr lang="it-IT" altLang="it-CH"/>
              <a:t>Quarto livello</a:t>
            </a:r>
          </a:p>
          <a:p>
            <a:pPr lvl="4"/>
            <a:r>
              <a:rPr lang="it-IT" altLang="it-CH"/>
              <a:t>Quinto livello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DA4CB6CF-7A9E-A46D-A3A6-DE258F1F8160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defTabSz="914400" eaLnBrk="1" fontAlgn="auto" hangingPunct="1">
              <a:spcBef>
                <a:spcPts val="0"/>
              </a:spcBef>
              <a:spcAft>
                <a:spcPts val="0"/>
              </a:spcAft>
              <a:defRPr sz="1400">
                <a:solidFill>
                  <a:srgbClr val="000000"/>
                </a:solidFill>
                <a:latin typeface="Arial"/>
                <a:ea typeface="+mn-ea"/>
                <a:cs typeface="+mn-cs"/>
              </a:defRPr>
            </a:lvl1pPr>
          </a:lstStyle>
          <a:p>
            <a:pPr>
              <a:defRPr/>
            </a:pPr>
            <a:fld id="{5168DEBC-7137-4C3A-85BA-4E508B1345AF}" type="datetimeFigureOut">
              <a:rPr lang="it-IT"/>
              <a:pPr>
                <a:defRPr/>
              </a:pPr>
              <a:t>25/04/2024</a:t>
            </a:fld>
            <a:endParaRPr lang="it-IT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FC75C088-3D71-24FD-66E0-14B4C0FAEA80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defTabSz="914400" eaLnBrk="1" fontAlgn="auto" hangingPunct="1">
              <a:spcBef>
                <a:spcPts val="0"/>
              </a:spcBef>
              <a:spcAft>
                <a:spcPts val="0"/>
              </a:spcAft>
              <a:defRPr sz="1400">
                <a:solidFill>
                  <a:srgbClr val="000000"/>
                </a:solidFill>
                <a:latin typeface="Arial"/>
                <a:ea typeface="+mn-ea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BE77C505-281A-CBB4-5110-B840FF7ED66C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00356B7D-1281-4F13-A63F-409E958C550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304" r:id="rId1"/>
    <p:sldLayoutId id="2147579305" r:id="rId2"/>
    <p:sldLayoutId id="2147579306" r:id="rId3"/>
    <p:sldLayoutId id="2147579307" r:id="rId4"/>
    <p:sldLayoutId id="2147579308" r:id="rId5"/>
    <p:sldLayoutId id="2147579309" r:id="rId6"/>
    <p:sldLayoutId id="2147579310" r:id="rId7"/>
    <p:sldLayoutId id="2147579311" r:id="rId8"/>
    <p:sldLayoutId id="2147579312" r:id="rId9"/>
    <p:sldLayoutId id="2147579313" r:id="rId10"/>
    <p:sldLayoutId id="2147579314" r:id="rId11"/>
    <p:sldLayoutId id="2147579315" r:id="rId12"/>
    <p:sldLayoutId id="2147579316" r:id="rId13"/>
    <p:sldLayoutId id="2147579317" r:id="rId14"/>
    <p:sldLayoutId id="2147579318" r:id="rId15"/>
    <p:sldLayoutId id="2147579319" r:id="rId16"/>
    <p:sldLayoutId id="2147579320" r:id="rId17"/>
    <p:sldLayoutId id="2147579321" r:id="rId18"/>
    <p:sldLayoutId id="2147579322" r:id="rId19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1">
            <a:extLst>
              <a:ext uri="{FF2B5EF4-FFF2-40B4-BE49-F238E27FC236}">
                <a16:creationId xmlns:a16="http://schemas.microsoft.com/office/drawing/2014/main" id="{417EBF5F-28D9-7AC6-F730-3BCE0D9A4B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8588"/>
            <a:ext cx="8197850" cy="1433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título</a:t>
            </a:r>
          </a:p>
        </p:txBody>
      </p:sp>
      <p:sp>
        <p:nvSpPr>
          <p:cNvPr id="14339" name="Rectangle 2">
            <a:extLst>
              <a:ext uri="{FF2B5EF4-FFF2-40B4-BE49-F238E27FC236}">
                <a16:creationId xmlns:a16="http://schemas.microsoft.com/office/drawing/2014/main" id="{BE190AB3-DFD5-54AD-67C9-211CF793A07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197850" cy="449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destaque</a:t>
            </a:r>
          </a:p>
          <a:p>
            <a:pPr lvl="1"/>
            <a:r>
              <a:rPr lang="en-GB" altLang="it-CH"/>
              <a:t>Segundo nível de destaque</a:t>
            </a:r>
          </a:p>
          <a:p>
            <a:pPr lvl="2"/>
            <a:r>
              <a:rPr lang="en-GB" altLang="it-CH"/>
              <a:t>Terceiro nível de destaque</a:t>
            </a:r>
          </a:p>
          <a:p>
            <a:pPr lvl="3"/>
            <a:r>
              <a:rPr lang="en-GB" altLang="it-CH"/>
              <a:t>Quarto nível de destaque</a:t>
            </a:r>
          </a:p>
          <a:p>
            <a:pPr lvl="4"/>
            <a:r>
              <a:rPr lang="en-GB" altLang="it-CH"/>
              <a:t>Quinto nível de destaque</a:t>
            </a:r>
          </a:p>
          <a:p>
            <a:pPr lvl="4"/>
            <a:r>
              <a:rPr lang="en-GB" altLang="it-CH"/>
              <a:t>Sexto nível de destaque</a:t>
            </a:r>
          </a:p>
          <a:p>
            <a:pPr lvl="4"/>
            <a:r>
              <a:rPr lang="en-GB" altLang="it-CH"/>
              <a:t>Sétimo nível de destaque</a:t>
            </a:r>
          </a:p>
          <a:p>
            <a:pPr lvl="4"/>
            <a:r>
              <a:rPr lang="en-GB" altLang="it-CH"/>
              <a:t>Oitavo nível de destaque</a:t>
            </a:r>
          </a:p>
          <a:p>
            <a:pPr lvl="4"/>
            <a:r>
              <a:rPr lang="en-GB" altLang="it-CH"/>
              <a:t>Nono nível de destaque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2AC741A2-E871-8E24-F59A-851313984391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1850" cy="3333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 defTabSz="449263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200">
                <a:solidFill>
                  <a:srgbClr val="898989"/>
                </a:solidFill>
                <a:latin typeface="+mn-lt"/>
                <a:ea typeface="+mn-ea"/>
                <a:cs typeface="Arial" charset="0"/>
              </a:defRPr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15365" name="Text Box 4">
            <a:extLst>
              <a:ext uri="{FF2B5EF4-FFF2-40B4-BE49-F238E27FC236}">
                <a16:creationId xmlns:a16="http://schemas.microsoft.com/office/drawing/2014/main" id="{A0B41CFA-ACEB-8967-D730-EA5E501272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1pPr>
            <a:lvl2pPr marL="742950" indent="-28575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2pPr>
            <a:lvl3pPr marL="11430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3pPr>
            <a:lvl4pPr marL="16002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4pPr>
            <a:lvl5pPr marL="20574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itchFamily="16" charset="0"/>
              <a:buNone/>
              <a:defRPr/>
            </a:pPr>
            <a:endParaRPr lang="it-CH" altLang="it-CH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EECDB1E-50DE-C9E7-747D-71B3EE249BC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1850" cy="3333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 algn="r" defTabSz="449263" eaLnBrk="1" hangingPunct="1">
              <a:buSzPct val="100000"/>
              <a:tabLst>
                <a:tab pos="723900" algn="l"/>
                <a:tab pos="1447800" algn="l"/>
              </a:tabLst>
              <a:defRPr sz="1200">
                <a:solidFill>
                  <a:srgbClr val="898989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F7FEF538-B873-4F99-8187-0319227C1429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323" r:id="rId1"/>
    <p:sldLayoutId id="2147579324" r:id="rId2"/>
    <p:sldLayoutId id="2147579325" r:id="rId3"/>
    <p:sldLayoutId id="2147579326" r:id="rId4"/>
    <p:sldLayoutId id="2147579327" r:id="rId5"/>
    <p:sldLayoutId id="2147579328" r:id="rId6"/>
    <p:sldLayoutId id="2147579329" r:id="rId7"/>
    <p:sldLayoutId id="2147579330" r:id="rId8"/>
    <p:sldLayoutId id="2147579331" r:id="rId9"/>
    <p:sldLayoutId id="2147579332" r:id="rId10"/>
    <p:sldLayoutId id="2147579333" r:id="rId11"/>
  </p:sldLayoutIdLst>
  <p:hf sldNum="0" hdr="0" ftr="0"/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it-CH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1">
            <a:extLst>
              <a:ext uri="{FF2B5EF4-FFF2-40B4-BE49-F238E27FC236}">
                <a16:creationId xmlns:a16="http://schemas.microsoft.com/office/drawing/2014/main" id="{87C83017-7090-E739-4C5E-E0F9A8FC265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8588"/>
            <a:ext cx="8197850" cy="1433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título</a:t>
            </a:r>
          </a:p>
        </p:txBody>
      </p:sp>
      <p:sp>
        <p:nvSpPr>
          <p:cNvPr id="15363" name="Rectangle 2">
            <a:extLst>
              <a:ext uri="{FF2B5EF4-FFF2-40B4-BE49-F238E27FC236}">
                <a16:creationId xmlns:a16="http://schemas.microsoft.com/office/drawing/2014/main" id="{835E4352-5C5F-2106-1A21-00BD9EE632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197850" cy="449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destaque</a:t>
            </a:r>
          </a:p>
          <a:p>
            <a:pPr lvl="1"/>
            <a:r>
              <a:rPr lang="en-GB" altLang="it-CH"/>
              <a:t>Segundo nível de destaque</a:t>
            </a:r>
          </a:p>
          <a:p>
            <a:pPr lvl="2"/>
            <a:r>
              <a:rPr lang="en-GB" altLang="it-CH"/>
              <a:t>Terceiro nível de destaque</a:t>
            </a:r>
          </a:p>
          <a:p>
            <a:pPr lvl="3"/>
            <a:r>
              <a:rPr lang="en-GB" altLang="it-CH"/>
              <a:t>Quarto nível de destaque</a:t>
            </a:r>
          </a:p>
          <a:p>
            <a:pPr lvl="4"/>
            <a:r>
              <a:rPr lang="en-GB" altLang="it-CH"/>
              <a:t>Quinto nível de destaque</a:t>
            </a:r>
          </a:p>
          <a:p>
            <a:pPr lvl="4"/>
            <a:r>
              <a:rPr lang="en-GB" altLang="it-CH"/>
              <a:t>Sexto nível de destaque</a:t>
            </a:r>
          </a:p>
          <a:p>
            <a:pPr lvl="4"/>
            <a:r>
              <a:rPr lang="en-GB" altLang="it-CH"/>
              <a:t>Sétimo nível de destaque</a:t>
            </a:r>
          </a:p>
          <a:p>
            <a:pPr lvl="4"/>
            <a:r>
              <a:rPr lang="en-GB" altLang="it-CH"/>
              <a:t>Oitavo nível de destaque</a:t>
            </a:r>
          </a:p>
          <a:p>
            <a:pPr lvl="4"/>
            <a:r>
              <a:rPr lang="en-GB" altLang="it-CH"/>
              <a:t>Nono nível de destaque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F4058725-C1E5-FC30-067E-302E05A4F9A0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1850" cy="3333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 defTabSz="449263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200">
                <a:solidFill>
                  <a:srgbClr val="898989"/>
                </a:solidFill>
                <a:latin typeface="+mn-lt"/>
                <a:ea typeface="+mn-ea"/>
                <a:cs typeface="Arial" charset="0"/>
              </a:defRPr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16389" name="Text Box 4">
            <a:extLst>
              <a:ext uri="{FF2B5EF4-FFF2-40B4-BE49-F238E27FC236}">
                <a16:creationId xmlns:a16="http://schemas.microsoft.com/office/drawing/2014/main" id="{1FA7ED55-9EDF-02EB-1388-5CAFD83DD3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1pPr>
            <a:lvl2pPr marL="742950" indent="-28575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2pPr>
            <a:lvl3pPr marL="11430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3pPr>
            <a:lvl4pPr marL="16002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4pPr>
            <a:lvl5pPr marL="20574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itchFamily="16" charset="0"/>
              <a:buNone/>
              <a:defRPr/>
            </a:pPr>
            <a:endParaRPr lang="it-CH" altLang="it-CH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EE86DE2-7C0D-06F3-319F-BC78EBF3774D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1850" cy="3333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 algn="r" defTabSz="449263" eaLnBrk="1" hangingPunct="1">
              <a:buSzPct val="100000"/>
              <a:tabLst>
                <a:tab pos="723900" algn="l"/>
                <a:tab pos="1447800" algn="l"/>
              </a:tabLst>
              <a:defRPr sz="1200">
                <a:solidFill>
                  <a:srgbClr val="898989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71ACD152-F1EC-4611-A429-C5071554BDF7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334" r:id="rId1"/>
    <p:sldLayoutId id="2147579335" r:id="rId2"/>
    <p:sldLayoutId id="2147579336" r:id="rId3"/>
    <p:sldLayoutId id="2147579337" r:id="rId4"/>
    <p:sldLayoutId id="2147579338" r:id="rId5"/>
    <p:sldLayoutId id="2147579339" r:id="rId6"/>
    <p:sldLayoutId id="2147579340" r:id="rId7"/>
    <p:sldLayoutId id="2147579341" r:id="rId8"/>
    <p:sldLayoutId id="2147579342" r:id="rId9"/>
    <p:sldLayoutId id="2147579343" r:id="rId10"/>
    <p:sldLayoutId id="2147579344" r:id="rId11"/>
  </p:sldLayoutIdLst>
  <p:hf sldNum="0" hdr="0" ftr="0"/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it-CH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1">
            <a:extLst>
              <a:ext uri="{FF2B5EF4-FFF2-40B4-BE49-F238E27FC236}">
                <a16:creationId xmlns:a16="http://schemas.microsoft.com/office/drawing/2014/main" id="{4A2896EC-9DD6-9B29-F4C9-510DDA82299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8588"/>
            <a:ext cx="8197850" cy="1433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título</a:t>
            </a:r>
          </a:p>
        </p:txBody>
      </p:sp>
      <p:sp>
        <p:nvSpPr>
          <p:cNvPr id="16387" name="Rectangle 2">
            <a:extLst>
              <a:ext uri="{FF2B5EF4-FFF2-40B4-BE49-F238E27FC236}">
                <a16:creationId xmlns:a16="http://schemas.microsoft.com/office/drawing/2014/main" id="{A4046209-6623-7E35-96E8-D6A50614C2D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197850" cy="449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destaque</a:t>
            </a:r>
          </a:p>
          <a:p>
            <a:pPr lvl="1"/>
            <a:r>
              <a:rPr lang="en-GB" altLang="it-CH"/>
              <a:t>Segundo nível de destaque</a:t>
            </a:r>
          </a:p>
          <a:p>
            <a:pPr lvl="2"/>
            <a:r>
              <a:rPr lang="en-GB" altLang="it-CH"/>
              <a:t>Terceiro nível de destaque</a:t>
            </a:r>
          </a:p>
          <a:p>
            <a:pPr lvl="3"/>
            <a:r>
              <a:rPr lang="en-GB" altLang="it-CH"/>
              <a:t>Quarto nível de destaque</a:t>
            </a:r>
          </a:p>
          <a:p>
            <a:pPr lvl="4"/>
            <a:r>
              <a:rPr lang="en-GB" altLang="it-CH"/>
              <a:t>Quinto nível de destaque</a:t>
            </a:r>
          </a:p>
          <a:p>
            <a:pPr lvl="4"/>
            <a:r>
              <a:rPr lang="en-GB" altLang="it-CH"/>
              <a:t>Sexto nível de destaque</a:t>
            </a:r>
          </a:p>
          <a:p>
            <a:pPr lvl="4"/>
            <a:r>
              <a:rPr lang="en-GB" altLang="it-CH"/>
              <a:t>Sétimo nível de destaque</a:t>
            </a:r>
          </a:p>
          <a:p>
            <a:pPr lvl="4"/>
            <a:r>
              <a:rPr lang="en-GB" altLang="it-CH"/>
              <a:t>Oitavo nível de destaque</a:t>
            </a:r>
          </a:p>
          <a:p>
            <a:pPr lvl="4"/>
            <a:r>
              <a:rPr lang="en-GB" altLang="it-CH"/>
              <a:t>Nono nível de destaque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29BC67A9-6290-1C28-7A51-2CC595264C93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1850" cy="3333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 defTabSz="449263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200">
                <a:solidFill>
                  <a:srgbClr val="898989"/>
                </a:solidFill>
                <a:latin typeface="+mn-lt"/>
                <a:ea typeface="+mn-ea"/>
                <a:cs typeface="Arial" charset="0"/>
              </a:defRPr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17413" name="Text Box 4">
            <a:extLst>
              <a:ext uri="{FF2B5EF4-FFF2-40B4-BE49-F238E27FC236}">
                <a16:creationId xmlns:a16="http://schemas.microsoft.com/office/drawing/2014/main" id="{8E7F591E-EA89-476C-5330-11ED2B84BC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1pPr>
            <a:lvl2pPr marL="742950" indent="-28575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2pPr>
            <a:lvl3pPr marL="11430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3pPr>
            <a:lvl4pPr marL="16002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4pPr>
            <a:lvl5pPr marL="20574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itchFamily="16" charset="0"/>
              <a:buNone/>
              <a:defRPr/>
            </a:pPr>
            <a:endParaRPr lang="it-CH" altLang="it-CH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60FA8E6B-433F-F64B-4808-727EEF043CA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1850" cy="3333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 algn="r" defTabSz="449263" eaLnBrk="1" hangingPunct="1">
              <a:buSzPct val="100000"/>
              <a:tabLst>
                <a:tab pos="723900" algn="l"/>
                <a:tab pos="1447800" algn="l"/>
              </a:tabLst>
              <a:defRPr sz="1200">
                <a:solidFill>
                  <a:srgbClr val="898989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5060D66F-1AB2-4B2F-B3E2-DC9EB848A70D}" type="slidenum">
              <a:rPr lang="it-CH" altLang="en-US"/>
              <a:pPr>
                <a:defRPr/>
              </a:pPr>
              <a:t>‹N›</a:t>
            </a:fld>
            <a:endParaRPr lang="it-CH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345" r:id="rId1"/>
    <p:sldLayoutId id="2147579346" r:id="rId2"/>
    <p:sldLayoutId id="2147579347" r:id="rId3"/>
    <p:sldLayoutId id="2147579348" r:id="rId4"/>
    <p:sldLayoutId id="2147579349" r:id="rId5"/>
    <p:sldLayoutId id="2147579350" r:id="rId6"/>
    <p:sldLayoutId id="2147579351" r:id="rId7"/>
    <p:sldLayoutId id="2147579352" r:id="rId8"/>
    <p:sldLayoutId id="2147579353" r:id="rId9"/>
    <p:sldLayoutId id="2147579354" r:id="rId10"/>
    <p:sldLayoutId id="2147579355" r:id="rId11"/>
  </p:sldLayoutIdLst>
  <p:hf sldNum="0" hdr="0" ftr="0"/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it-CH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45E64A33-A5CA-455B-FA10-7AD02A510C3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lo stile del titolo</a:t>
            </a:r>
          </a:p>
        </p:txBody>
      </p:sp>
      <p:sp>
        <p:nvSpPr>
          <p:cNvPr id="17411" name="Rectangle 3">
            <a:extLst>
              <a:ext uri="{FF2B5EF4-FFF2-40B4-BE49-F238E27FC236}">
                <a16:creationId xmlns:a16="http://schemas.microsoft.com/office/drawing/2014/main" id="{4F7AF136-AB84-114C-E728-B7F3851CADB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gli stili del testo dello schema</a:t>
            </a:r>
          </a:p>
          <a:p>
            <a:pPr lvl="1"/>
            <a:r>
              <a:rPr lang="it-IT" altLang="it-CH"/>
              <a:t>Secondo livello</a:t>
            </a:r>
          </a:p>
          <a:p>
            <a:pPr lvl="2"/>
            <a:r>
              <a:rPr lang="it-IT" altLang="it-CH"/>
              <a:t>Terzo livello</a:t>
            </a:r>
          </a:p>
          <a:p>
            <a:pPr lvl="3"/>
            <a:r>
              <a:rPr lang="it-IT" altLang="it-CH"/>
              <a:t>Quarto livello</a:t>
            </a:r>
          </a:p>
          <a:p>
            <a:pPr lvl="4"/>
            <a:r>
              <a:rPr lang="it-IT" altLang="it-CH"/>
              <a:t>Quinto livello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DD760F72-F2F7-98E1-4F01-6DE8B3AD2507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+mn-lt"/>
                <a:ea typeface="SimSun" charset="-122"/>
                <a:cs typeface="+mn-cs"/>
              </a:defRPr>
            </a:lvl1pPr>
          </a:lstStyle>
          <a:p>
            <a:pPr>
              <a:defRPr/>
            </a:pPr>
            <a:fld id="{F40317AD-6814-410D-AC85-12154FF1ABF6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7293ACE9-2633-B5E2-BAA3-3A5EA3874442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+mn-lt"/>
                <a:ea typeface="SimSun" charset="-122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9A1B447C-DC51-76C6-A470-DCFEAC75DD6D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D1C214EA-D2CE-49C6-84D5-93A4F557D8A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356" r:id="rId1"/>
    <p:sldLayoutId id="2147579357" r:id="rId2"/>
    <p:sldLayoutId id="2147579358" r:id="rId3"/>
    <p:sldLayoutId id="2147579359" r:id="rId4"/>
    <p:sldLayoutId id="2147579360" r:id="rId5"/>
    <p:sldLayoutId id="2147579361" r:id="rId6"/>
    <p:sldLayoutId id="2147579362" r:id="rId7"/>
    <p:sldLayoutId id="2147579363" r:id="rId8"/>
    <p:sldLayoutId id="2147579364" r:id="rId9"/>
    <p:sldLayoutId id="2147579365" r:id="rId10"/>
    <p:sldLayoutId id="2147579366" r:id="rId11"/>
    <p:sldLayoutId id="2147579367" r:id="rId12"/>
    <p:sldLayoutId id="2147579368" r:id="rId13"/>
    <p:sldLayoutId id="2147579369" r:id="rId14"/>
    <p:sldLayoutId id="2147579370" r:id="rId15"/>
    <p:sldLayoutId id="2147579371" r:id="rId16"/>
    <p:sldLayoutId id="2147579372" r:id="rId17"/>
    <p:sldLayoutId id="2147579373" r:id="rId18"/>
    <p:sldLayoutId id="2147579374" r:id="rId19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81C83360-18B9-8893-052A-321E1F2E9A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lo stile del titolo</a:t>
            </a:r>
          </a:p>
        </p:txBody>
      </p:sp>
      <p:sp>
        <p:nvSpPr>
          <p:cNvPr id="18435" name="Rectangle 3">
            <a:extLst>
              <a:ext uri="{FF2B5EF4-FFF2-40B4-BE49-F238E27FC236}">
                <a16:creationId xmlns:a16="http://schemas.microsoft.com/office/drawing/2014/main" id="{C3F6A319-13EA-EA6E-115C-62FBD3161BE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gli stili del testo dello schema</a:t>
            </a:r>
          </a:p>
          <a:p>
            <a:pPr lvl="1"/>
            <a:r>
              <a:rPr lang="it-IT" altLang="it-CH"/>
              <a:t>Secondo livello</a:t>
            </a:r>
          </a:p>
          <a:p>
            <a:pPr lvl="2"/>
            <a:r>
              <a:rPr lang="it-IT" altLang="it-CH"/>
              <a:t>Terzo livello</a:t>
            </a:r>
          </a:p>
          <a:p>
            <a:pPr lvl="3"/>
            <a:r>
              <a:rPr lang="it-IT" altLang="it-CH"/>
              <a:t>Quarto livello</a:t>
            </a:r>
          </a:p>
          <a:p>
            <a:pPr lvl="4"/>
            <a:r>
              <a:rPr lang="it-IT" altLang="it-CH"/>
              <a:t>Quinto livello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908B8051-6D42-16F0-21EC-FAC1CDE27A9F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40D69F3B-2620-48E9-A87C-C99C22BA4F36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1B0F0E4C-8314-CB53-4D33-C02E9028FA7C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7FBC7E0B-A1CD-613D-F735-0F6766EE3E04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A67CCBE0-6659-42EE-8285-8D2452D4A81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375" r:id="rId1"/>
    <p:sldLayoutId id="2147579376" r:id="rId2"/>
    <p:sldLayoutId id="2147579377" r:id="rId3"/>
    <p:sldLayoutId id="2147579378" r:id="rId4"/>
    <p:sldLayoutId id="2147579379" r:id="rId5"/>
    <p:sldLayoutId id="2147579380" r:id="rId6"/>
    <p:sldLayoutId id="2147579381" r:id="rId7"/>
    <p:sldLayoutId id="2147579382" r:id="rId8"/>
    <p:sldLayoutId id="2147579383" r:id="rId9"/>
    <p:sldLayoutId id="2147579384" r:id="rId10"/>
    <p:sldLayoutId id="2147579385" r:id="rId11"/>
    <p:sldLayoutId id="2147579386" r:id="rId12"/>
    <p:sldLayoutId id="2147579387" r:id="rId13"/>
    <p:sldLayoutId id="2147579388" r:id="rId14"/>
    <p:sldLayoutId id="2147579389" r:id="rId15"/>
    <p:sldLayoutId id="2147579390" r:id="rId16"/>
    <p:sldLayoutId id="2147579391" r:id="rId17"/>
    <p:sldLayoutId id="2147579392" r:id="rId18"/>
    <p:sldLayoutId id="2147579393" r:id="rId19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2B81B14B-C281-584C-0C9A-58B36889F0A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lo stile del titolo</a:t>
            </a:r>
          </a:p>
        </p:txBody>
      </p:sp>
      <p:sp>
        <p:nvSpPr>
          <p:cNvPr id="19459" name="Rectangle 3">
            <a:extLst>
              <a:ext uri="{FF2B5EF4-FFF2-40B4-BE49-F238E27FC236}">
                <a16:creationId xmlns:a16="http://schemas.microsoft.com/office/drawing/2014/main" id="{F6F774F7-F0EE-16AD-9AE0-6BF87CBA662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gli stili del testo dello schema</a:t>
            </a:r>
          </a:p>
          <a:p>
            <a:pPr lvl="1"/>
            <a:r>
              <a:rPr lang="it-IT" altLang="it-CH"/>
              <a:t>Secondo livello</a:t>
            </a:r>
          </a:p>
          <a:p>
            <a:pPr lvl="2"/>
            <a:r>
              <a:rPr lang="it-IT" altLang="it-CH"/>
              <a:t>Terzo livello</a:t>
            </a:r>
          </a:p>
          <a:p>
            <a:pPr lvl="3"/>
            <a:r>
              <a:rPr lang="it-IT" altLang="it-CH"/>
              <a:t>Quarto livello</a:t>
            </a:r>
          </a:p>
          <a:p>
            <a:pPr lvl="4"/>
            <a:r>
              <a:rPr lang="it-IT" altLang="it-CH"/>
              <a:t>Quinto livello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239EED09-0272-6494-F6DB-165DAA4C713D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EC5D591A-43FE-4252-95F1-B26EF6309567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284F4809-3AE0-B55D-F7A2-5F6C1916DAB1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9F0F7F82-EDC2-1E4A-26B6-C065A652F590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366B3ADE-AB94-4A79-A47E-8824AD605E98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394" r:id="rId1"/>
    <p:sldLayoutId id="2147579395" r:id="rId2"/>
    <p:sldLayoutId id="2147579396" r:id="rId3"/>
    <p:sldLayoutId id="2147579397" r:id="rId4"/>
    <p:sldLayoutId id="2147579398" r:id="rId5"/>
    <p:sldLayoutId id="2147579399" r:id="rId6"/>
    <p:sldLayoutId id="2147579400" r:id="rId7"/>
    <p:sldLayoutId id="2147579401" r:id="rId8"/>
    <p:sldLayoutId id="2147579402" r:id="rId9"/>
    <p:sldLayoutId id="2147579403" r:id="rId10"/>
    <p:sldLayoutId id="2147579404" r:id="rId11"/>
    <p:sldLayoutId id="2147579405" r:id="rId12"/>
    <p:sldLayoutId id="2147579406" r:id="rId13"/>
    <p:sldLayoutId id="2147579407" r:id="rId14"/>
    <p:sldLayoutId id="2147579408" r:id="rId15"/>
    <p:sldLayoutId id="2147579409" r:id="rId16"/>
    <p:sldLayoutId id="2147579410" r:id="rId17"/>
    <p:sldLayoutId id="2147579411" r:id="rId18"/>
    <p:sldLayoutId id="2147579412" r:id="rId19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1">
            <a:extLst>
              <a:ext uri="{FF2B5EF4-FFF2-40B4-BE49-F238E27FC236}">
                <a16:creationId xmlns:a16="http://schemas.microsoft.com/office/drawing/2014/main" id="{609A745D-5BDD-A88F-CD9A-7988111C8DB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8588"/>
            <a:ext cx="8197850" cy="1433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título</a:t>
            </a:r>
          </a:p>
        </p:txBody>
      </p:sp>
      <p:sp>
        <p:nvSpPr>
          <p:cNvPr id="2051" name="Rectangle 2">
            <a:extLst>
              <a:ext uri="{FF2B5EF4-FFF2-40B4-BE49-F238E27FC236}">
                <a16:creationId xmlns:a16="http://schemas.microsoft.com/office/drawing/2014/main" id="{DF25FB7C-8574-B2D6-687A-EE00D7901D8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197850" cy="449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destaque</a:t>
            </a:r>
          </a:p>
          <a:p>
            <a:pPr lvl="1"/>
            <a:r>
              <a:rPr lang="en-GB" altLang="it-CH"/>
              <a:t>Segundo nível de destaque</a:t>
            </a:r>
          </a:p>
          <a:p>
            <a:pPr lvl="2"/>
            <a:r>
              <a:rPr lang="en-GB" altLang="it-CH"/>
              <a:t>Terceiro nível de destaque</a:t>
            </a:r>
          </a:p>
          <a:p>
            <a:pPr lvl="3"/>
            <a:r>
              <a:rPr lang="en-GB" altLang="it-CH"/>
              <a:t>Quarto nível de destaque</a:t>
            </a:r>
          </a:p>
          <a:p>
            <a:pPr lvl="4"/>
            <a:r>
              <a:rPr lang="en-GB" altLang="it-CH"/>
              <a:t>Quinto nível de destaque</a:t>
            </a:r>
          </a:p>
          <a:p>
            <a:pPr lvl="4"/>
            <a:r>
              <a:rPr lang="en-GB" altLang="it-CH"/>
              <a:t>Sexto nível de destaque</a:t>
            </a:r>
          </a:p>
          <a:p>
            <a:pPr lvl="4"/>
            <a:r>
              <a:rPr lang="en-GB" altLang="it-CH"/>
              <a:t>Sétimo nível de destaque</a:t>
            </a:r>
          </a:p>
          <a:p>
            <a:pPr lvl="4"/>
            <a:r>
              <a:rPr lang="en-GB" altLang="it-CH"/>
              <a:t>Oitavo nível de destaque</a:t>
            </a:r>
          </a:p>
          <a:p>
            <a:pPr lvl="4"/>
            <a:r>
              <a:rPr lang="en-GB" altLang="it-CH"/>
              <a:t>Nono nível de destaque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4B9091C9-D8DC-79AE-2BC2-8AF92C537339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245225"/>
            <a:ext cx="2101850" cy="4445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defTabSz="449263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Times New Roman" pitchFamily="16" charset="0"/>
                <a:ea typeface="+mn-ea"/>
                <a:cs typeface="Arial" charset="0"/>
              </a:defRPr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2053" name="Text Box 4">
            <a:extLst>
              <a:ext uri="{FF2B5EF4-FFF2-40B4-BE49-F238E27FC236}">
                <a16:creationId xmlns:a16="http://schemas.microsoft.com/office/drawing/2014/main" id="{7B38CA4B-E2B1-C1D0-F4B1-F50CEA01F5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1pPr>
            <a:lvl2pPr marL="742950" indent="-28575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2pPr>
            <a:lvl3pPr marL="11430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3pPr>
            <a:lvl4pPr marL="16002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4pPr>
            <a:lvl5pPr marL="20574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itchFamily="16" charset="0"/>
              <a:buNone/>
              <a:defRPr/>
            </a:pPr>
            <a:endParaRPr lang="it-CH" altLang="it-CH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B72E57C-E306-56A2-A708-2D87C71A36A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01850" cy="4445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defTabSz="449263" eaLnBrk="1" hangingPunct="1">
              <a:buSzPct val="100000"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FA0F0BBE-E7FB-42D4-A294-6F293D1E438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174" r:id="rId1"/>
    <p:sldLayoutId id="2147579175" r:id="rId2"/>
    <p:sldLayoutId id="2147579176" r:id="rId3"/>
    <p:sldLayoutId id="2147579177" r:id="rId4"/>
    <p:sldLayoutId id="2147579178" r:id="rId5"/>
    <p:sldLayoutId id="2147579179" r:id="rId6"/>
    <p:sldLayoutId id="2147579180" r:id="rId7"/>
    <p:sldLayoutId id="2147579181" r:id="rId8"/>
    <p:sldLayoutId id="2147579182" r:id="rId9"/>
    <p:sldLayoutId id="2147579183" r:id="rId10"/>
    <p:sldLayoutId id="2147579184" r:id="rId11"/>
    <p:sldLayoutId id="2147579185" r:id="rId12"/>
  </p:sldLayoutIdLst>
  <p:hf sldNum="0" hdr="0" ftr="0"/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it-CH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15008474-96C2-9129-063E-65FA0E1B3F4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lo stile del titolo</a:t>
            </a:r>
          </a:p>
        </p:txBody>
      </p:sp>
      <p:sp>
        <p:nvSpPr>
          <p:cNvPr id="20483" name="Rectangle 3">
            <a:extLst>
              <a:ext uri="{FF2B5EF4-FFF2-40B4-BE49-F238E27FC236}">
                <a16:creationId xmlns:a16="http://schemas.microsoft.com/office/drawing/2014/main" id="{E2CC6CA0-C74B-AFF3-46E5-C5CC65C53C3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gli stili del testo dello schema</a:t>
            </a:r>
          </a:p>
          <a:p>
            <a:pPr lvl="1"/>
            <a:r>
              <a:rPr lang="it-IT" altLang="it-CH"/>
              <a:t>Secondo livello</a:t>
            </a:r>
          </a:p>
          <a:p>
            <a:pPr lvl="2"/>
            <a:r>
              <a:rPr lang="it-IT" altLang="it-CH"/>
              <a:t>Terzo livello</a:t>
            </a:r>
          </a:p>
          <a:p>
            <a:pPr lvl="3"/>
            <a:r>
              <a:rPr lang="it-IT" altLang="it-CH"/>
              <a:t>Quarto livello</a:t>
            </a:r>
          </a:p>
          <a:p>
            <a:pPr lvl="4"/>
            <a:r>
              <a:rPr lang="it-IT" altLang="it-CH"/>
              <a:t>Quinto livello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7DAA724A-9A62-182A-3DB4-4BC82093D624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D75213CB-1327-4D26-9C7B-94369756751C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7D77D30A-721B-2931-B0BD-F1DE6D47F1B1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A23E0122-6F8C-CF7C-142D-3512E990485C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45C5DAED-21F1-4228-B1F5-F34ECDBBEEF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413" r:id="rId1"/>
    <p:sldLayoutId id="2147579414" r:id="rId2"/>
    <p:sldLayoutId id="2147579415" r:id="rId3"/>
    <p:sldLayoutId id="2147579416" r:id="rId4"/>
    <p:sldLayoutId id="2147579417" r:id="rId5"/>
    <p:sldLayoutId id="2147579418" r:id="rId6"/>
    <p:sldLayoutId id="2147579419" r:id="rId7"/>
    <p:sldLayoutId id="2147579420" r:id="rId8"/>
    <p:sldLayoutId id="2147579421" r:id="rId9"/>
    <p:sldLayoutId id="2147579422" r:id="rId10"/>
    <p:sldLayoutId id="2147579423" r:id="rId11"/>
    <p:sldLayoutId id="2147579424" r:id="rId12"/>
    <p:sldLayoutId id="2147579425" r:id="rId13"/>
    <p:sldLayoutId id="2147579426" r:id="rId14"/>
    <p:sldLayoutId id="2147579427" r:id="rId15"/>
    <p:sldLayoutId id="2147579428" r:id="rId16"/>
    <p:sldLayoutId id="2147579429" r:id="rId17"/>
    <p:sldLayoutId id="2147579430" r:id="rId18"/>
    <p:sldLayoutId id="2147579431" r:id="rId19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DC4F145A-F33A-3498-5E33-144ED8B9199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it-CH"/>
              <a:t>Fare clic per modificare lo stile del titolo</a:t>
            </a:r>
          </a:p>
        </p:txBody>
      </p:sp>
      <p:sp>
        <p:nvSpPr>
          <p:cNvPr id="21507" name="Rectangle 3">
            <a:extLst>
              <a:ext uri="{FF2B5EF4-FFF2-40B4-BE49-F238E27FC236}">
                <a16:creationId xmlns:a16="http://schemas.microsoft.com/office/drawing/2014/main" id="{E6D73A3D-0C6A-195D-4464-A26D78394A4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it-CH"/>
              <a:t>Fare clic per modificare gli stili del testo dello schema</a:t>
            </a:r>
          </a:p>
          <a:p>
            <a:pPr lvl="1"/>
            <a:r>
              <a:rPr lang="fr-FR" altLang="it-CH"/>
              <a:t>Secondo livello</a:t>
            </a:r>
          </a:p>
          <a:p>
            <a:pPr lvl="2"/>
            <a:r>
              <a:rPr lang="fr-FR" altLang="it-CH"/>
              <a:t>Terzo livello</a:t>
            </a:r>
          </a:p>
          <a:p>
            <a:pPr lvl="3"/>
            <a:r>
              <a:rPr lang="fr-FR" altLang="it-CH"/>
              <a:t>Quarto livello</a:t>
            </a:r>
          </a:p>
          <a:p>
            <a:pPr lvl="4"/>
            <a:r>
              <a:rPr lang="fr-FR" altLang="it-CH"/>
              <a:t>Quinto livello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D0A9AD3D-9F62-7AB1-E47F-67880A4809BB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414DA86B-F106-1094-BA0D-C10284E99F85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BA2FAD00-63EE-07DE-CE2F-7948034B1CF3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FFFFFF"/>
                </a:solidFill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65474A82-54A8-4AAB-B2B4-E6977CBA09D5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579432" r:id="rId1"/>
    <p:sldLayoutId id="2147579433" r:id="rId2"/>
    <p:sldLayoutId id="2147579434" r:id="rId3"/>
    <p:sldLayoutId id="2147579435" r:id="rId4"/>
    <p:sldLayoutId id="2147579436" r:id="rId5"/>
    <p:sldLayoutId id="2147579437" r:id="rId6"/>
    <p:sldLayoutId id="2147579438" r:id="rId7"/>
    <p:sldLayoutId id="2147579439" r:id="rId8"/>
    <p:sldLayoutId id="2147579440" r:id="rId9"/>
    <p:sldLayoutId id="2147579441" r:id="rId10"/>
    <p:sldLayoutId id="2147579442" r:id="rId11"/>
    <p:sldLayoutId id="2147579443" r:id="rId12"/>
    <p:sldLayoutId id="2147579444" r:id="rId13"/>
    <p:sldLayoutId id="2147579445" r:id="rId14"/>
    <p:sldLayoutId id="2147579446" r:id="rId15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D1629EF8-F889-290E-B0C9-0759757EF80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lo stile del titolo</a:t>
            </a:r>
          </a:p>
        </p:txBody>
      </p:sp>
      <p:sp>
        <p:nvSpPr>
          <p:cNvPr id="22531" name="Rectangle 3">
            <a:extLst>
              <a:ext uri="{FF2B5EF4-FFF2-40B4-BE49-F238E27FC236}">
                <a16:creationId xmlns:a16="http://schemas.microsoft.com/office/drawing/2014/main" id="{7D45AEBA-1C41-EF08-3FB6-CE13DE15374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gli stili del testo dello schema</a:t>
            </a:r>
          </a:p>
          <a:p>
            <a:pPr lvl="1"/>
            <a:r>
              <a:rPr lang="it-IT" altLang="it-CH"/>
              <a:t>Secondo livello</a:t>
            </a:r>
          </a:p>
          <a:p>
            <a:pPr lvl="2"/>
            <a:r>
              <a:rPr lang="it-IT" altLang="it-CH"/>
              <a:t>Terzo livello</a:t>
            </a:r>
          </a:p>
          <a:p>
            <a:pPr lvl="3"/>
            <a:r>
              <a:rPr lang="it-IT" altLang="it-CH"/>
              <a:t>Quarto livello</a:t>
            </a:r>
          </a:p>
          <a:p>
            <a:pPr lvl="4"/>
            <a:r>
              <a:rPr lang="it-IT" altLang="it-CH"/>
              <a:t>Quinto livello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6F13C89D-6BD8-29F0-4D24-690CCACCDC00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40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810DD7AA-A41E-4881-AEB2-70C66E6A0317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09047908-6D6C-D10C-6466-B5448FF08F07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FFFFFF"/>
                </a:solidFill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535996B3-88A9-4E52-9AEE-C366BCCB2BAC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579447" r:id="rId1"/>
    <p:sldLayoutId id="2147579448" r:id="rId2"/>
    <p:sldLayoutId id="2147579449" r:id="rId3"/>
    <p:sldLayoutId id="2147579450" r:id="rId4"/>
    <p:sldLayoutId id="2147579451" r:id="rId5"/>
    <p:sldLayoutId id="2147579452" r:id="rId6"/>
    <p:sldLayoutId id="2147579453" r:id="rId7"/>
    <p:sldLayoutId id="2147579454" r:id="rId8"/>
    <p:sldLayoutId id="2147579455" r:id="rId9"/>
    <p:sldLayoutId id="2147579456" r:id="rId10"/>
    <p:sldLayoutId id="2147579457" r:id="rId11"/>
    <p:sldLayoutId id="2147579458" r:id="rId12"/>
    <p:sldLayoutId id="2147579459" r:id="rId13"/>
    <p:sldLayoutId id="2147579460" r:id="rId14"/>
    <p:sldLayoutId id="2147579461" r:id="rId15"/>
    <p:sldLayoutId id="2147579462" r:id="rId16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31759917-002D-D522-FA92-6C47968BF8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lo stile del titolo</a:t>
            </a:r>
          </a:p>
        </p:txBody>
      </p:sp>
      <p:sp>
        <p:nvSpPr>
          <p:cNvPr id="23555" name="Rectangle 3">
            <a:extLst>
              <a:ext uri="{FF2B5EF4-FFF2-40B4-BE49-F238E27FC236}">
                <a16:creationId xmlns:a16="http://schemas.microsoft.com/office/drawing/2014/main" id="{13BAEFA2-F594-9FAB-36EB-D301AE75D1C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gli stili del testo dello schema</a:t>
            </a:r>
          </a:p>
          <a:p>
            <a:pPr lvl="1"/>
            <a:r>
              <a:rPr lang="it-IT" altLang="it-CH"/>
              <a:t>Secondo livello</a:t>
            </a:r>
          </a:p>
          <a:p>
            <a:pPr lvl="2"/>
            <a:r>
              <a:rPr lang="it-IT" altLang="it-CH"/>
              <a:t>Terzo livello</a:t>
            </a:r>
          </a:p>
          <a:p>
            <a:pPr lvl="3"/>
            <a:r>
              <a:rPr lang="it-IT" altLang="it-CH"/>
              <a:t>Quarto livello</a:t>
            </a:r>
          </a:p>
          <a:p>
            <a:pPr lvl="4"/>
            <a:r>
              <a:rPr lang="it-IT" altLang="it-CH"/>
              <a:t>Quinto livello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38B8CF9F-8431-97A0-1A78-98C8CDD852B8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BB100266-853A-44DF-B409-8461B0A117AD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3EFAB0AF-B0FD-71A1-E274-4530D0FC23B7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2ABA9963-462B-86F6-EA7F-C9FA81DB6E45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57244E13-E673-43F8-845D-E1E037021F5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463" r:id="rId1"/>
    <p:sldLayoutId id="2147579464" r:id="rId2"/>
    <p:sldLayoutId id="2147579465" r:id="rId3"/>
    <p:sldLayoutId id="2147579466" r:id="rId4"/>
    <p:sldLayoutId id="2147579467" r:id="rId5"/>
    <p:sldLayoutId id="2147579468" r:id="rId6"/>
    <p:sldLayoutId id="2147579469" r:id="rId7"/>
    <p:sldLayoutId id="2147579470" r:id="rId8"/>
    <p:sldLayoutId id="2147579471" r:id="rId9"/>
    <p:sldLayoutId id="2147579472" r:id="rId10"/>
    <p:sldLayoutId id="2147579473" r:id="rId11"/>
    <p:sldLayoutId id="2147579474" r:id="rId12"/>
    <p:sldLayoutId id="2147579475" r:id="rId13"/>
    <p:sldLayoutId id="2147579476" r:id="rId14"/>
    <p:sldLayoutId id="2147579477" r:id="rId15"/>
    <p:sldLayoutId id="2147579478" r:id="rId16"/>
    <p:sldLayoutId id="2147579479" r:id="rId17"/>
    <p:sldLayoutId id="2147579480" r:id="rId18"/>
    <p:sldLayoutId id="2147579481" r:id="rId19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CF8B1DD7-086D-9A6D-6222-CC2B447B475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lo stile del titolo</a:t>
            </a:r>
          </a:p>
        </p:txBody>
      </p:sp>
      <p:sp>
        <p:nvSpPr>
          <p:cNvPr id="24579" name="Rectangle 3">
            <a:extLst>
              <a:ext uri="{FF2B5EF4-FFF2-40B4-BE49-F238E27FC236}">
                <a16:creationId xmlns:a16="http://schemas.microsoft.com/office/drawing/2014/main" id="{BEA46B1A-5C18-389A-9C84-6EB1D9CE170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gli stili del testo dello schema</a:t>
            </a:r>
          </a:p>
          <a:p>
            <a:pPr lvl="1"/>
            <a:r>
              <a:rPr lang="it-IT" altLang="it-CH"/>
              <a:t>Secondo livello</a:t>
            </a:r>
          </a:p>
          <a:p>
            <a:pPr lvl="2"/>
            <a:r>
              <a:rPr lang="it-IT" altLang="it-CH"/>
              <a:t>Terzo livello</a:t>
            </a:r>
          </a:p>
          <a:p>
            <a:pPr lvl="3"/>
            <a:r>
              <a:rPr lang="it-IT" altLang="it-CH"/>
              <a:t>Quarto livello</a:t>
            </a:r>
          </a:p>
          <a:p>
            <a:pPr lvl="4"/>
            <a:r>
              <a:rPr lang="it-IT" altLang="it-CH"/>
              <a:t>Quinto livello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1E9C0C6A-35E8-C704-E954-C72BAA5B7DE1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FFFFFF"/>
                </a:solidFill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63E5C75D-F936-0004-E1AC-640093126D8D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FFFFFF"/>
                </a:solidFill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A6E7D76C-99DA-5137-4E9F-9CCE83E663A0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FFFFFF"/>
                </a:solidFill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7979965D-A9A0-46E7-8051-9103CD01BA66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579482" r:id="rId1"/>
    <p:sldLayoutId id="2147579483" r:id="rId2"/>
    <p:sldLayoutId id="2147579484" r:id="rId3"/>
    <p:sldLayoutId id="2147579485" r:id="rId4"/>
    <p:sldLayoutId id="2147579486" r:id="rId5"/>
    <p:sldLayoutId id="2147579487" r:id="rId6"/>
    <p:sldLayoutId id="2147579488" r:id="rId7"/>
    <p:sldLayoutId id="2147579489" r:id="rId8"/>
    <p:sldLayoutId id="2147579490" r:id="rId9"/>
    <p:sldLayoutId id="2147579491" r:id="rId10"/>
    <p:sldLayoutId id="2147579492" r:id="rId11"/>
    <p:sldLayoutId id="2147579493" r:id="rId12"/>
    <p:sldLayoutId id="2147579494" r:id="rId13"/>
    <p:sldLayoutId id="2147579495" r:id="rId14"/>
    <p:sldLayoutId id="2147579496" r:id="rId15"/>
    <p:sldLayoutId id="2147579497" r:id="rId16"/>
    <p:sldLayoutId id="2147579498" r:id="rId17"/>
    <p:sldLayoutId id="2147579499" r:id="rId18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extLst>
              <a:ext uri="{FF2B5EF4-FFF2-40B4-BE49-F238E27FC236}">
                <a16:creationId xmlns:a16="http://schemas.microsoft.com/office/drawing/2014/main" id="{19A173E6-71A9-3C29-4524-9CE1011F22F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lo stile del titolo</a:t>
            </a:r>
          </a:p>
        </p:txBody>
      </p:sp>
      <p:sp>
        <p:nvSpPr>
          <p:cNvPr id="25603" name="Rectangle 3">
            <a:extLst>
              <a:ext uri="{FF2B5EF4-FFF2-40B4-BE49-F238E27FC236}">
                <a16:creationId xmlns:a16="http://schemas.microsoft.com/office/drawing/2014/main" id="{A698A14C-79A9-8B0A-AD7E-16AFD9E956A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gli stili del testo dello schema</a:t>
            </a:r>
          </a:p>
          <a:p>
            <a:pPr lvl="1"/>
            <a:r>
              <a:rPr lang="it-IT" altLang="it-CH"/>
              <a:t>Secondo livello</a:t>
            </a:r>
          </a:p>
          <a:p>
            <a:pPr lvl="2"/>
            <a:r>
              <a:rPr lang="it-IT" altLang="it-CH"/>
              <a:t>Terzo livello</a:t>
            </a:r>
          </a:p>
          <a:p>
            <a:pPr lvl="3"/>
            <a:r>
              <a:rPr lang="it-IT" altLang="it-CH"/>
              <a:t>Quarto livello</a:t>
            </a:r>
          </a:p>
          <a:p>
            <a:pPr lvl="4"/>
            <a:r>
              <a:rPr lang="it-IT" altLang="it-CH"/>
              <a:t>Quinto livello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3B3CF720-9053-A854-7932-070E1E250D36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C081C973-3B70-4DDA-8022-4C2A604A4FD8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6A8B8563-FEA3-7913-7145-99AEB990DB83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E6849935-B25A-B9C1-F618-A4CCA3E527E9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20D5D5B3-63DA-47E1-B284-E003FABD4C7E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500" r:id="rId1"/>
    <p:sldLayoutId id="2147579501" r:id="rId2"/>
    <p:sldLayoutId id="2147579502" r:id="rId3"/>
    <p:sldLayoutId id="2147579503" r:id="rId4"/>
    <p:sldLayoutId id="2147579504" r:id="rId5"/>
    <p:sldLayoutId id="2147579505" r:id="rId6"/>
    <p:sldLayoutId id="2147579506" r:id="rId7"/>
    <p:sldLayoutId id="2147579507" r:id="rId8"/>
    <p:sldLayoutId id="2147579508" r:id="rId9"/>
    <p:sldLayoutId id="2147579509" r:id="rId10"/>
    <p:sldLayoutId id="2147579510" r:id="rId11"/>
    <p:sldLayoutId id="2147579511" r:id="rId12"/>
    <p:sldLayoutId id="2147579512" r:id="rId13"/>
    <p:sldLayoutId id="2147579513" r:id="rId14"/>
    <p:sldLayoutId id="2147579514" r:id="rId15"/>
    <p:sldLayoutId id="2147579515" r:id="rId16"/>
    <p:sldLayoutId id="2147579516" r:id="rId17"/>
    <p:sldLayoutId id="2147579517" r:id="rId18"/>
    <p:sldLayoutId id="2147579518" r:id="rId19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1A16DD1B-04A8-4883-B99E-50280B1A1B0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lo stile del titolo</a:t>
            </a:r>
          </a:p>
        </p:txBody>
      </p:sp>
      <p:sp>
        <p:nvSpPr>
          <p:cNvPr id="26627" name="Rectangle 3">
            <a:extLst>
              <a:ext uri="{FF2B5EF4-FFF2-40B4-BE49-F238E27FC236}">
                <a16:creationId xmlns:a16="http://schemas.microsoft.com/office/drawing/2014/main" id="{4C60AADB-D082-8C0A-E6CE-E66D36F327D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gli stili del testo dello schema</a:t>
            </a:r>
          </a:p>
          <a:p>
            <a:pPr lvl="1"/>
            <a:r>
              <a:rPr lang="it-IT" altLang="it-CH"/>
              <a:t>Secondo livello</a:t>
            </a:r>
          </a:p>
          <a:p>
            <a:pPr lvl="2"/>
            <a:r>
              <a:rPr lang="it-IT" altLang="it-CH"/>
              <a:t>Terzo livello</a:t>
            </a:r>
          </a:p>
          <a:p>
            <a:pPr lvl="3"/>
            <a:r>
              <a:rPr lang="it-IT" altLang="it-CH"/>
              <a:t>Quarto livello</a:t>
            </a:r>
          </a:p>
          <a:p>
            <a:pPr lvl="4"/>
            <a:r>
              <a:rPr lang="it-IT" altLang="it-CH"/>
              <a:t>Quinto livello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41D29E53-FCF5-DA49-0B72-221DF910C036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FFFFFF"/>
                </a:solidFill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AB2AEDF8-784A-61EF-62BA-1A384595A918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FFFFFF"/>
                </a:solidFill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33FB8C43-85E6-8634-A837-C2BBAAAFC818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FFFFFF"/>
                </a:solidFill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D000BBF3-4846-449D-A258-AC0A1315349F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579519" r:id="rId1"/>
    <p:sldLayoutId id="2147579520" r:id="rId2"/>
    <p:sldLayoutId id="2147579521" r:id="rId3"/>
    <p:sldLayoutId id="2147579522" r:id="rId4"/>
    <p:sldLayoutId id="2147579523" r:id="rId5"/>
    <p:sldLayoutId id="2147579524" r:id="rId6"/>
    <p:sldLayoutId id="2147579525" r:id="rId7"/>
    <p:sldLayoutId id="2147579526" r:id="rId8"/>
    <p:sldLayoutId id="2147579527" r:id="rId9"/>
    <p:sldLayoutId id="2147579528" r:id="rId10"/>
    <p:sldLayoutId id="2147579529" r:id="rId11"/>
    <p:sldLayoutId id="2147579530" r:id="rId12"/>
    <p:sldLayoutId id="2147579531" r:id="rId13"/>
    <p:sldLayoutId id="2147579532" r:id="rId14"/>
    <p:sldLayoutId id="2147579533" r:id="rId15"/>
    <p:sldLayoutId id="2147579534" r:id="rId16"/>
    <p:sldLayoutId id="2147579535" r:id="rId17"/>
    <p:sldLayoutId id="2147579536" r:id="rId18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>
            <a:extLst>
              <a:ext uri="{FF2B5EF4-FFF2-40B4-BE49-F238E27FC236}">
                <a16:creationId xmlns:a16="http://schemas.microsoft.com/office/drawing/2014/main" id="{1780B35D-5509-2251-9E7B-9110E78ECA4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lo stile del titolo</a:t>
            </a:r>
          </a:p>
        </p:txBody>
      </p:sp>
      <p:sp>
        <p:nvSpPr>
          <p:cNvPr id="27651" name="Rectangle 3">
            <a:extLst>
              <a:ext uri="{FF2B5EF4-FFF2-40B4-BE49-F238E27FC236}">
                <a16:creationId xmlns:a16="http://schemas.microsoft.com/office/drawing/2014/main" id="{035D4845-8CF2-B274-0DF0-162E91A98FC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gli stili del testo dello schema</a:t>
            </a:r>
          </a:p>
          <a:p>
            <a:pPr lvl="1"/>
            <a:r>
              <a:rPr lang="it-IT" altLang="it-CH"/>
              <a:t>Secondo livello</a:t>
            </a:r>
          </a:p>
          <a:p>
            <a:pPr lvl="2"/>
            <a:r>
              <a:rPr lang="it-IT" altLang="it-CH"/>
              <a:t>Terzo livello</a:t>
            </a:r>
          </a:p>
          <a:p>
            <a:pPr lvl="3"/>
            <a:r>
              <a:rPr lang="it-IT" altLang="it-CH"/>
              <a:t>Quarto livello</a:t>
            </a:r>
          </a:p>
          <a:p>
            <a:pPr lvl="4"/>
            <a:r>
              <a:rPr lang="it-IT" altLang="it-CH"/>
              <a:t>Quinto livello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D2858418-D434-CE13-EAEB-38834FB46301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fontAlgn="auto" hangingPunct="1">
              <a:spcBef>
                <a:spcPts val="0"/>
              </a:spcBef>
              <a:spcAft>
                <a:spcPts val="0"/>
              </a:spcAft>
              <a:defRPr sz="14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4E6FA545-90B4-4693-8423-49039685B494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E6256CF8-4FDB-0978-9C45-8F37744D2855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4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60051FF2-3F79-2F1E-ED0F-3D7C6C6255DF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C88BEAE8-5DC2-41A2-8A69-0B9C66709667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537" r:id="rId1"/>
    <p:sldLayoutId id="2147579538" r:id="rId2"/>
    <p:sldLayoutId id="2147579539" r:id="rId3"/>
    <p:sldLayoutId id="2147579540" r:id="rId4"/>
    <p:sldLayoutId id="2147579541" r:id="rId5"/>
    <p:sldLayoutId id="2147579542" r:id="rId6"/>
    <p:sldLayoutId id="2147579543" r:id="rId7"/>
    <p:sldLayoutId id="2147579544" r:id="rId8"/>
    <p:sldLayoutId id="2147579545" r:id="rId9"/>
    <p:sldLayoutId id="2147579546" r:id="rId10"/>
    <p:sldLayoutId id="2147579547" r:id="rId11"/>
    <p:sldLayoutId id="2147579548" r:id="rId12"/>
    <p:sldLayoutId id="2147579549" r:id="rId13"/>
    <p:sldLayoutId id="2147579550" r:id="rId14"/>
    <p:sldLayoutId id="2147579551" r:id="rId15"/>
    <p:sldLayoutId id="2147579552" r:id="rId16"/>
    <p:sldLayoutId id="2147579553" r:id="rId17"/>
    <p:sldLayoutId id="2147579554" r:id="rId18"/>
    <p:sldLayoutId id="2147579555" r:id="rId19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ADE63EAD-BF30-026F-E578-1F8CD3B46BB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lo stile del titolo</a:t>
            </a:r>
          </a:p>
        </p:txBody>
      </p:sp>
      <p:sp>
        <p:nvSpPr>
          <p:cNvPr id="28675" name="Rectangle 3">
            <a:extLst>
              <a:ext uri="{FF2B5EF4-FFF2-40B4-BE49-F238E27FC236}">
                <a16:creationId xmlns:a16="http://schemas.microsoft.com/office/drawing/2014/main" id="{93486841-B3D1-A61E-4376-2059B3DB682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gli stili del testo dello schema</a:t>
            </a:r>
          </a:p>
          <a:p>
            <a:pPr lvl="1"/>
            <a:r>
              <a:rPr lang="it-IT" altLang="it-CH"/>
              <a:t>Secondo livello</a:t>
            </a:r>
          </a:p>
          <a:p>
            <a:pPr lvl="2"/>
            <a:r>
              <a:rPr lang="it-IT" altLang="it-CH"/>
              <a:t>Terzo livello</a:t>
            </a:r>
          </a:p>
          <a:p>
            <a:pPr lvl="3"/>
            <a:r>
              <a:rPr lang="it-IT" altLang="it-CH"/>
              <a:t>Quarto livello</a:t>
            </a:r>
          </a:p>
          <a:p>
            <a:pPr lvl="4"/>
            <a:r>
              <a:rPr lang="it-IT" altLang="it-CH"/>
              <a:t>Quinto livello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D7780DCD-6B95-2137-CA11-5D5E6DEDC09E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FFFFFF"/>
                </a:solidFill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E63760CA-C057-56CA-99C4-4FB2E63A113B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FFFFFF"/>
                </a:solidFill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8F5663E8-6055-D9E2-67C1-1C4F44E2D9B5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FFFFFF"/>
                </a:solidFill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B3926B9D-9497-4669-A7B0-0B9B6FB143C3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579556" r:id="rId1"/>
    <p:sldLayoutId id="2147579557" r:id="rId2"/>
    <p:sldLayoutId id="2147579558" r:id="rId3"/>
    <p:sldLayoutId id="2147579559" r:id="rId4"/>
    <p:sldLayoutId id="2147579560" r:id="rId5"/>
    <p:sldLayoutId id="2147579561" r:id="rId6"/>
    <p:sldLayoutId id="2147579562" r:id="rId7"/>
    <p:sldLayoutId id="2147579563" r:id="rId8"/>
    <p:sldLayoutId id="2147579564" r:id="rId9"/>
    <p:sldLayoutId id="2147579565" r:id="rId10"/>
    <p:sldLayoutId id="2147579566" r:id="rId11"/>
    <p:sldLayoutId id="2147579567" r:id="rId12"/>
    <p:sldLayoutId id="2147579568" r:id="rId13"/>
    <p:sldLayoutId id="2147579569" r:id="rId14"/>
    <p:sldLayoutId id="2147579570" r:id="rId15"/>
    <p:sldLayoutId id="2147579571" r:id="rId16"/>
    <p:sldLayoutId id="2147579572" r:id="rId17"/>
    <p:sldLayoutId id="2147579573" r:id="rId18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>
            <a:extLst>
              <a:ext uri="{FF2B5EF4-FFF2-40B4-BE49-F238E27FC236}">
                <a16:creationId xmlns:a16="http://schemas.microsoft.com/office/drawing/2014/main" id="{E1A3699F-2FD5-BEC9-98C4-30DE185A62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lo stile del titolo</a:t>
            </a:r>
          </a:p>
        </p:txBody>
      </p:sp>
      <p:sp>
        <p:nvSpPr>
          <p:cNvPr id="29699" name="Rectangle 3">
            <a:extLst>
              <a:ext uri="{FF2B5EF4-FFF2-40B4-BE49-F238E27FC236}">
                <a16:creationId xmlns:a16="http://schemas.microsoft.com/office/drawing/2014/main" id="{3A966366-3460-B808-1031-4B38E7AF378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gli stili del testo dello schema</a:t>
            </a:r>
          </a:p>
          <a:p>
            <a:pPr lvl="1"/>
            <a:r>
              <a:rPr lang="it-IT" altLang="it-CH"/>
              <a:t>Secondo livello</a:t>
            </a:r>
          </a:p>
          <a:p>
            <a:pPr lvl="2"/>
            <a:r>
              <a:rPr lang="it-IT" altLang="it-CH"/>
              <a:t>Terzo livello</a:t>
            </a:r>
          </a:p>
          <a:p>
            <a:pPr lvl="3"/>
            <a:r>
              <a:rPr lang="it-IT" altLang="it-CH"/>
              <a:t>Quarto livello</a:t>
            </a:r>
          </a:p>
          <a:p>
            <a:pPr lvl="4"/>
            <a:r>
              <a:rPr lang="it-IT" altLang="it-CH"/>
              <a:t>Quinto livello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E051A5AE-7A3C-48B3-496D-C458AA82F933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FFFFFF"/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49253F30-2E53-BEE7-55A8-49595D371D35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FFFFFF"/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073C8283-CD13-9781-05CF-B66B1512E581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E0F272FB-0E32-4463-90E2-69DB0D9657A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579574" r:id="rId1"/>
    <p:sldLayoutId id="2147579575" r:id="rId2"/>
    <p:sldLayoutId id="2147579576" r:id="rId3"/>
    <p:sldLayoutId id="2147579577" r:id="rId4"/>
    <p:sldLayoutId id="2147579578" r:id="rId5"/>
    <p:sldLayoutId id="2147579579" r:id="rId6"/>
    <p:sldLayoutId id="2147579580" r:id="rId7"/>
    <p:sldLayoutId id="2147579581" r:id="rId8"/>
    <p:sldLayoutId id="2147579582" r:id="rId9"/>
    <p:sldLayoutId id="2147579583" r:id="rId10"/>
    <p:sldLayoutId id="2147579584" r:id="rId11"/>
    <p:sldLayoutId id="2147579585" r:id="rId12"/>
    <p:sldLayoutId id="2147579586" r:id="rId13"/>
    <p:sldLayoutId id="2147579587" r:id="rId14"/>
    <p:sldLayoutId id="2147579588" r:id="rId15"/>
    <p:sldLayoutId id="2147579589" r:id="rId16"/>
    <p:sldLayoutId id="2147579590" r:id="rId17"/>
    <p:sldLayoutId id="2147579591" r:id="rId18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>
            <a:extLst>
              <a:ext uri="{FF2B5EF4-FFF2-40B4-BE49-F238E27FC236}">
                <a16:creationId xmlns:a16="http://schemas.microsoft.com/office/drawing/2014/main" id="{A68F6907-2994-8983-EA14-DEF3BCBB07F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lo stile del titolo</a:t>
            </a:r>
          </a:p>
        </p:txBody>
      </p:sp>
      <p:sp>
        <p:nvSpPr>
          <p:cNvPr id="3075" name="Rectangle 3">
            <a:extLst>
              <a:ext uri="{FF2B5EF4-FFF2-40B4-BE49-F238E27FC236}">
                <a16:creationId xmlns:a16="http://schemas.microsoft.com/office/drawing/2014/main" id="{1C605F11-BF2F-BF42-2E0E-ADF2EE8F331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gli stili del testo dello schema</a:t>
            </a:r>
          </a:p>
          <a:p>
            <a:pPr lvl="1"/>
            <a:r>
              <a:rPr lang="it-IT" altLang="it-CH"/>
              <a:t>Secondo livello</a:t>
            </a:r>
          </a:p>
          <a:p>
            <a:pPr lvl="2"/>
            <a:r>
              <a:rPr lang="it-IT" altLang="it-CH"/>
              <a:t>Terzo livello</a:t>
            </a:r>
          </a:p>
          <a:p>
            <a:pPr lvl="3"/>
            <a:r>
              <a:rPr lang="it-IT" altLang="it-CH"/>
              <a:t>Quarto livello</a:t>
            </a:r>
          </a:p>
          <a:p>
            <a:pPr lvl="4"/>
            <a:r>
              <a:rPr lang="it-IT" altLang="it-CH"/>
              <a:t>Quinto livello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074E0341-E81E-01B1-1C6B-DEF000EAC0FC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defTabSz="914400" eaLnBrk="1" hangingPunct="1">
              <a:defRPr sz="14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DEB9B19C-2D48-4508-BBD5-6D12EC665A81}" type="datetime1">
              <a:rPr lang="it-CH"/>
              <a:pPr>
                <a:defRPr/>
              </a:pPr>
              <a:t>25.04.2024</a:t>
            </a:fld>
            <a:endParaRPr lang="it-IT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FBDECAD3-9E1A-85F1-C0E3-F5656DA720C1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defTabSz="914400" eaLnBrk="1" hangingPunct="1">
              <a:defRPr sz="14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B98C2462-CB11-0FF4-2EAF-22EA14913FE3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B7D40E77-5C59-4BF8-9BE3-66B1C2DA828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186" r:id="rId1"/>
    <p:sldLayoutId id="2147579187" r:id="rId2"/>
    <p:sldLayoutId id="2147579188" r:id="rId3"/>
    <p:sldLayoutId id="2147579189" r:id="rId4"/>
    <p:sldLayoutId id="2147579190" r:id="rId5"/>
    <p:sldLayoutId id="2147579191" r:id="rId6"/>
    <p:sldLayoutId id="2147579192" r:id="rId7"/>
    <p:sldLayoutId id="2147579193" r:id="rId8"/>
    <p:sldLayoutId id="2147579194" r:id="rId9"/>
    <p:sldLayoutId id="2147579195" r:id="rId10"/>
    <p:sldLayoutId id="2147579196" r:id="rId11"/>
    <p:sldLayoutId id="2147579197" r:id="rId12"/>
    <p:sldLayoutId id="2147579198" r:id="rId13"/>
    <p:sldLayoutId id="2147579199" r:id="rId14"/>
    <p:sldLayoutId id="2147579200" r:id="rId15"/>
    <p:sldLayoutId id="2147579201" r:id="rId16"/>
    <p:sldLayoutId id="2147579202" r:id="rId17"/>
    <p:sldLayoutId id="2147579203" r:id="rId18"/>
    <p:sldLayoutId id="2147579204" r:id="rId19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A3970B30-3EC7-D467-191C-D2004CFE369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lo stile del titolo</a:t>
            </a:r>
          </a:p>
        </p:txBody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D42539C2-FD48-25AB-A5D8-4CEF750405F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gli stili del testo dello schema</a:t>
            </a:r>
          </a:p>
          <a:p>
            <a:pPr lvl="1"/>
            <a:r>
              <a:rPr lang="it-IT" altLang="it-CH"/>
              <a:t>Secondo livello</a:t>
            </a:r>
          </a:p>
          <a:p>
            <a:pPr lvl="2"/>
            <a:r>
              <a:rPr lang="it-IT" altLang="it-CH"/>
              <a:t>Terzo livello</a:t>
            </a:r>
          </a:p>
          <a:p>
            <a:pPr lvl="3"/>
            <a:r>
              <a:rPr lang="it-IT" altLang="it-CH"/>
              <a:t>Quarto livello</a:t>
            </a:r>
          </a:p>
          <a:p>
            <a:pPr lvl="4"/>
            <a:r>
              <a:rPr lang="it-IT" altLang="it-CH"/>
              <a:t>Quinto livello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0EDEBCCE-453E-5088-6D86-0E4E067F7C01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FFFFFF"/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4EAA87CA-CADC-D0F9-01C1-E75064711A1D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FFFFFF"/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8D658832-6DF1-8885-A95F-E4AAF7D7F41E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088D4A05-2E7F-4CFE-99C6-A3466DAA5099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579592" r:id="rId1"/>
    <p:sldLayoutId id="2147579593" r:id="rId2"/>
    <p:sldLayoutId id="2147579594" r:id="rId3"/>
    <p:sldLayoutId id="2147579595" r:id="rId4"/>
    <p:sldLayoutId id="2147579596" r:id="rId5"/>
    <p:sldLayoutId id="2147579597" r:id="rId6"/>
    <p:sldLayoutId id="2147579598" r:id="rId7"/>
    <p:sldLayoutId id="2147579599" r:id="rId8"/>
    <p:sldLayoutId id="2147579600" r:id="rId9"/>
    <p:sldLayoutId id="2147579601" r:id="rId10"/>
    <p:sldLayoutId id="2147579602" r:id="rId11"/>
    <p:sldLayoutId id="2147579603" r:id="rId12"/>
    <p:sldLayoutId id="2147579604" r:id="rId13"/>
    <p:sldLayoutId id="2147579605" r:id="rId14"/>
    <p:sldLayoutId id="2147579606" r:id="rId15"/>
    <p:sldLayoutId id="2147579607" r:id="rId16"/>
    <p:sldLayoutId id="2147579608" r:id="rId17"/>
    <p:sldLayoutId id="2147579609" r:id="rId18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>
            <a:extLst>
              <a:ext uri="{FF2B5EF4-FFF2-40B4-BE49-F238E27FC236}">
                <a16:creationId xmlns:a16="http://schemas.microsoft.com/office/drawing/2014/main" id="{90E1632D-37A4-5691-1CB7-EA65FCEC49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lo stile del titolo</a:t>
            </a:r>
          </a:p>
        </p:txBody>
      </p:sp>
      <p:sp>
        <p:nvSpPr>
          <p:cNvPr id="31747" name="Rectangle 3">
            <a:extLst>
              <a:ext uri="{FF2B5EF4-FFF2-40B4-BE49-F238E27FC236}">
                <a16:creationId xmlns:a16="http://schemas.microsoft.com/office/drawing/2014/main" id="{CF021926-9A13-F441-784F-06E8608250C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gli stili del testo dello schema</a:t>
            </a:r>
          </a:p>
          <a:p>
            <a:pPr lvl="1"/>
            <a:r>
              <a:rPr lang="it-IT" altLang="it-CH"/>
              <a:t>Secondo livello</a:t>
            </a:r>
          </a:p>
          <a:p>
            <a:pPr lvl="2"/>
            <a:r>
              <a:rPr lang="it-IT" altLang="it-CH"/>
              <a:t>Terzo livello</a:t>
            </a:r>
          </a:p>
          <a:p>
            <a:pPr lvl="3"/>
            <a:r>
              <a:rPr lang="it-IT" altLang="it-CH"/>
              <a:t>Quarto livello</a:t>
            </a:r>
          </a:p>
          <a:p>
            <a:pPr lvl="4"/>
            <a:r>
              <a:rPr lang="it-IT" altLang="it-CH"/>
              <a:t>Quinto livello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1CFF0EF2-B9D7-B2B4-D02D-14AF921FE497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FFFFFF"/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09104AF6-6A89-7F04-3208-0770F0D9408C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FFFFFF"/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FD79DFEE-3636-A493-A947-C2AC31B74090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C0F20DA0-10D4-4BC7-9529-9A34936E7261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579610" r:id="rId1"/>
    <p:sldLayoutId id="2147579611" r:id="rId2"/>
    <p:sldLayoutId id="2147579612" r:id="rId3"/>
    <p:sldLayoutId id="2147579613" r:id="rId4"/>
    <p:sldLayoutId id="2147579614" r:id="rId5"/>
    <p:sldLayoutId id="2147579615" r:id="rId6"/>
    <p:sldLayoutId id="2147579616" r:id="rId7"/>
    <p:sldLayoutId id="2147579617" r:id="rId8"/>
    <p:sldLayoutId id="2147579618" r:id="rId9"/>
    <p:sldLayoutId id="2147579619" r:id="rId10"/>
    <p:sldLayoutId id="2147579620" r:id="rId11"/>
    <p:sldLayoutId id="2147579621" r:id="rId12"/>
    <p:sldLayoutId id="2147579622" r:id="rId13"/>
    <p:sldLayoutId id="2147579623" r:id="rId14"/>
    <p:sldLayoutId id="2147579624" r:id="rId15"/>
    <p:sldLayoutId id="2147579625" r:id="rId16"/>
    <p:sldLayoutId id="2147579626" r:id="rId17"/>
    <p:sldLayoutId id="2147579627" r:id="rId18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>
            <a:extLst>
              <a:ext uri="{FF2B5EF4-FFF2-40B4-BE49-F238E27FC236}">
                <a16:creationId xmlns:a16="http://schemas.microsoft.com/office/drawing/2014/main" id="{726A34E7-44D0-EEB7-D22D-2BB91AF5998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lo stile del titolo</a:t>
            </a:r>
          </a:p>
        </p:txBody>
      </p:sp>
      <p:sp>
        <p:nvSpPr>
          <p:cNvPr id="32771" name="Rectangle 3">
            <a:extLst>
              <a:ext uri="{FF2B5EF4-FFF2-40B4-BE49-F238E27FC236}">
                <a16:creationId xmlns:a16="http://schemas.microsoft.com/office/drawing/2014/main" id="{D0A14590-EB77-DA7F-538C-F610C1930AB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CH"/>
              <a:t>Fare clic per modificare gli stili del testo dello schema</a:t>
            </a:r>
          </a:p>
          <a:p>
            <a:pPr lvl="1"/>
            <a:r>
              <a:rPr lang="it-IT" altLang="it-CH"/>
              <a:t>Secondo livello</a:t>
            </a:r>
          </a:p>
          <a:p>
            <a:pPr lvl="2"/>
            <a:r>
              <a:rPr lang="it-IT" altLang="it-CH"/>
              <a:t>Terzo livello</a:t>
            </a:r>
          </a:p>
          <a:p>
            <a:pPr lvl="3"/>
            <a:r>
              <a:rPr lang="it-IT" altLang="it-CH"/>
              <a:t>Quarto livello</a:t>
            </a:r>
          </a:p>
          <a:p>
            <a:pPr lvl="4"/>
            <a:r>
              <a:rPr lang="it-IT" altLang="it-CH"/>
              <a:t>Quinto livello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35EDC10A-477E-9FA7-B138-068ED7098CE2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FFFFFF"/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B84786F8-A39C-7572-EA13-5FFB50729962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FFFFFF"/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46C2046F-37F6-1D69-F869-7ADD1BFB0CAF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5C8D79B3-8788-4B08-B38A-ECE2B3F54DCB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579628" r:id="rId1"/>
    <p:sldLayoutId id="2147579629" r:id="rId2"/>
    <p:sldLayoutId id="2147579630" r:id="rId3"/>
    <p:sldLayoutId id="2147579631" r:id="rId4"/>
    <p:sldLayoutId id="2147579632" r:id="rId5"/>
    <p:sldLayoutId id="2147579633" r:id="rId6"/>
    <p:sldLayoutId id="2147579634" r:id="rId7"/>
    <p:sldLayoutId id="2147579635" r:id="rId8"/>
    <p:sldLayoutId id="2147579636" r:id="rId9"/>
    <p:sldLayoutId id="2147579637" r:id="rId10"/>
    <p:sldLayoutId id="2147579638" r:id="rId11"/>
    <p:sldLayoutId id="2147579639" r:id="rId12"/>
    <p:sldLayoutId id="2147579640" r:id="rId13"/>
    <p:sldLayoutId id="2147579641" r:id="rId14"/>
    <p:sldLayoutId id="2147579642" r:id="rId15"/>
    <p:sldLayoutId id="2147579643" r:id="rId16"/>
    <p:sldLayoutId id="2147579644" r:id="rId17"/>
    <p:sldLayoutId id="2147579645" r:id="rId18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1">
            <a:extLst>
              <a:ext uri="{FF2B5EF4-FFF2-40B4-BE49-F238E27FC236}">
                <a16:creationId xmlns:a16="http://schemas.microsoft.com/office/drawing/2014/main" id="{6F60D499-347C-8121-F7D1-C9EC4862356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8588"/>
            <a:ext cx="8197850" cy="1433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título</a:t>
            </a:r>
          </a:p>
        </p:txBody>
      </p:sp>
      <p:sp>
        <p:nvSpPr>
          <p:cNvPr id="4099" name="Rectangle 2">
            <a:extLst>
              <a:ext uri="{FF2B5EF4-FFF2-40B4-BE49-F238E27FC236}">
                <a16:creationId xmlns:a16="http://schemas.microsoft.com/office/drawing/2014/main" id="{83733392-CA3D-8C0D-A652-0A149E691FB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197850" cy="449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destaque</a:t>
            </a:r>
          </a:p>
          <a:p>
            <a:pPr lvl="1"/>
            <a:r>
              <a:rPr lang="en-GB" altLang="it-CH"/>
              <a:t>Segundo nível de destaque</a:t>
            </a:r>
          </a:p>
          <a:p>
            <a:pPr lvl="2"/>
            <a:r>
              <a:rPr lang="en-GB" altLang="it-CH"/>
              <a:t>Terceiro nível de destaque</a:t>
            </a:r>
          </a:p>
          <a:p>
            <a:pPr lvl="3"/>
            <a:r>
              <a:rPr lang="en-GB" altLang="it-CH"/>
              <a:t>Quarto nível de destaque</a:t>
            </a:r>
          </a:p>
          <a:p>
            <a:pPr lvl="4"/>
            <a:r>
              <a:rPr lang="en-GB" altLang="it-CH"/>
              <a:t>Quinto nível de destaque</a:t>
            </a:r>
          </a:p>
          <a:p>
            <a:pPr lvl="4"/>
            <a:r>
              <a:rPr lang="en-GB" altLang="it-CH"/>
              <a:t>Sexto nível de destaque</a:t>
            </a:r>
          </a:p>
          <a:p>
            <a:pPr lvl="4"/>
            <a:r>
              <a:rPr lang="en-GB" altLang="it-CH"/>
              <a:t>Sétimo nível de destaque</a:t>
            </a:r>
          </a:p>
          <a:p>
            <a:pPr lvl="4"/>
            <a:r>
              <a:rPr lang="en-GB" altLang="it-CH"/>
              <a:t>Oitavo nível de destaque</a:t>
            </a:r>
          </a:p>
          <a:p>
            <a:pPr lvl="4"/>
            <a:r>
              <a:rPr lang="en-GB" altLang="it-CH"/>
              <a:t>Nono nível de destaque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CC3A4A37-B489-6B48-53A0-FFE11A823008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245225"/>
            <a:ext cx="2101850" cy="4445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defTabSz="449263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Times New Roman" pitchFamily="16" charset="0"/>
                <a:ea typeface="+mn-ea"/>
                <a:cs typeface="Arial" charset="0"/>
              </a:defRPr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4101" name="Text Box 4">
            <a:extLst>
              <a:ext uri="{FF2B5EF4-FFF2-40B4-BE49-F238E27FC236}">
                <a16:creationId xmlns:a16="http://schemas.microsoft.com/office/drawing/2014/main" id="{8F2BAC0A-3E30-F188-CBE9-C0159F59F3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1pPr>
            <a:lvl2pPr marL="742950" indent="-28575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2pPr>
            <a:lvl3pPr marL="11430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3pPr>
            <a:lvl4pPr marL="16002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4pPr>
            <a:lvl5pPr marL="20574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itchFamily="16" charset="0"/>
              <a:buNone/>
              <a:defRPr/>
            </a:pPr>
            <a:endParaRPr lang="it-CH" altLang="it-CH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C30B7A5-5501-A3FA-1C93-614C5E7A171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01850" cy="4445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defTabSz="449263" eaLnBrk="1" hangingPunct="1">
              <a:buSzPct val="100000"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E100C8F0-D93D-442F-9B70-6C1199416CFC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205" r:id="rId1"/>
    <p:sldLayoutId id="2147579206" r:id="rId2"/>
    <p:sldLayoutId id="2147579207" r:id="rId3"/>
    <p:sldLayoutId id="2147579208" r:id="rId4"/>
    <p:sldLayoutId id="2147579209" r:id="rId5"/>
    <p:sldLayoutId id="2147579210" r:id="rId6"/>
    <p:sldLayoutId id="2147579211" r:id="rId7"/>
    <p:sldLayoutId id="2147579212" r:id="rId8"/>
    <p:sldLayoutId id="2147579213" r:id="rId9"/>
    <p:sldLayoutId id="2147579214" r:id="rId10"/>
    <p:sldLayoutId id="2147579215" r:id="rId11"/>
  </p:sldLayoutIdLst>
  <p:hf sldNum="0" hdr="0" ftr="0"/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it-CH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">
            <a:extLst>
              <a:ext uri="{FF2B5EF4-FFF2-40B4-BE49-F238E27FC236}">
                <a16:creationId xmlns:a16="http://schemas.microsoft.com/office/drawing/2014/main" id="{E131A9BA-0438-867D-0230-14C62AF648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8588"/>
            <a:ext cx="8197850" cy="1433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título</a:t>
            </a:r>
          </a:p>
        </p:txBody>
      </p:sp>
      <p:sp>
        <p:nvSpPr>
          <p:cNvPr id="5123" name="Rectangle 2">
            <a:extLst>
              <a:ext uri="{FF2B5EF4-FFF2-40B4-BE49-F238E27FC236}">
                <a16:creationId xmlns:a16="http://schemas.microsoft.com/office/drawing/2014/main" id="{EACF9814-7685-1F4C-C456-57B8443065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197850" cy="449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destaque</a:t>
            </a:r>
          </a:p>
          <a:p>
            <a:pPr lvl="1"/>
            <a:r>
              <a:rPr lang="en-GB" altLang="it-CH"/>
              <a:t>Segundo nível de destaque</a:t>
            </a:r>
          </a:p>
          <a:p>
            <a:pPr lvl="2"/>
            <a:r>
              <a:rPr lang="en-GB" altLang="it-CH"/>
              <a:t>Terceiro nível de destaque</a:t>
            </a:r>
          </a:p>
          <a:p>
            <a:pPr lvl="3"/>
            <a:r>
              <a:rPr lang="en-GB" altLang="it-CH"/>
              <a:t>Quarto nível de destaque</a:t>
            </a:r>
          </a:p>
          <a:p>
            <a:pPr lvl="4"/>
            <a:r>
              <a:rPr lang="en-GB" altLang="it-CH"/>
              <a:t>Quinto nível de destaque</a:t>
            </a:r>
          </a:p>
          <a:p>
            <a:pPr lvl="4"/>
            <a:r>
              <a:rPr lang="en-GB" altLang="it-CH"/>
              <a:t>Sexto nível de destaque</a:t>
            </a:r>
          </a:p>
          <a:p>
            <a:pPr lvl="4"/>
            <a:r>
              <a:rPr lang="en-GB" altLang="it-CH"/>
              <a:t>Sétimo nível de destaque</a:t>
            </a:r>
          </a:p>
          <a:p>
            <a:pPr lvl="4"/>
            <a:r>
              <a:rPr lang="en-GB" altLang="it-CH"/>
              <a:t>Oitavo nível de destaque</a:t>
            </a:r>
          </a:p>
          <a:p>
            <a:pPr lvl="4"/>
            <a:r>
              <a:rPr lang="en-GB" altLang="it-CH"/>
              <a:t>Nono nível de destaque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F877B1C9-0B1D-C1F3-1357-0478A429B90A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1850" cy="3333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 defTabSz="449263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200">
                <a:solidFill>
                  <a:srgbClr val="898989"/>
                </a:solidFill>
                <a:latin typeface="+mn-lt"/>
                <a:ea typeface="+mn-ea"/>
                <a:cs typeface="Arial" charset="0"/>
              </a:defRPr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5125" name="Text Box 4">
            <a:extLst>
              <a:ext uri="{FF2B5EF4-FFF2-40B4-BE49-F238E27FC236}">
                <a16:creationId xmlns:a16="http://schemas.microsoft.com/office/drawing/2014/main" id="{FF0FCAB2-863F-C051-99E7-9FB55290FD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1pPr>
            <a:lvl2pPr marL="742950" indent="-28575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2pPr>
            <a:lvl3pPr marL="11430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3pPr>
            <a:lvl4pPr marL="16002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4pPr>
            <a:lvl5pPr marL="20574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itchFamily="16" charset="0"/>
              <a:buNone/>
              <a:defRPr/>
            </a:pPr>
            <a:endParaRPr lang="it-CH" altLang="it-CH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EB9C4AC-A2B3-56FA-CD97-7B6AB489E1F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1850" cy="33337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 algn="r" defTabSz="449263" eaLnBrk="1" hangingPunct="1">
              <a:buSzPct val="100000"/>
              <a:tabLst>
                <a:tab pos="723900" algn="l"/>
                <a:tab pos="1447800" algn="l"/>
              </a:tabLst>
              <a:defRPr sz="1200">
                <a:solidFill>
                  <a:srgbClr val="898989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1C487C50-78CF-4CD2-BD10-4E2A116119E5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216" r:id="rId1"/>
    <p:sldLayoutId id="2147579217" r:id="rId2"/>
    <p:sldLayoutId id="2147579218" r:id="rId3"/>
    <p:sldLayoutId id="2147579219" r:id="rId4"/>
    <p:sldLayoutId id="2147579220" r:id="rId5"/>
    <p:sldLayoutId id="2147579221" r:id="rId6"/>
    <p:sldLayoutId id="2147579222" r:id="rId7"/>
    <p:sldLayoutId id="2147579223" r:id="rId8"/>
    <p:sldLayoutId id="2147579224" r:id="rId9"/>
    <p:sldLayoutId id="2147579225" r:id="rId10"/>
    <p:sldLayoutId id="2147579226" r:id="rId11"/>
  </p:sldLayoutIdLst>
  <p:hf sldNum="0" hdr="0" ftr="0"/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SimSun" charset="-122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it-CH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1">
            <a:extLst>
              <a:ext uri="{FF2B5EF4-FFF2-40B4-BE49-F238E27FC236}">
                <a16:creationId xmlns:a16="http://schemas.microsoft.com/office/drawing/2014/main" id="{8ABB45A4-8717-F8F5-92CA-432981FE5EF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8588"/>
            <a:ext cx="8197850" cy="1433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título</a:t>
            </a:r>
          </a:p>
        </p:txBody>
      </p:sp>
      <p:sp>
        <p:nvSpPr>
          <p:cNvPr id="6147" name="Rectangle 2">
            <a:extLst>
              <a:ext uri="{FF2B5EF4-FFF2-40B4-BE49-F238E27FC236}">
                <a16:creationId xmlns:a16="http://schemas.microsoft.com/office/drawing/2014/main" id="{8A766AFB-C155-E23F-7547-BBA5B6A4EE3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197850" cy="449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destaque</a:t>
            </a:r>
          </a:p>
          <a:p>
            <a:pPr lvl="1"/>
            <a:r>
              <a:rPr lang="en-GB" altLang="it-CH"/>
              <a:t>Segundo nível de destaque</a:t>
            </a:r>
          </a:p>
          <a:p>
            <a:pPr lvl="2"/>
            <a:r>
              <a:rPr lang="en-GB" altLang="it-CH"/>
              <a:t>Terceiro nível de destaque</a:t>
            </a:r>
          </a:p>
          <a:p>
            <a:pPr lvl="3"/>
            <a:r>
              <a:rPr lang="en-GB" altLang="it-CH"/>
              <a:t>Quarto nível de destaque</a:t>
            </a:r>
          </a:p>
          <a:p>
            <a:pPr lvl="4"/>
            <a:r>
              <a:rPr lang="en-GB" altLang="it-CH"/>
              <a:t>Quinto nível de destaque</a:t>
            </a:r>
          </a:p>
          <a:p>
            <a:pPr lvl="4"/>
            <a:r>
              <a:rPr lang="en-GB" altLang="it-CH"/>
              <a:t>Sexto nível de destaque</a:t>
            </a:r>
          </a:p>
          <a:p>
            <a:pPr lvl="4"/>
            <a:r>
              <a:rPr lang="en-GB" altLang="it-CH"/>
              <a:t>Sétimo nível de destaque</a:t>
            </a:r>
          </a:p>
          <a:p>
            <a:pPr lvl="4"/>
            <a:r>
              <a:rPr lang="en-GB" altLang="it-CH"/>
              <a:t>Oitavo nível de destaque</a:t>
            </a:r>
          </a:p>
          <a:p>
            <a:pPr lvl="4"/>
            <a:r>
              <a:rPr lang="en-GB" altLang="it-CH"/>
              <a:t>Nono nível de destaque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0AEA9DE7-9EE8-001D-0090-231863661B7C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245225"/>
            <a:ext cx="2101850" cy="4445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defTabSz="449263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Times New Roman" pitchFamily="16" charset="0"/>
                <a:ea typeface="+mn-ea"/>
                <a:cs typeface="Arial" charset="0"/>
              </a:defRPr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6149" name="Text Box 4">
            <a:extLst>
              <a:ext uri="{FF2B5EF4-FFF2-40B4-BE49-F238E27FC236}">
                <a16:creationId xmlns:a16="http://schemas.microsoft.com/office/drawing/2014/main" id="{6D7A2FA2-01EE-7CF7-B0A9-290959CE44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1pPr>
            <a:lvl2pPr marL="742950" indent="-28575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2pPr>
            <a:lvl3pPr marL="11430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3pPr>
            <a:lvl4pPr marL="16002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4pPr>
            <a:lvl5pPr marL="20574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itchFamily="16" charset="0"/>
              <a:buNone/>
              <a:defRPr/>
            </a:pPr>
            <a:endParaRPr lang="it-CH" altLang="it-CH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625483E-FB5F-A66D-CDA8-684EDC14ADC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01850" cy="4445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defTabSz="449263" eaLnBrk="1" hangingPunct="1">
              <a:buSzPct val="100000"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85CCC8BF-3230-4ED3-822A-3C1B7470B6DD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227" r:id="rId1"/>
    <p:sldLayoutId id="2147579228" r:id="rId2"/>
    <p:sldLayoutId id="2147579229" r:id="rId3"/>
    <p:sldLayoutId id="2147579230" r:id="rId4"/>
    <p:sldLayoutId id="2147579231" r:id="rId5"/>
    <p:sldLayoutId id="2147579232" r:id="rId6"/>
    <p:sldLayoutId id="2147579233" r:id="rId7"/>
    <p:sldLayoutId id="2147579234" r:id="rId8"/>
    <p:sldLayoutId id="2147579235" r:id="rId9"/>
    <p:sldLayoutId id="2147579236" r:id="rId10"/>
    <p:sldLayoutId id="2147579237" r:id="rId11"/>
  </p:sldLayoutIdLst>
  <p:hf sldNum="0" hdr="0" ftr="0"/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it-CH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1">
            <a:extLst>
              <a:ext uri="{FF2B5EF4-FFF2-40B4-BE49-F238E27FC236}">
                <a16:creationId xmlns:a16="http://schemas.microsoft.com/office/drawing/2014/main" id="{C8D87D5D-16FB-BCA9-BD5C-8559473752F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8588"/>
            <a:ext cx="8197850" cy="1433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título</a:t>
            </a:r>
          </a:p>
        </p:txBody>
      </p:sp>
      <p:sp>
        <p:nvSpPr>
          <p:cNvPr id="7171" name="Rectangle 2">
            <a:extLst>
              <a:ext uri="{FF2B5EF4-FFF2-40B4-BE49-F238E27FC236}">
                <a16:creationId xmlns:a16="http://schemas.microsoft.com/office/drawing/2014/main" id="{8BAF5FB9-74F6-9C43-38C1-E089CC1F012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197850" cy="449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destaque</a:t>
            </a:r>
          </a:p>
          <a:p>
            <a:pPr lvl="1"/>
            <a:r>
              <a:rPr lang="en-GB" altLang="it-CH"/>
              <a:t>Segundo nível de destaque</a:t>
            </a:r>
          </a:p>
          <a:p>
            <a:pPr lvl="2"/>
            <a:r>
              <a:rPr lang="en-GB" altLang="it-CH"/>
              <a:t>Terceiro nível de destaque</a:t>
            </a:r>
          </a:p>
          <a:p>
            <a:pPr lvl="3"/>
            <a:r>
              <a:rPr lang="en-GB" altLang="it-CH"/>
              <a:t>Quarto nível de destaque</a:t>
            </a:r>
          </a:p>
          <a:p>
            <a:pPr lvl="4"/>
            <a:r>
              <a:rPr lang="en-GB" altLang="it-CH"/>
              <a:t>Quinto nível de destaque</a:t>
            </a:r>
          </a:p>
          <a:p>
            <a:pPr lvl="4"/>
            <a:r>
              <a:rPr lang="en-GB" altLang="it-CH"/>
              <a:t>Sexto nível de destaque</a:t>
            </a:r>
          </a:p>
          <a:p>
            <a:pPr lvl="4"/>
            <a:r>
              <a:rPr lang="en-GB" altLang="it-CH"/>
              <a:t>Sétimo nível de destaque</a:t>
            </a:r>
          </a:p>
          <a:p>
            <a:pPr lvl="4"/>
            <a:r>
              <a:rPr lang="en-GB" altLang="it-CH"/>
              <a:t>Oitavo nível de destaque</a:t>
            </a:r>
          </a:p>
          <a:p>
            <a:pPr lvl="4"/>
            <a:r>
              <a:rPr lang="en-GB" altLang="it-CH"/>
              <a:t>Nono nível de destaque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F42E8E17-688C-B126-8B11-D90FB8A7C227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245225"/>
            <a:ext cx="2101850" cy="4445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defTabSz="449263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Times New Roman" pitchFamily="16" charset="0"/>
                <a:ea typeface="+mn-ea"/>
                <a:cs typeface="Arial" charset="0"/>
              </a:defRPr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7173" name="Text Box 4">
            <a:extLst>
              <a:ext uri="{FF2B5EF4-FFF2-40B4-BE49-F238E27FC236}">
                <a16:creationId xmlns:a16="http://schemas.microsoft.com/office/drawing/2014/main" id="{5768A7F1-FAED-5821-37BD-43956565D0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1pPr>
            <a:lvl2pPr marL="742950" indent="-28575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2pPr>
            <a:lvl3pPr marL="11430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3pPr>
            <a:lvl4pPr marL="16002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4pPr>
            <a:lvl5pPr marL="20574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itchFamily="16" charset="0"/>
              <a:buNone/>
              <a:defRPr/>
            </a:pPr>
            <a:endParaRPr lang="it-CH" altLang="it-CH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ADDB578-91DB-E993-C012-A629894ECD4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01850" cy="4445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defTabSz="449263" eaLnBrk="1" hangingPunct="1">
              <a:buSzPct val="100000"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C87B37CF-C495-4DF3-BF51-B490F7A79B6A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238" r:id="rId1"/>
    <p:sldLayoutId id="2147579239" r:id="rId2"/>
    <p:sldLayoutId id="2147579240" r:id="rId3"/>
    <p:sldLayoutId id="2147579241" r:id="rId4"/>
    <p:sldLayoutId id="2147579242" r:id="rId5"/>
    <p:sldLayoutId id="2147579243" r:id="rId6"/>
    <p:sldLayoutId id="2147579244" r:id="rId7"/>
    <p:sldLayoutId id="2147579245" r:id="rId8"/>
    <p:sldLayoutId id="2147579246" r:id="rId9"/>
    <p:sldLayoutId id="2147579247" r:id="rId10"/>
    <p:sldLayoutId id="2147579248" r:id="rId11"/>
  </p:sldLayoutIdLst>
  <p:hf sldNum="0" hdr="0" ftr="0"/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it-CH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1">
            <a:extLst>
              <a:ext uri="{FF2B5EF4-FFF2-40B4-BE49-F238E27FC236}">
                <a16:creationId xmlns:a16="http://schemas.microsoft.com/office/drawing/2014/main" id="{7A229C3D-4D4B-CA72-D9C2-3B614F82F70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8588"/>
            <a:ext cx="8197850" cy="1433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título</a:t>
            </a:r>
          </a:p>
        </p:txBody>
      </p:sp>
      <p:sp>
        <p:nvSpPr>
          <p:cNvPr id="8195" name="Rectangle 2">
            <a:extLst>
              <a:ext uri="{FF2B5EF4-FFF2-40B4-BE49-F238E27FC236}">
                <a16:creationId xmlns:a16="http://schemas.microsoft.com/office/drawing/2014/main" id="{3D55FBBA-DA08-B651-12ED-AFA05A63EE6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197850" cy="449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destaque</a:t>
            </a:r>
          </a:p>
          <a:p>
            <a:pPr lvl="1"/>
            <a:r>
              <a:rPr lang="en-GB" altLang="it-CH"/>
              <a:t>Segundo nível de destaque</a:t>
            </a:r>
          </a:p>
          <a:p>
            <a:pPr lvl="2"/>
            <a:r>
              <a:rPr lang="en-GB" altLang="it-CH"/>
              <a:t>Terceiro nível de destaque</a:t>
            </a:r>
          </a:p>
          <a:p>
            <a:pPr lvl="3"/>
            <a:r>
              <a:rPr lang="en-GB" altLang="it-CH"/>
              <a:t>Quarto nível de destaque</a:t>
            </a:r>
          </a:p>
          <a:p>
            <a:pPr lvl="4"/>
            <a:r>
              <a:rPr lang="en-GB" altLang="it-CH"/>
              <a:t>Quinto nível de destaque</a:t>
            </a:r>
          </a:p>
          <a:p>
            <a:pPr lvl="4"/>
            <a:r>
              <a:rPr lang="en-GB" altLang="it-CH"/>
              <a:t>Sexto nível de destaque</a:t>
            </a:r>
          </a:p>
          <a:p>
            <a:pPr lvl="4"/>
            <a:r>
              <a:rPr lang="en-GB" altLang="it-CH"/>
              <a:t>Sétimo nível de destaque</a:t>
            </a:r>
          </a:p>
          <a:p>
            <a:pPr lvl="4"/>
            <a:r>
              <a:rPr lang="en-GB" altLang="it-CH"/>
              <a:t>Oitavo nível de destaque</a:t>
            </a:r>
          </a:p>
          <a:p>
            <a:pPr lvl="4"/>
            <a:r>
              <a:rPr lang="en-GB" altLang="it-CH"/>
              <a:t>Nono nível de destaque</a:t>
            </a:r>
          </a:p>
        </p:txBody>
      </p:sp>
      <p:sp>
        <p:nvSpPr>
          <p:cNvPr id="8196" name="Text Box 3">
            <a:extLst>
              <a:ext uri="{FF2B5EF4-FFF2-40B4-BE49-F238E27FC236}">
                <a16:creationId xmlns:a16="http://schemas.microsoft.com/office/drawing/2014/main" id="{145079CE-360C-416E-9A3E-DEBC76B416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1pPr>
            <a:lvl2pPr marL="742950" indent="-28575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2pPr>
            <a:lvl3pPr marL="11430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3pPr>
            <a:lvl4pPr marL="16002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4pPr>
            <a:lvl5pPr marL="20574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itchFamily="16" charset="0"/>
              <a:buNone/>
              <a:defRPr/>
            </a:pPr>
            <a:endParaRPr lang="it-CH" altLang="it-CH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8197" name="Text Box 4">
            <a:extLst>
              <a:ext uri="{FF2B5EF4-FFF2-40B4-BE49-F238E27FC236}">
                <a16:creationId xmlns:a16="http://schemas.microsoft.com/office/drawing/2014/main" id="{94A9F808-2895-2148-4B46-BDF8835C25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1pPr>
            <a:lvl2pPr marL="742950" indent="-28575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2pPr>
            <a:lvl3pPr marL="11430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3pPr>
            <a:lvl4pPr marL="16002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4pPr>
            <a:lvl5pPr marL="20574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itchFamily="16" charset="0"/>
              <a:buNone/>
              <a:defRPr/>
            </a:pPr>
            <a:endParaRPr lang="it-CH" altLang="it-CH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70C8FF75-EE28-EAA4-7D56-23AACA82474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01850" cy="4445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defTabSz="449263" eaLnBrk="1" hangingPunct="1">
              <a:buSzPct val="100000"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64EFD60E-337B-4C38-9417-EB31AF84FBE7}" type="slidenum">
              <a:rPr lang="fr-FR" altLang="en-US"/>
              <a:pPr>
                <a:defRPr/>
              </a:pPr>
              <a:t>‹N›</a:t>
            </a:fld>
            <a:endParaRPr lang="fr-FR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249" r:id="rId1"/>
    <p:sldLayoutId id="2147579250" r:id="rId2"/>
    <p:sldLayoutId id="2147579251" r:id="rId3"/>
    <p:sldLayoutId id="2147579252" r:id="rId4"/>
    <p:sldLayoutId id="2147579253" r:id="rId5"/>
    <p:sldLayoutId id="2147579254" r:id="rId6"/>
    <p:sldLayoutId id="2147579255" r:id="rId7"/>
    <p:sldLayoutId id="2147579256" r:id="rId8"/>
    <p:sldLayoutId id="2147579257" r:id="rId9"/>
    <p:sldLayoutId id="2147579258" r:id="rId10"/>
    <p:sldLayoutId id="2147579259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DFD293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DFD293"/>
          </a:solidFill>
          <a:latin typeface="Arial" charset="0"/>
          <a:ea typeface="SimSun" charset="-122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DFD293"/>
          </a:solidFill>
          <a:latin typeface="Arial" charset="0"/>
          <a:ea typeface="SimSun" charset="-122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DFD293"/>
          </a:solidFill>
          <a:latin typeface="Arial" charset="0"/>
          <a:ea typeface="SimSun" charset="-122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DFD293"/>
          </a:solidFill>
          <a:latin typeface="Arial" charset="0"/>
          <a:ea typeface="SimSun" charset="-122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DFD293"/>
          </a:solidFill>
          <a:latin typeface="Arial" charset="0"/>
          <a:ea typeface="SimSun" charset="-122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DFD293"/>
          </a:solidFill>
          <a:latin typeface="Arial" charset="0"/>
          <a:ea typeface="SimSun" charset="-122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DFD293"/>
          </a:solidFill>
          <a:latin typeface="Arial" charset="0"/>
          <a:ea typeface="SimSun" charset="-122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DFD293"/>
          </a:solidFill>
          <a:latin typeface="Arial" charset="0"/>
          <a:ea typeface="SimSun" charset="-122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FFFFFF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FF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FFFFFF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FFFFFF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FFFFFF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FFFFFF"/>
          </a:solidFill>
          <a:latin typeface="+mn-lt"/>
          <a:ea typeface="+mn-ea"/>
        </a:defRPr>
      </a:lvl9pPr>
    </p:bodyStyle>
    <p:otherStyle>
      <a:defPPr>
        <a:defRPr lang="it-CH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1">
            <a:extLst>
              <a:ext uri="{FF2B5EF4-FFF2-40B4-BE49-F238E27FC236}">
                <a16:creationId xmlns:a16="http://schemas.microsoft.com/office/drawing/2014/main" id="{79B1CBA1-8190-F7BE-7562-526FD35DC17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8588"/>
            <a:ext cx="8197850" cy="1433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título</a:t>
            </a:r>
          </a:p>
        </p:txBody>
      </p:sp>
      <p:sp>
        <p:nvSpPr>
          <p:cNvPr id="9219" name="Rectangle 2">
            <a:extLst>
              <a:ext uri="{FF2B5EF4-FFF2-40B4-BE49-F238E27FC236}">
                <a16:creationId xmlns:a16="http://schemas.microsoft.com/office/drawing/2014/main" id="{81C7BFC0-1CDC-74C2-C4C2-BECF35A81F6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197850" cy="449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it-CH"/>
              <a:t>Faça clique para editar o formato do texto do destaque</a:t>
            </a:r>
          </a:p>
          <a:p>
            <a:pPr lvl="1"/>
            <a:r>
              <a:rPr lang="en-GB" altLang="it-CH"/>
              <a:t>Segundo nível de destaque</a:t>
            </a:r>
          </a:p>
          <a:p>
            <a:pPr lvl="2"/>
            <a:r>
              <a:rPr lang="en-GB" altLang="it-CH"/>
              <a:t>Terceiro nível de destaque</a:t>
            </a:r>
          </a:p>
          <a:p>
            <a:pPr lvl="3"/>
            <a:r>
              <a:rPr lang="en-GB" altLang="it-CH"/>
              <a:t>Quarto nível de destaque</a:t>
            </a:r>
          </a:p>
          <a:p>
            <a:pPr lvl="4"/>
            <a:r>
              <a:rPr lang="en-GB" altLang="it-CH"/>
              <a:t>Quinto nível de destaque</a:t>
            </a:r>
          </a:p>
          <a:p>
            <a:pPr lvl="4"/>
            <a:r>
              <a:rPr lang="en-GB" altLang="it-CH"/>
              <a:t>Sexto nível de destaque</a:t>
            </a:r>
          </a:p>
          <a:p>
            <a:pPr lvl="4"/>
            <a:r>
              <a:rPr lang="en-GB" altLang="it-CH"/>
              <a:t>Sétimo nível de destaque</a:t>
            </a:r>
          </a:p>
          <a:p>
            <a:pPr lvl="4"/>
            <a:r>
              <a:rPr lang="en-GB" altLang="it-CH"/>
              <a:t>Oitavo nível de destaque</a:t>
            </a:r>
          </a:p>
          <a:p>
            <a:pPr lvl="4"/>
            <a:r>
              <a:rPr lang="en-GB" altLang="it-CH"/>
              <a:t>Nono nível de destaque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8C33AE0D-65D6-7528-4E73-026085340A47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245225"/>
            <a:ext cx="2101850" cy="4445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defTabSz="449263" eaLnBrk="1" hangingPunct="1">
              <a:buClrTx/>
              <a:buSzPct val="100000"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Times New Roman" pitchFamily="16" charset="0"/>
                <a:ea typeface="+mn-ea"/>
                <a:cs typeface="Arial" charset="0"/>
              </a:defRPr>
            </a:lvl1pPr>
          </a:lstStyle>
          <a:p>
            <a:pPr>
              <a:defRPr/>
            </a:pPr>
            <a:r>
              <a:rPr lang="it-CH"/>
              <a:t>23.04.13</a:t>
            </a:r>
          </a:p>
        </p:txBody>
      </p:sp>
      <p:sp>
        <p:nvSpPr>
          <p:cNvPr id="9221" name="Text Box 4">
            <a:extLst>
              <a:ext uri="{FF2B5EF4-FFF2-40B4-BE49-F238E27FC236}">
                <a16:creationId xmlns:a16="http://schemas.microsoft.com/office/drawing/2014/main" id="{70E67B3D-753D-2529-F13C-47ACE21FA1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1pPr>
            <a:lvl2pPr marL="742950" indent="-28575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2pPr>
            <a:lvl3pPr marL="11430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3pPr>
            <a:lvl4pPr marL="16002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4pPr>
            <a:lvl5pPr marL="2057400" indent="-228600" defTabSz="449263"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SimSun" charset="-122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itchFamily="16" charset="0"/>
              <a:buNone/>
              <a:defRPr/>
            </a:pPr>
            <a:endParaRPr lang="it-CH" altLang="it-CH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BE359C3-67EE-2161-445D-DBC255FE6BB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01850" cy="4445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defTabSz="449263" eaLnBrk="1" hangingPunct="1">
              <a:buSzPct val="100000"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5379B26A-464E-46FA-8AAC-0DE25DC070D2}" type="slidenum">
              <a:rPr lang="it-IT" altLang="en-US"/>
              <a:pPr>
                <a:defRPr/>
              </a:pPr>
              <a:t>‹N›</a:t>
            </a:fld>
            <a:endParaRPr lang="it-IT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79260" r:id="rId1"/>
    <p:sldLayoutId id="2147579261" r:id="rId2"/>
    <p:sldLayoutId id="2147579262" r:id="rId3"/>
    <p:sldLayoutId id="2147579263" r:id="rId4"/>
    <p:sldLayoutId id="2147579264" r:id="rId5"/>
    <p:sldLayoutId id="2147579265" r:id="rId6"/>
    <p:sldLayoutId id="2147579266" r:id="rId7"/>
    <p:sldLayoutId id="2147579267" r:id="rId8"/>
    <p:sldLayoutId id="2147579268" r:id="rId9"/>
    <p:sldLayoutId id="2147579269" r:id="rId10"/>
    <p:sldLayoutId id="2147579270" r:id="rId11"/>
  </p:sldLayoutIdLst>
  <p:hf sldNum="0" hdr="0" ftr="0"/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SimSun" charset="-122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Arial" charset="0"/>
          <a:ea typeface="SimSun" charset="-122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it-CH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6.jpe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400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7.jpe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8.pn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60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4.png"/><Relationship Id="rId3" Type="http://schemas.openxmlformats.org/officeDocument/2006/relationships/image" Target="../media/image269.png"/><Relationship Id="rId7" Type="http://schemas.openxmlformats.org/officeDocument/2006/relationships/image" Target="../media/image273.pn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04.xml"/><Relationship Id="rId6" Type="http://schemas.openxmlformats.org/officeDocument/2006/relationships/image" Target="../media/image272.png"/><Relationship Id="rId11" Type="http://schemas.openxmlformats.org/officeDocument/2006/relationships/image" Target="../media/image277.png"/><Relationship Id="rId5" Type="http://schemas.openxmlformats.org/officeDocument/2006/relationships/image" Target="../media/image271.png"/><Relationship Id="rId10" Type="http://schemas.openxmlformats.org/officeDocument/2006/relationships/image" Target="../media/image276.png"/><Relationship Id="rId4" Type="http://schemas.openxmlformats.org/officeDocument/2006/relationships/image" Target="../media/image270.png"/><Relationship Id="rId9" Type="http://schemas.openxmlformats.org/officeDocument/2006/relationships/image" Target="../media/image275.pn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.jpe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8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6.xml"/><Relationship Id="rId2" Type="http://schemas.openxmlformats.org/officeDocument/2006/relationships/slideLayout" Target="../slideLayouts/slideLayout18.xml"/><Relationship Id="rId1" Type="http://schemas.openxmlformats.org/officeDocument/2006/relationships/themeOverride" Target="../theme/themeOverride27.xml"/><Relationship Id="rId4" Type="http://schemas.openxmlformats.org/officeDocument/2006/relationships/image" Target="../media/image279.jpe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.jpe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281.jpeg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8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2.jpeg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3.jpeg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60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8.jpeg"/><Relationship Id="rId3" Type="http://schemas.openxmlformats.org/officeDocument/2006/relationships/notesSlide" Target="../notesSlides/notesSlide116.xml"/><Relationship Id="rId7" Type="http://schemas.openxmlformats.org/officeDocument/2006/relationships/image" Target="../media/image287.jpeg"/><Relationship Id="rId2" Type="http://schemas.openxmlformats.org/officeDocument/2006/relationships/slideLayout" Target="../slideLayouts/slideLayout38.xml"/><Relationship Id="rId1" Type="http://schemas.openxmlformats.org/officeDocument/2006/relationships/themeOverride" Target="../theme/themeOverride28.xml"/><Relationship Id="rId6" Type="http://schemas.openxmlformats.org/officeDocument/2006/relationships/image" Target="../media/image286.png"/><Relationship Id="rId5" Type="http://schemas.openxmlformats.org/officeDocument/2006/relationships/image" Target="../media/image285.png"/><Relationship Id="rId4" Type="http://schemas.openxmlformats.org/officeDocument/2006/relationships/image" Target="../media/image284.png"/><Relationship Id="rId9" Type="http://schemas.openxmlformats.org/officeDocument/2006/relationships/image" Target="../media/image289.png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4.jpeg"/><Relationship Id="rId13" Type="http://schemas.openxmlformats.org/officeDocument/2006/relationships/image" Target="../media/image299.jpeg"/><Relationship Id="rId3" Type="http://schemas.openxmlformats.org/officeDocument/2006/relationships/notesSlide" Target="../notesSlides/notesSlide117.xml"/><Relationship Id="rId7" Type="http://schemas.openxmlformats.org/officeDocument/2006/relationships/image" Target="../media/image293.png"/><Relationship Id="rId12" Type="http://schemas.openxmlformats.org/officeDocument/2006/relationships/image" Target="../media/image298.png"/><Relationship Id="rId2" Type="http://schemas.openxmlformats.org/officeDocument/2006/relationships/slideLayout" Target="../slideLayouts/slideLayout30.xml"/><Relationship Id="rId1" Type="http://schemas.openxmlformats.org/officeDocument/2006/relationships/themeOverride" Target="../theme/themeOverride29.xml"/><Relationship Id="rId6" Type="http://schemas.openxmlformats.org/officeDocument/2006/relationships/image" Target="../media/image292.png"/><Relationship Id="rId11" Type="http://schemas.openxmlformats.org/officeDocument/2006/relationships/image" Target="../media/image297.jpeg"/><Relationship Id="rId5" Type="http://schemas.openxmlformats.org/officeDocument/2006/relationships/image" Target="../media/image291.jpeg"/><Relationship Id="rId10" Type="http://schemas.openxmlformats.org/officeDocument/2006/relationships/image" Target="../media/image296.jpeg"/><Relationship Id="rId4" Type="http://schemas.openxmlformats.org/officeDocument/2006/relationships/image" Target="../media/image290.jpeg"/><Relationship Id="rId9" Type="http://schemas.openxmlformats.org/officeDocument/2006/relationships/image" Target="../media/image295.jpeg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4.png"/><Relationship Id="rId13" Type="http://schemas.openxmlformats.org/officeDocument/2006/relationships/image" Target="../media/image309.png"/><Relationship Id="rId3" Type="http://schemas.openxmlformats.org/officeDocument/2006/relationships/notesSlide" Target="../notesSlides/notesSlide118.xml"/><Relationship Id="rId7" Type="http://schemas.openxmlformats.org/officeDocument/2006/relationships/image" Target="../media/image303.jpeg"/><Relationship Id="rId12" Type="http://schemas.openxmlformats.org/officeDocument/2006/relationships/image" Target="../media/image308.jpeg"/><Relationship Id="rId2" Type="http://schemas.openxmlformats.org/officeDocument/2006/relationships/slideLayout" Target="../slideLayouts/slideLayout39.xml"/><Relationship Id="rId1" Type="http://schemas.openxmlformats.org/officeDocument/2006/relationships/themeOverride" Target="../theme/themeOverride30.xml"/><Relationship Id="rId6" Type="http://schemas.openxmlformats.org/officeDocument/2006/relationships/image" Target="../media/image302.png"/><Relationship Id="rId11" Type="http://schemas.openxmlformats.org/officeDocument/2006/relationships/image" Target="../media/image307.jpeg"/><Relationship Id="rId5" Type="http://schemas.openxmlformats.org/officeDocument/2006/relationships/image" Target="../media/image301.jpeg"/><Relationship Id="rId10" Type="http://schemas.openxmlformats.org/officeDocument/2006/relationships/image" Target="../media/image306.jpeg"/><Relationship Id="rId4" Type="http://schemas.openxmlformats.org/officeDocument/2006/relationships/image" Target="../media/image300.jpeg"/><Relationship Id="rId9" Type="http://schemas.openxmlformats.org/officeDocument/2006/relationships/image" Target="../media/image305.jpeg"/><Relationship Id="rId14" Type="http://schemas.openxmlformats.org/officeDocument/2006/relationships/image" Target="../media/image310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37.xml"/><Relationship Id="rId1" Type="http://schemas.openxmlformats.org/officeDocument/2006/relationships/themeOverride" Target="../theme/themeOverride2.xml"/><Relationship Id="rId5" Type="http://schemas.microsoft.com/office/2007/relationships/hdphoto" Target="../media/hdphoto1.wdp"/><Relationship Id="rId4" Type="http://schemas.openxmlformats.org/officeDocument/2006/relationships/image" Target="../media/image13.png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6.jpeg"/><Relationship Id="rId3" Type="http://schemas.openxmlformats.org/officeDocument/2006/relationships/image" Target="../media/image311.jpeg"/><Relationship Id="rId7" Type="http://schemas.openxmlformats.org/officeDocument/2006/relationships/image" Target="../media/image315.jpeg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14.png"/><Relationship Id="rId5" Type="http://schemas.openxmlformats.org/officeDocument/2006/relationships/image" Target="../media/image313.jpeg"/><Relationship Id="rId10" Type="http://schemas.openxmlformats.org/officeDocument/2006/relationships/image" Target="../media/image318.jpeg"/><Relationship Id="rId4" Type="http://schemas.openxmlformats.org/officeDocument/2006/relationships/image" Target="../media/image312.jpeg"/><Relationship Id="rId9" Type="http://schemas.openxmlformats.org/officeDocument/2006/relationships/image" Target="../media/image317.jpe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9.jpe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8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0.jpeg"/><Relationship Id="rId7" Type="http://schemas.openxmlformats.org/officeDocument/2006/relationships/image" Target="../media/image324.jpe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23.jpeg"/><Relationship Id="rId5" Type="http://schemas.openxmlformats.org/officeDocument/2006/relationships/image" Target="../media/image322.jpeg"/><Relationship Id="rId4" Type="http://schemas.openxmlformats.org/officeDocument/2006/relationships/image" Target="../media/image321.jpe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5.jpe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327.jpeg"/><Relationship Id="rId4" Type="http://schemas.openxmlformats.org/officeDocument/2006/relationships/image" Target="../media/image326.jpe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8.jpeg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18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4.xml"/><Relationship Id="rId2" Type="http://schemas.openxmlformats.org/officeDocument/2006/relationships/slideLayout" Target="../slideLayouts/slideLayout35.xml"/><Relationship Id="rId1" Type="http://schemas.openxmlformats.org/officeDocument/2006/relationships/themeOverride" Target="../theme/themeOverride31.xml"/><Relationship Id="rId4" Type="http://schemas.openxmlformats.org/officeDocument/2006/relationships/image" Target="../media/image329.jpeg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0.jpeg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332.jpeg"/><Relationship Id="rId4" Type="http://schemas.openxmlformats.org/officeDocument/2006/relationships/image" Target="../media/image331.jpeg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3.jpe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18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7.xml"/><Relationship Id="rId7" Type="http://schemas.openxmlformats.org/officeDocument/2006/relationships/image" Target="../media/image337.jpeg"/><Relationship Id="rId2" Type="http://schemas.openxmlformats.org/officeDocument/2006/relationships/slideLayout" Target="../slideLayouts/slideLayout30.xml"/><Relationship Id="rId1" Type="http://schemas.openxmlformats.org/officeDocument/2006/relationships/themeOverride" Target="../theme/themeOverride32.xml"/><Relationship Id="rId6" Type="http://schemas.openxmlformats.org/officeDocument/2006/relationships/image" Target="../media/image336.jpeg"/><Relationship Id="rId5" Type="http://schemas.openxmlformats.org/officeDocument/2006/relationships/image" Target="../media/image335.jpeg"/><Relationship Id="rId4" Type="http://schemas.openxmlformats.org/officeDocument/2006/relationships/image" Target="../media/image334.jpeg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8.jpeg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5.jpeg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4.png"/><Relationship Id="rId3" Type="http://schemas.openxmlformats.org/officeDocument/2006/relationships/image" Target="../media/image339.jpeg"/><Relationship Id="rId7" Type="http://schemas.openxmlformats.org/officeDocument/2006/relationships/image" Target="../media/image343.jpeg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42.jpeg"/><Relationship Id="rId5" Type="http://schemas.openxmlformats.org/officeDocument/2006/relationships/image" Target="../media/image341.jpeg"/><Relationship Id="rId4" Type="http://schemas.openxmlformats.org/officeDocument/2006/relationships/image" Target="../media/image340.jpeg"/><Relationship Id="rId9" Type="http://schemas.openxmlformats.org/officeDocument/2006/relationships/image" Target="../media/image345.jpe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6.png"/><Relationship Id="rId7" Type="http://schemas.openxmlformats.org/officeDocument/2006/relationships/image" Target="../media/image350.png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49.png"/><Relationship Id="rId5" Type="http://schemas.openxmlformats.org/officeDocument/2006/relationships/image" Target="../media/image348.png"/><Relationship Id="rId4" Type="http://schemas.openxmlformats.org/officeDocument/2006/relationships/image" Target="../media/image347.png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jpeg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352.png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3.xml"/><Relationship Id="rId7" Type="http://schemas.openxmlformats.org/officeDocument/2006/relationships/image" Target="../media/image356.jpeg"/><Relationship Id="rId2" Type="http://schemas.openxmlformats.org/officeDocument/2006/relationships/slideLayout" Target="../slideLayouts/slideLayout27.xml"/><Relationship Id="rId1" Type="http://schemas.openxmlformats.org/officeDocument/2006/relationships/themeOverride" Target="../theme/themeOverride33.xml"/><Relationship Id="rId6" Type="http://schemas.openxmlformats.org/officeDocument/2006/relationships/image" Target="../media/image355.jpeg"/><Relationship Id="rId5" Type="http://schemas.openxmlformats.org/officeDocument/2006/relationships/image" Target="../media/image354.jpeg"/><Relationship Id="rId4" Type="http://schemas.openxmlformats.org/officeDocument/2006/relationships/image" Target="../media/image353.png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7.jpeg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60.jpeg"/><Relationship Id="rId5" Type="http://schemas.openxmlformats.org/officeDocument/2006/relationships/image" Target="../media/image359.jpeg"/><Relationship Id="rId4" Type="http://schemas.openxmlformats.org/officeDocument/2006/relationships/image" Target="../media/image358.jpeg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63.png"/><Relationship Id="rId5" Type="http://schemas.openxmlformats.org/officeDocument/2006/relationships/image" Target="../media/image7.jpeg"/><Relationship Id="rId4" Type="http://schemas.openxmlformats.org/officeDocument/2006/relationships/image" Target="../media/image362.png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jpe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7.xml"/><Relationship Id="rId2" Type="http://schemas.openxmlformats.org/officeDocument/2006/relationships/slideLayout" Target="../slideLayouts/slideLayout219.xml"/><Relationship Id="rId1" Type="http://schemas.openxmlformats.org/officeDocument/2006/relationships/themeOverride" Target="../theme/themeOverride34.xml"/><Relationship Id="rId6" Type="http://schemas.openxmlformats.org/officeDocument/2006/relationships/image" Target="../media/image367.jpeg"/><Relationship Id="rId5" Type="http://schemas.openxmlformats.org/officeDocument/2006/relationships/image" Target="../media/image366.jpeg"/><Relationship Id="rId4" Type="http://schemas.openxmlformats.org/officeDocument/2006/relationships/image" Target="../media/image365.jpe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jpeg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7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8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9.xml"/><Relationship Id="rId2" Type="http://schemas.openxmlformats.org/officeDocument/2006/relationships/slideLayout" Target="../slideLayouts/slideLayout257.xml"/><Relationship Id="rId1" Type="http://schemas.openxmlformats.org/officeDocument/2006/relationships/themeOverride" Target="../theme/themeOverride35.xml"/><Relationship Id="rId6" Type="http://schemas.openxmlformats.org/officeDocument/2006/relationships/image" Target="../media/image371.jpeg"/><Relationship Id="rId5" Type="http://schemas.openxmlformats.org/officeDocument/2006/relationships/image" Target="../media/image370.jpeg"/><Relationship Id="rId4" Type="http://schemas.openxmlformats.org/officeDocument/2006/relationships/image" Target="../media/image369.png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2.jpg"/><Relationship Id="rId2" Type="http://schemas.openxmlformats.org/officeDocument/2006/relationships/slideLayout" Target="../slideLayouts/slideLayout257.xml"/><Relationship Id="rId1" Type="http://schemas.openxmlformats.org/officeDocument/2006/relationships/themeOverride" Target="../theme/themeOverride36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3.jpeg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374.png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0.jpeg"/><Relationship Id="rId3" Type="http://schemas.openxmlformats.org/officeDocument/2006/relationships/image" Target="../media/image375.jpeg"/><Relationship Id="rId7" Type="http://schemas.openxmlformats.org/officeDocument/2006/relationships/image" Target="../media/image379.jpeg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78.jpeg"/><Relationship Id="rId5" Type="http://schemas.openxmlformats.org/officeDocument/2006/relationships/image" Target="../media/image377.jpeg"/><Relationship Id="rId10" Type="http://schemas.openxmlformats.org/officeDocument/2006/relationships/image" Target="../media/image382.jpeg"/><Relationship Id="rId4" Type="http://schemas.openxmlformats.org/officeDocument/2006/relationships/image" Target="../media/image376.png"/><Relationship Id="rId9" Type="http://schemas.openxmlformats.org/officeDocument/2006/relationships/image" Target="../media/image381.jpe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3.jpeg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4.xml"/><Relationship Id="rId2" Type="http://schemas.openxmlformats.org/officeDocument/2006/relationships/slideLayout" Target="../slideLayouts/slideLayout436.xml"/><Relationship Id="rId1" Type="http://schemas.openxmlformats.org/officeDocument/2006/relationships/themeOverride" Target="../theme/themeOverride37.xml"/><Relationship Id="rId6" Type="http://schemas.openxmlformats.org/officeDocument/2006/relationships/image" Target="../media/image386.jpeg"/><Relationship Id="rId5" Type="http://schemas.openxmlformats.org/officeDocument/2006/relationships/image" Target="../media/image385.jpeg"/><Relationship Id="rId4" Type="http://schemas.openxmlformats.org/officeDocument/2006/relationships/image" Target="../media/image384.jpeg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7.png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18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8.jpeg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91.jpeg"/><Relationship Id="rId5" Type="http://schemas.openxmlformats.org/officeDocument/2006/relationships/image" Target="../media/image390.jpeg"/><Relationship Id="rId4" Type="http://schemas.openxmlformats.org/officeDocument/2006/relationships/image" Target="../media/image389.png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2.png"/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8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3.png"/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71.xml"/><Relationship Id="rId4" Type="http://schemas.openxmlformats.org/officeDocument/2006/relationships/image" Target="../media/image394.png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5.jpeg"/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98.jpeg"/><Relationship Id="rId5" Type="http://schemas.openxmlformats.org/officeDocument/2006/relationships/image" Target="../media/image397.jpeg"/><Relationship Id="rId4" Type="http://schemas.openxmlformats.org/officeDocument/2006/relationships/image" Target="../media/image396.jpeg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9.jpeg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400.jpe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1.jpeg"/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18.xml"/></Relationships>
</file>

<file path=ppt/slides/_rels/slide1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7.jpeg"/><Relationship Id="rId3" Type="http://schemas.openxmlformats.org/officeDocument/2006/relationships/image" Target="../media/image402.png"/><Relationship Id="rId7" Type="http://schemas.openxmlformats.org/officeDocument/2006/relationships/image" Target="../media/image406.jpeg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05.jpeg"/><Relationship Id="rId11" Type="http://schemas.openxmlformats.org/officeDocument/2006/relationships/image" Target="../media/image410.png"/><Relationship Id="rId5" Type="http://schemas.openxmlformats.org/officeDocument/2006/relationships/image" Target="../media/image404.jpeg"/><Relationship Id="rId10" Type="http://schemas.openxmlformats.org/officeDocument/2006/relationships/image" Target="../media/image409.jpeg"/><Relationship Id="rId4" Type="http://schemas.openxmlformats.org/officeDocument/2006/relationships/image" Target="../media/image403.png"/><Relationship Id="rId9" Type="http://schemas.openxmlformats.org/officeDocument/2006/relationships/image" Target="../media/image408.jpeg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6.png"/><Relationship Id="rId3" Type="http://schemas.openxmlformats.org/officeDocument/2006/relationships/image" Target="../media/image411.jpeg"/><Relationship Id="rId7" Type="http://schemas.openxmlformats.org/officeDocument/2006/relationships/image" Target="../media/image415.jpeg"/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14.jpeg"/><Relationship Id="rId5" Type="http://schemas.openxmlformats.org/officeDocument/2006/relationships/image" Target="../media/image413.jpeg"/><Relationship Id="rId4" Type="http://schemas.openxmlformats.org/officeDocument/2006/relationships/image" Target="../media/image412.png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4.xml"/><Relationship Id="rId2" Type="http://schemas.openxmlformats.org/officeDocument/2006/relationships/slideLayout" Target="../slideLayouts/slideLayout41.xml"/><Relationship Id="rId1" Type="http://schemas.openxmlformats.org/officeDocument/2006/relationships/themeOverride" Target="../theme/themeOverride38.xml"/><Relationship Id="rId6" Type="http://schemas.openxmlformats.org/officeDocument/2006/relationships/image" Target="../media/image419.jpeg"/><Relationship Id="rId5" Type="http://schemas.openxmlformats.org/officeDocument/2006/relationships/image" Target="../media/image418.jpeg"/><Relationship Id="rId4" Type="http://schemas.openxmlformats.org/officeDocument/2006/relationships/image" Target="../media/image417.jpeg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0.png"/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23.jpeg"/><Relationship Id="rId5" Type="http://schemas.openxmlformats.org/officeDocument/2006/relationships/image" Target="../media/image422.jpeg"/><Relationship Id="rId4" Type="http://schemas.openxmlformats.org/officeDocument/2006/relationships/image" Target="../media/image421.jpeg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6.xml"/><Relationship Id="rId2" Type="http://schemas.openxmlformats.org/officeDocument/2006/relationships/slideLayout" Target="../slideLayouts/slideLayout41.xml"/><Relationship Id="rId1" Type="http://schemas.openxmlformats.org/officeDocument/2006/relationships/themeOverride" Target="../theme/themeOverride39.xml"/><Relationship Id="rId5" Type="http://schemas.openxmlformats.org/officeDocument/2006/relationships/image" Target="../media/image425.jpeg"/><Relationship Id="rId4" Type="http://schemas.openxmlformats.org/officeDocument/2006/relationships/image" Target="../media/image424.jpeg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7.xml"/><Relationship Id="rId2" Type="http://schemas.openxmlformats.org/officeDocument/2006/relationships/slideLayout" Target="../slideLayouts/slideLayout30.xml"/><Relationship Id="rId1" Type="http://schemas.openxmlformats.org/officeDocument/2006/relationships/themeOverride" Target="../theme/themeOverride40.xml"/><Relationship Id="rId6" Type="http://schemas.openxmlformats.org/officeDocument/2006/relationships/image" Target="../media/image428.jpeg"/><Relationship Id="rId5" Type="http://schemas.openxmlformats.org/officeDocument/2006/relationships/image" Target="../media/image427.jpeg"/><Relationship Id="rId4" Type="http://schemas.openxmlformats.org/officeDocument/2006/relationships/image" Target="../media/image426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3.jpeg"/><Relationship Id="rId3" Type="http://schemas.openxmlformats.org/officeDocument/2006/relationships/notesSlide" Target="../notesSlides/notesSlide158.xml"/><Relationship Id="rId7" Type="http://schemas.openxmlformats.org/officeDocument/2006/relationships/image" Target="../media/image432.jpeg"/><Relationship Id="rId2" Type="http://schemas.openxmlformats.org/officeDocument/2006/relationships/slideLayout" Target="../slideLayouts/slideLayout30.xml"/><Relationship Id="rId1" Type="http://schemas.openxmlformats.org/officeDocument/2006/relationships/themeOverride" Target="../theme/themeOverride41.xml"/><Relationship Id="rId6" Type="http://schemas.openxmlformats.org/officeDocument/2006/relationships/image" Target="../media/image431.png"/><Relationship Id="rId5" Type="http://schemas.openxmlformats.org/officeDocument/2006/relationships/image" Target="../media/image430.png"/><Relationship Id="rId4" Type="http://schemas.openxmlformats.org/officeDocument/2006/relationships/image" Target="../media/image429.jpeg"/><Relationship Id="rId9" Type="http://schemas.openxmlformats.org/officeDocument/2006/relationships/image" Target="../media/image434.png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5.jpeg"/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71.xml"/><Relationship Id="rId6" Type="http://schemas.openxmlformats.org/officeDocument/2006/relationships/image" Target="../media/image438.jpeg"/><Relationship Id="rId5" Type="http://schemas.openxmlformats.org/officeDocument/2006/relationships/image" Target="../media/image437.jpeg"/><Relationship Id="rId4" Type="http://schemas.openxmlformats.org/officeDocument/2006/relationships/image" Target="../media/image436.jpeg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9.jpeg"/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18.xml"/></Relationships>
</file>

<file path=ppt/slides/_rels/slide1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5.jpeg"/><Relationship Id="rId3" Type="http://schemas.openxmlformats.org/officeDocument/2006/relationships/image" Target="../media/image440.jpeg"/><Relationship Id="rId7" Type="http://schemas.openxmlformats.org/officeDocument/2006/relationships/image" Target="../media/image444.jpeg"/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43.jpeg"/><Relationship Id="rId5" Type="http://schemas.openxmlformats.org/officeDocument/2006/relationships/image" Target="../media/image442.jpeg"/><Relationship Id="rId4" Type="http://schemas.openxmlformats.org/officeDocument/2006/relationships/image" Target="../media/image441.jpeg"/><Relationship Id="rId9" Type="http://schemas.openxmlformats.org/officeDocument/2006/relationships/image" Target="../media/image446.jpeg"/></Relationships>
</file>

<file path=ppt/slides/_rels/slide1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2.jpeg"/><Relationship Id="rId3" Type="http://schemas.openxmlformats.org/officeDocument/2006/relationships/image" Target="../media/image447.jpeg"/><Relationship Id="rId7" Type="http://schemas.openxmlformats.org/officeDocument/2006/relationships/image" Target="../media/image451.jpeg"/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50.png"/><Relationship Id="rId11" Type="http://schemas.openxmlformats.org/officeDocument/2006/relationships/image" Target="../media/image455.jpeg"/><Relationship Id="rId5" Type="http://schemas.openxmlformats.org/officeDocument/2006/relationships/image" Target="../media/image449.jpeg"/><Relationship Id="rId10" Type="http://schemas.openxmlformats.org/officeDocument/2006/relationships/image" Target="../media/image454.jpeg"/><Relationship Id="rId4" Type="http://schemas.openxmlformats.org/officeDocument/2006/relationships/image" Target="../media/image448.jpeg"/><Relationship Id="rId9" Type="http://schemas.openxmlformats.org/officeDocument/2006/relationships/image" Target="../media/image453.jpeg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6.jpeg"/><Relationship Id="rId7" Type="http://schemas.openxmlformats.org/officeDocument/2006/relationships/image" Target="../media/image460.jpeg"/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59.png"/><Relationship Id="rId5" Type="http://schemas.openxmlformats.org/officeDocument/2006/relationships/image" Target="../media/image458.png"/><Relationship Id="rId4" Type="http://schemas.openxmlformats.org/officeDocument/2006/relationships/image" Target="../media/image457.pn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1.jpeg"/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104.xml"/><Relationship Id="rId6" Type="http://schemas.openxmlformats.org/officeDocument/2006/relationships/image" Target="../media/image464.jpeg"/><Relationship Id="rId5" Type="http://schemas.openxmlformats.org/officeDocument/2006/relationships/image" Target="../media/image463.jpeg"/><Relationship Id="rId4" Type="http://schemas.openxmlformats.org/officeDocument/2006/relationships/image" Target="../media/image462.jpeg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5.jpeg"/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71.xml"/><Relationship Id="rId4" Type="http://schemas.openxmlformats.org/officeDocument/2006/relationships/image" Target="../media/image466.jpeg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7.png"/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472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8.png"/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69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8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0.jpeg"/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18.xml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6.jpeg"/><Relationship Id="rId3" Type="http://schemas.openxmlformats.org/officeDocument/2006/relationships/image" Target="../media/image471.jpeg"/><Relationship Id="rId7" Type="http://schemas.openxmlformats.org/officeDocument/2006/relationships/image" Target="../media/image475.jpeg"/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74.png"/><Relationship Id="rId5" Type="http://schemas.openxmlformats.org/officeDocument/2006/relationships/image" Target="../media/image473.jpeg"/><Relationship Id="rId4" Type="http://schemas.openxmlformats.org/officeDocument/2006/relationships/image" Target="../media/image472.jpeg"/></Relationships>
</file>

<file path=ppt/slides/_rels/slide1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0.png"/><Relationship Id="rId13" Type="http://schemas.openxmlformats.org/officeDocument/2006/relationships/image" Target="../media/image485.jpeg"/><Relationship Id="rId3" Type="http://schemas.openxmlformats.org/officeDocument/2006/relationships/image" Target="../media/image351.jpeg"/><Relationship Id="rId7" Type="http://schemas.openxmlformats.org/officeDocument/2006/relationships/image" Target="../media/image479.jpeg"/><Relationship Id="rId12" Type="http://schemas.openxmlformats.org/officeDocument/2006/relationships/image" Target="../media/image484.png"/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115.xml"/><Relationship Id="rId6" Type="http://schemas.openxmlformats.org/officeDocument/2006/relationships/image" Target="../media/image28.png"/><Relationship Id="rId11" Type="http://schemas.openxmlformats.org/officeDocument/2006/relationships/image" Target="../media/image483.jpeg"/><Relationship Id="rId5" Type="http://schemas.openxmlformats.org/officeDocument/2006/relationships/image" Target="../media/image478.png"/><Relationship Id="rId10" Type="http://schemas.openxmlformats.org/officeDocument/2006/relationships/image" Target="../media/image482.png"/><Relationship Id="rId4" Type="http://schemas.openxmlformats.org/officeDocument/2006/relationships/image" Target="../media/image477.png"/><Relationship Id="rId9" Type="http://schemas.openxmlformats.org/officeDocument/2006/relationships/image" Target="../media/image481.png"/><Relationship Id="rId14" Type="http://schemas.openxmlformats.org/officeDocument/2006/relationships/image" Target="../media/image486.png"/></Relationships>
</file>

<file path=ppt/slides/_rels/slide1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2.png"/><Relationship Id="rId3" Type="http://schemas.openxmlformats.org/officeDocument/2006/relationships/image" Target="../media/image487.png"/><Relationship Id="rId7" Type="http://schemas.openxmlformats.org/officeDocument/2006/relationships/image" Target="../media/image491.png"/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115.xml"/><Relationship Id="rId6" Type="http://schemas.openxmlformats.org/officeDocument/2006/relationships/image" Target="../media/image490.png"/><Relationship Id="rId5" Type="http://schemas.openxmlformats.org/officeDocument/2006/relationships/image" Target="../media/image489.png"/><Relationship Id="rId4" Type="http://schemas.openxmlformats.org/officeDocument/2006/relationships/image" Target="../media/image488.jpeg"/><Relationship Id="rId9" Type="http://schemas.microsoft.com/office/2007/relationships/hdphoto" Target="../media/hdphoto2.wdp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3.png"/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71.xml"/><Relationship Id="rId4" Type="http://schemas.openxmlformats.org/officeDocument/2006/relationships/image" Target="../media/image494.png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5.jpeg"/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96.jpeg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7.png"/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18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8.jpeg"/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18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jpeg"/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71.xml"/><Relationship Id="rId6" Type="http://schemas.openxmlformats.org/officeDocument/2006/relationships/image" Target="../media/image501.jpeg"/><Relationship Id="rId5" Type="http://schemas.openxmlformats.org/officeDocument/2006/relationships/image" Target="../media/image500.jpeg"/><Relationship Id="rId4" Type="http://schemas.openxmlformats.org/officeDocument/2006/relationships/image" Target="../media/image479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25.xml"/><Relationship Id="rId1" Type="http://schemas.openxmlformats.org/officeDocument/2006/relationships/themeOverride" Target="../theme/themeOverride3.xml"/><Relationship Id="rId5" Type="http://schemas.openxmlformats.org/officeDocument/2006/relationships/image" Target="../media/image21.png"/><Relationship Id="rId4" Type="http://schemas.openxmlformats.org/officeDocument/2006/relationships/image" Target="../media/image20.jpeg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2.jpeg"/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3.jpeg"/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504.jpeg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5.jpeg"/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18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6.png"/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82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7.jpeg"/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18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8.jpeg"/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60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7.xml"/><Relationship Id="rId2" Type="http://schemas.openxmlformats.org/officeDocument/2006/relationships/slideLayout" Target="../slideLayouts/slideLayout40.xml"/><Relationship Id="rId1" Type="http://schemas.openxmlformats.org/officeDocument/2006/relationships/themeOverride" Target="../theme/themeOverride42.xml"/><Relationship Id="rId6" Type="http://schemas.openxmlformats.org/officeDocument/2006/relationships/image" Target="../media/image511.png"/><Relationship Id="rId5" Type="http://schemas.openxmlformats.org/officeDocument/2006/relationships/image" Target="../media/image510.png"/><Relationship Id="rId4" Type="http://schemas.openxmlformats.org/officeDocument/2006/relationships/image" Target="../media/image50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8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2.png"/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514.jpeg"/><Relationship Id="rId4" Type="http://schemas.openxmlformats.org/officeDocument/2006/relationships/image" Target="../media/image513.jpeg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5.png"/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516.jpeg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7.jpeg"/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519.jpeg"/><Relationship Id="rId4" Type="http://schemas.openxmlformats.org/officeDocument/2006/relationships/image" Target="../media/image518.jpeg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0.jpeg"/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18.xml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1.jpeg"/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18.xml"/></Relationships>
</file>

<file path=ppt/slides/_rels/slide1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7.jpeg"/><Relationship Id="rId3" Type="http://schemas.openxmlformats.org/officeDocument/2006/relationships/image" Target="../media/image522.jpeg"/><Relationship Id="rId7" Type="http://schemas.openxmlformats.org/officeDocument/2006/relationships/image" Target="../media/image526.jpeg"/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525.jpeg"/><Relationship Id="rId5" Type="http://schemas.openxmlformats.org/officeDocument/2006/relationships/image" Target="../media/image524.jpeg"/><Relationship Id="rId4" Type="http://schemas.openxmlformats.org/officeDocument/2006/relationships/image" Target="../media/image523.jpeg"/><Relationship Id="rId9" Type="http://schemas.openxmlformats.org/officeDocument/2006/relationships/image" Target="../media/image528.jpeg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9.jpeg"/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18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0.jpeg"/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18.xml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1.jpeg"/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60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4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2.jpeg"/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18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3.jpeg"/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344.xml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4.jpeg"/><Relationship Id="rId2" Type="http://schemas.openxmlformats.org/officeDocument/2006/relationships/notesSlide" Target="../notesSlides/notesSlide200.xml"/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1.xml"/><Relationship Id="rId7" Type="http://schemas.openxmlformats.org/officeDocument/2006/relationships/image" Target="../media/image538.jpeg"/><Relationship Id="rId2" Type="http://schemas.openxmlformats.org/officeDocument/2006/relationships/slideLayout" Target="../slideLayouts/slideLayout24.xml"/><Relationship Id="rId1" Type="http://schemas.openxmlformats.org/officeDocument/2006/relationships/themeOverride" Target="../theme/themeOverride43.xml"/><Relationship Id="rId6" Type="http://schemas.openxmlformats.org/officeDocument/2006/relationships/image" Target="../media/image537.jpeg"/><Relationship Id="rId5" Type="http://schemas.openxmlformats.org/officeDocument/2006/relationships/image" Target="../media/image536.jpeg"/><Relationship Id="rId4" Type="http://schemas.openxmlformats.org/officeDocument/2006/relationships/image" Target="../media/image535.jpeg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2.xml"/><Relationship Id="rId2" Type="http://schemas.openxmlformats.org/officeDocument/2006/relationships/slideLayout" Target="../slideLayouts/slideLayout29.xml"/><Relationship Id="rId1" Type="http://schemas.openxmlformats.org/officeDocument/2006/relationships/themeOverride" Target="../theme/themeOverride44.xml"/><Relationship Id="rId6" Type="http://schemas.openxmlformats.org/officeDocument/2006/relationships/image" Target="../media/image541.jpeg"/><Relationship Id="rId5" Type="http://schemas.openxmlformats.org/officeDocument/2006/relationships/image" Target="../media/image540.jpeg"/><Relationship Id="rId4" Type="http://schemas.openxmlformats.org/officeDocument/2006/relationships/image" Target="../media/image539.jpeg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2.jpeg"/><Relationship Id="rId2" Type="http://schemas.openxmlformats.org/officeDocument/2006/relationships/notesSlide" Target="../notesSlides/notesSlide203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544.png"/><Relationship Id="rId4" Type="http://schemas.openxmlformats.org/officeDocument/2006/relationships/image" Target="../media/image543.jpeg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4.xml"/><Relationship Id="rId2" Type="http://schemas.openxmlformats.org/officeDocument/2006/relationships/slideLayout" Target="../slideLayouts/slideLayout35.xml"/><Relationship Id="rId1" Type="http://schemas.openxmlformats.org/officeDocument/2006/relationships/themeOverride" Target="../theme/themeOverride45.xml"/><Relationship Id="rId6" Type="http://schemas.openxmlformats.org/officeDocument/2006/relationships/image" Target="../media/image547.jpeg"/><Relationship Id="rId5" Type="http://schemas.openxmlformats.org/officeDocument/2006/relationships/image" Target="../media/image546.jpeg"/><Relationship Id="rId4" Type="http://schemas.openxmlformats.org/officeDocument/2006/relationships/image" Target="../media/image545.jpeg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5.xml"/><Relationship Id="rId1" Type="http://schemas.openxmlformats.org/officeDocument/2006/relationships/slideLayout" Target="../slideLayouts/slideLayout126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jpeg"/><Relationship Id="rId2" Type="http://schemas.openxmlformats.org/officeDocument/2006/relationships/notesSlide" Target="../notesSlides/notesSlide20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49.png"/><Relationship Id="rId4" Type="http://schemas.openxmlformats.org/officeDocument/2006/relationships/image" Target="../media/image548.png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9.png"/><Relationship Id="rId2" Type="http://schemas.openxmlformats.org/officeDocument/2006/relationships/notesSlide" Target="../notesSlides/notesSlide207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9.png"/><Relationship Id="rId2" Type="http://schemas.openxmlformats.org/officeDocument/2006/relationships/notesSlide" Target="../notesSlides/notesSlide208.xml"/><Relationship Id="rId1" Type="http://schemas.openxmlformats.org/officeDocument/2006/relationships/slideLayout" Target="../slideLayouts/slideLayout7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9.xml"/><Relationship Id="rId1" Type="http://schemas.openxmlformats.org/officeDocument/2006/relationships/slideLayout" Target="../slideLayouts/slideLayout49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0.xml"/><Relationship Id="rId1" Type="http://schemas.openxmlformats.org/officeDocument/2006/relationships/slideLayout" Target="../slideLayouts/slideLayout126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jpeg"/><Relationship Id="rId2" Type="http://schemas.openxmlformats.org/officeDocument/2006/relationships/notesSlide" Target="../notesSlides/notesSlide211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551.jpeg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2.jpeg"/><Relationship Id="rId2" Type="http://schemas.openxmlformats.org/officeDocument/2006/relationships/notesSlide" Target="../notesSlides/notesSlide212.xml"/><Relationship Id="rId1" Type="http://schemas.openxmlformats.org/officeDocument/2006/relationships/slideLayout" Target="../slideLayouts/slideLayout18.xml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9.png"/><Relationship Id="rId2" Type="http://schemas.openxmlformats.org/officeDocument/2006/relationships/notesSlide" Target="../notesSlides/notesSlide213.xml"/><Relationship Id="rId1" Type="http://schemas.openxmlformats.org/officeDocument/2006/relationships/slideLayout" Target="../slideLayouts/slideLayout104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3.jpeg"/><Relationship Id="rId2" Type="http://schemas.openxmlformats.org/officeDocument/2006/relationships/notesSlide" Target="../notesSlides/notesSlide214.xml"/><Relationship Id="rId1" Type="http://schemas.openxmlformats.org/officeDocument/2006/relationships/slideLayout" Target="../slideLayouts/slideLayout18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4.jpeg"/><Relationship Id="rId7" Type="http://schemas.openxmlformats.org/officeDocument/2006/relationships/image" Target="../media/image558.jpeg"/><Relationship Id="rId2" Type="http://schemas.openxmlformats.org/officeDocument/2006/relationships/notesSlide" Target="../notesSlides/notesSlide215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557.jpeg"/><Relationship Id="rId5" Type="http://schemas.openxmlformats.org/officeDocument/2006/relationships/image" Target="../media/image556.jpeg"/><Relationship Id="rId4" Type="http://schemas.openxmlformats.org/officeDocument/2006/relationships/image" Target="../media/image555.jpeg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6.xml"/><Relationship Id="rId1" Type="http://schemas.openxmlformats.org/officeDocument/2006/relationships/slideLayout" Target="../slideLayouts/slideLayout137.xml"/></Relationships>
</file>

<file path=ppt/slides/_rels/slide2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4.jpeg"/><Relationship Id="rId3" Type="http://schemas.openxmlformats.org/officeDocument/2006/relationships/image" Target="../media/image559.jpeg"/><Relationship Id="rId7" Type="http://schemas.openxmlformats.org/officeDocument/2006/relationships/image" Target="../media/image563.jpeg"/><Relationship Id="rId2" Type="http://schemas.openxmlformats.org/officeDocument/2006/relationships/notesSlide" Target="../notesSlides/notesSlide217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562.jpeg"/><Relationship Id="rId5" Type="http://schemas.openxmlformats.org/officeDocument/2006/relationships/image" Target="../media/image561.jpeg"/><Relationship Id="rId4" Type="http://schemas.openxmlformats.org/officeDocument/2006/relationships/image" Target="../media/image560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jpeg"/></Relationships>
</file>

<file path=ppt/slides/_rels/slide2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0.jpeg"/><Relationship Id="rId3" Type="http://schemas.openxmlformats.org/officeDocument/2006/relationships/image" Target="../media/image565.jpeg"/><Relationship Id="rId7" Type="http://schemas.openxmlformats.org/officeDocument/2006/relationships/image" Target="../media/image569.jpeg"/><Relationship Id="rId2" Type="http://schemas.openxmlformats.org/officeDocument/2006/relationships/notesSlide" Target="../notesSlides/notesSlide2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68.jpeg"/><Relationship Id="rId5" Type="http://schemas.openxmlformats.org/officeDocument/2006/relationships/image" Target="../media/image567.jpeg"/><Relationship Id="rId4" Type="http://schemas.openxmlformats.org/officeDocument/2006/relationships/image" Target="../media/image566.jpeg"/><Relationship Id="rId9" Type="http://schemas.openxmlformats.org/officeDocument/2006/relationships/image" Target="../media/image571.jpeg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2.jpeg"/><Relationship Id="rId2" Type="http://schemas.openxmlformats.org/officeDocument/2006/relationships/notesSlide" Target="../notesSlides/notesSlide219.xml"/><Relationship Id="rId1" Type="http://schemas.openxmlformats.org/officeDocument/2006/relationships/slideLayout" Target="../slideLayouts/slideLayout18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3.png"/><Relationship Id="rId2" Type="http://schemas.openxmlformats.org/officeDocument/2006/relationships/notesSlide" Target="../notesSlides/notesSlide220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575.png"/><Relationship Id="rId4" Type="http://schemas.openxmlformats.org/officeDocument/2006/relationships/image" Target="../media/image574.jpeg"/></Relationships>
</file>

<file path=ppt/slides/_rels/slide2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1.png"/><Relationship Id="rId3" Type="http://schemas.openxmlformats.org/officeDocument/2006/relationships/image" Target="../media/image576.jpeg"/><Relationship Id="rId7" Type="http://schemas.openxmlformats.org/officeDocument/2006/relationships/image" Target="../media/image580.jpeg"/><Relationship Id="rId2" Type="http://schemas.openxmlformats.org/officeDocument/2006/relationships/notesSlide" Target="../notesSlides/notesSlide221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579.jpeg"/><Relationship Id="rId5" Type="http://schemas.openxmlformats.org/officeDocument/2006/relationships/image" Target="../media/image578.emf"/><Relationship Id="rId4" Type="http://schemas.openxmlformats.org/officeDocument/2006/relationships/image" Target="../media/image577.jpeg"/></Relationships>
</file>

<file path=ppt/slides/_rels/slide2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7.png"/><Relationship Id="rId3" Type="http://schemas.openxmlformats.org/officeDocument/2006/relationships/image" Target="../media/image582.png"/><Relationship Id="rId7" Type="http://schemas.openxmlformats.org/officeDocument/2006/relationships/image" Target="../media/image586.png"/><Relationship Id="rId2" Type="http://schemas.openxmlformats.org/officeDocument/2006/relationships/notesSlide" Target="../notesSlides/notesSlide222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585.jpeg"/><Relationship Id="rId5" Type="http://schemas.openxmlformats.org/officeDocument/2006/relationships/image" Target="../media/image584.png"/><Relationship Id="rId4" Type="http://schemas.openxmlformats.org/officeDocument/2006/relationships/image" Target="../media/image583.png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8.jpeg"/><Relationship Id="rId2" Type="http://schemas.openxmlformats.org/officeDocument/2006/relationships/notesSlide" Target="../notesSlides/notesSlide223.xml"/><Relationship Id="rId1" Type="http://schemas.openxmlformats.org/officeDocument/2006/relationships/slideLayout" Target="../slideLayouts/slideLayout18.xml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.jpeg"/><Relationship Id="rId2" Type="http://schemas.openxmlformats.org/officeDocument/2006/relationships/notesSlide" Target="../notesSlides/notesSlide224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590.jpeg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1.jpeg"/><Relationship Id="rId2" Type="http://schemas.openxmlformats.org/officeDocument/2006/relationships/notesSlide" Target="../notesSlides/notesSlide225.xml"/><Relationship Id="rId1" Type="http://schemas.openxmlformats.org/officeDocument/2006/relationships/slideLayout" Target="../slideLayouts/slideLayout18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2.png"/><Relationship Id="rId2" Type="http://schemas.openxmlformats.org/officeDocument/2006/relationships/notesSlide" Target="../notesSlides/notesSlide226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595.png"/><Relationship Id="rId5" Type="http://schemas.openxmlformats.org/officeDocument/2006/relationships/image" Target="../media/image594.png"/><Relationship Id="rId4" Type="http://schemas.openxmlformats.org/officeDocument/2006/relationships/image" Target="../media/image593.jpeg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6.png"/><Relationship Id="rId2" Type="http://schemas.openxmlformats.org/officeDocument/2006/relationships/notesSlide" Target="../notesSlides/notesSlide227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599.jpeg"/><Relationship Id="rId5" Type="http://schemas.openxmlformats.org/officeDocument/2006/relationships/image" Target="../media/image598.jpeg"/><Relationship Id="rId4" Type="http://schemas.openxmlformats.org/officeDocument/2006/relationships/image" Target="../media/image597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image" Target="../media/image38.png"/><Relationship Id="rId3" Type="http://schemas.openxmlformats.org/officeDocument/2006/relationships/image" Target="../media/image28.png"/><Relationship Id="rId7" Type="http://schemas.openxmlformats.org/officeDocument/2006/relationships/image" Target="../media/image32.png"/><Relationship Id="rId12" Type="http://schemas.openxmlformats.org/officeDocument/2006/relationships/image" Target="../media/image37.png"/><Relationship Id="rId2" Type="http://schemas.openxmlformats.org/officeDocument/2006/relationships/notesSlide" Target="../notesSlides/notesSlide23.xml"/><Relationship Id="rId16" Type="http://schemas.openxmlformats.org/officeDocument/2006/relationships/image" Target="../media/image4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png"/><Relationship Id="rId11" Type="http://schemas.openxmlformats.org/officeDocument/2006/relationships/image" Target="../media/image36.png"/><Relationship Id="rId5" Type="http://schemas.openxmlformats.org/officeDocument/2006/relationships/image" Target="../media/image30.png"/><Relationship Id="rId15" Type="http://schemas.openxmlformats.org/officeDocument/2006/relationships/image" Target="../media/image40.png"/><Relationship Id="rId10" Type="http://schemas.openxmlformats.org/officeDocument/2006/relationships/image" Target="../media/image35.png"/><Relationship Id="rId4" Type="http://schemas.openxmlformats.org/officeDocument/2006/relationships/image" Target="../media/image29.png"/><Relationship Id="rId9" Type="http://schemas.openxmlformats.org/officeDocument/2006/relationships/image" Target="../media/image34.png"/><Relationship Id="rId14" Type="http://schemas.openxmlformats.org/officeDocument/2006/relationships/image" Target="../media/image39.png"/></Relationships>
</file>

<file path=ppt/slides/_rels/slide2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5.jpeg"/><Relationship Id="rId3" Type="http://schemas.openxmlformats.org/officeDocument/2006/relationships/image" Target="../media/image600.jpeg"/><Relationship Id="rId7" Type="http://schemas.openxmlformats.org/officeDocument/2006/relationships/image" Target="../media/image604.jpeg"/><Relationship Id="rId12" Type="http://schemas.openxmlformats.org/officeDocument/2006/relationships/image" Target="../media/image609.png"/><Relationship Id="rId2" Type="http://schemas.openxmlformats.org/officeDocument/2006/relationships/notesSlide" Target="../notesSlides/notesSlide22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03.png"/><Relationship Id="rId11" Type="http://schemas.openxmlformats.org/officeDocument/2006/relationships/image" Target="../media/image608.jpeg"/><Relationship Id="rId5" Type="http://schemas.openxmlformats.org/officeDocument/2006/relationships/image" Target="../media/image602.jpeg"/><Relationship Id="rId10" Type="http://schemas.openxmlformats.org/officeDocument/2006/relationships/image" Target="../media/image607.png"/><Relationship Id="rId4" Type="http://schemas.openxmlformats.org/officeDocument/2006/relationships/image" Target="../media/image601.jpeg"/><Relationship Id="rId9" Type="http://schemas.openxmlformats.org/officeDocument/2006/relationships/image" Target="../media/image606.jpeg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0.jpeg"/><Relationship Id="rId2" Type="http://schemas.openxmlformats.org/officeDocument/2006/relationships/notesSlide" Target="../notesSlides/notesSlide229.xml"/><Relationship Id="rId1" Type="http://schemas.openxmlformats.org/officeDocument/2006/relationships/slideLayout" Target="../slideLayouts/slideLayout18.xml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1.jpeg"/><Relationship Id="rId2" Type="http://schemas.openxmlformats.org/officeDocument/2006/relationships/notesSlide" Target="../notesSlides/notesSlide230.xml"/><Relationship Id="rId1" Type="http://schemas.openxmlformats.org/officeDocument/2006/relationships/slideLayout" Target="../slideLayouts/slideLayout18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1.xml"/><Relationship Id="rId2" Type="http://schemas.openxmlformats.org/officeDocument/2006/relationships/slideLayout" Target="../slideLayouts/slideLayout18.xml"/><Relationship Id="rId1" Type="http://schemas.openxmlformats.org/officeDocument/2006/relationships/themeOverride" Target="../theme/themeOverride46.xml"/><Relationship Id="rId4" Type="http://schemas.openxmlformats.org/officeDocument/2006/relationships/image" Target="../media/image612.png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2.xml"/><Relationship Id="rId2" Type="http://schemas.openxmlformats.org/officeDocument/2006/relationships/slideLayout" Target="../slideLayouts/slideLayout360.xml"/><Relationship Id="rId1" Type="http://schemas.openxmlformats.org/officeDocument/2006/relationships/themeOverride" Target="../theme/themeOverride47.xml"/><Relationship Id="rId4" Type="http://schemas.openxmlformats.org/officeDocument/2006/relationships/image" Target="../media/image613.jpeg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3.xml"/><Relationship Id="rId1" Type="http://schemas.openxmlformats.org/officeDocument/2006/relationships/slideLayout" Target="../slideLayouts/slideLayout7.xml"/></Relationships>
</file>

<file path=ppt/slides/_rels/slide2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9.jpeg"/><Relationship Id="rId3" Type="http://schemas.openxmlformats.org/officeDocument/2006/relationships/image" Target="../media/image614.jpeg"/><Relationship Id="rId7" Type="http://schemas.openxmlformats.org/officeDocument/2006/relationships/image" Target="../media/image618.png"/><Relationship Id="rId2" Type="http://schemas.openxmlformats.org/officeDocument/2006/relationships/notesSlide" Target="../notesSlides/notesSlide234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617.jpeg"/><Relationship Id="rId11" Type="http://schemas.openxmlformats.org/officeDocument/2006/relationships/image" Target="../media/image622.jpeg"/><Relationship Id="rId5" Type="http://schemas.openxmlformats.org/officeDocument/2006/relationships/image" Target="../media/image616.jpeg"/><Relationship Id="rId10" Type="http://schemas.openxmlformats.org/officeDocument/2006/relationships/image" Target="../media/image621.jpeg"/><Relationship Id="rId4" Type="http://schemas.openxmlformats.org/officeDocument/2006/relationships/image" Target="../media/image615.jpeg"/><Relationship Id="rId9" Type="http://schemas.openxmlformats.org/officeDocument/2006/relationships/image" Target="../media/image620.jpeg"/></Relationships>
</file>

<file path=ppt/slides/_rels/slide2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8.jpeg"/><Relationship Id="rId3" Type="http://schemas.openxmlformats.org/officeDocument/2006/relationships/image" Target="../media/image623.jpeg"/><Relationship Id="rId7" Type="http://schemas.openxmlformats.org/officeDocument/2006/relationships/image" Target="../media/image627.jpeg"/><Relationship Id="rId2" Type="http://schemas.openxmlformats.org/officeDocument/2006/relationships/notesSlide" Target="../notesSlides/notesSlide235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626.png"/><Relationship Id="rId5" Type="http://schemas.openxmlformats.org/officeDocument/2006/relationships/image" Target="../media/image625.jpeg"/><Relationship Id="rId4" Type="http://schemas.openxmlformats.org/officeDocument/2006/relationships/image" Target="../media/image624.jpeg"/><Relationship Id="rId9" Type="http://schemas.openxmlformats.org/officeDocument/2006/relationships/image" Target="../media/image629.png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jpeg"/><Relationship Id="rId2" Type="http://schemas.openxmlformats.org/officeDocument/2006/relationships/notesSlide" Target="../notesSlides/notesSlide236.xml"/><Relationship Id="rId1" Type="http://schemas.openxmlformats.org/officeDocument/2006/relationships/slideLayout" Target="../slideLayouts/slideLayout18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1.jpeg"/><Relationship Id="rId2" Type="http://schemas.openxmlformats.org/officeDocument/2006/relationships/notesSlide" Target="../notesSlides/notesSlide237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632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3.jpeg"/><Relationship Id="rId2" Type="http://schemas.openxmlformats.org/officeDocument/2006/relationships/notesSlide" Target="../notesSlides/notesSlide238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635.png"/><Relationship Id="rId4" Type="http://schemas.openxmlformats.org/officeDocument/2006/relationships/image" Target="../media/image634.jpeg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6.jpeg"/><Relationship Id="rId2" Type="http://schemas.openxmlformats.org/officeDocument/2006/relationships/notesSlide" Target="../notesSlides/notesSlide239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639.png"/><Relationship Id="rId5" Type="http://schemas.openxmlformats.org/officeDocument/2006/relationships/image" Target="../media/image638.jpeg"/><Relationship Id="rId4" Type="http://schemas.openxmlformats.org/officeDocument/2006/relationships/image" Target="../media/image637.jpeg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0.xml"/><Relationship Id="rId2" Type="http://schemas.openxmlformats.org/officeDocument/2006/relationships/slideLayout" Target="../slideLayouts/slideLayout27.xml"/><Relationship Id="rId1" Type="http://schemas.openxmlformats.org/officeDocument/2006/relationships/themeOverride" Target="../theme/themeOverride48.xml"/><Relationship Id="rId5" Type="http://schemas.openxmlformats.org/officeDocument/2006/relationships/image" Target="../media/image641.jpeg"/><Relationship Id="rId4" Type="http://schemas.openxmlformats.org/officeDocument/2006/relationships/image" Target="../media/image640.jpeg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1.xml"/><Relationship Id="rId1" Type="http://schemas.openxmlformats.org/officeDocument/2006/relationships/slideLayout" Target="../slideLayouts/slideLayout7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2.jpeg"/><Relationship Id="rId2" Type="http://schemas.openxmlformats.org/officeDocument/2006/relationships/notesSlide" Target="../notesSlides/notesSlide242.xml"/><Relationship Id="rId1" Type="http://schemas.openxmlformats.org/officeDocument/2006/relationships/slideLayout" Target="../slideLayouts/slideLayout4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3.jpeg"/><Relationship Id="rId2" Type="http://schemas.openxmlformats.org/officeDocument/2006/relationships/notesSlide" Target="../notesSlides/notesSlide243.xml"/><Relationship Id="rId1" Type="http://schemas.openxmlformats.org/officeDocument/2006/relationships/slideLayout" Target="../slideLayouts/slideLayout7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4.xml"/><Relationship Id="rId1" Type="http://schemas.openxmlformats.org/officeDocument/2006/relationships/slideLayout" Target="../slideLayouts/slideLayout7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5.xml"/><Relationship Id="rId1" Type="http://schemas.openxmlformats.org/officeDocument/2006/relationships/slideLayout" Target="../slideLayouts/slideLayout7.xml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4.jpeg"/><Relationship Id="rId2" Type="http://schemas.openxmlformats.org/officeDocument/2006/relationships/notesSlide" Target="../notesSlides/notesSlide246.xml"/><Relationship Id="rId1" Type="http://schemas.openxmlformats.org/officeDocument/2006/relationships/slideLayout" Target="../slideLayouts/slideLayout7.xml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7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49.xml"/><Relationship Id="rId4" Type="http://schemas.openxmlformats.org/officeDocument/2006/relationships/image" Target="../media/image549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3.jpeg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8.xml"/><Relationship Id="rId7" Type="http://schemas.openxmlformats.org/officeDocument/2006/relationships/image" Target="../media/image538.jpeg"/><Relationship Id="rId2" Type="http://schemas.openxmlformats.org/officeDocument/2006/relationships/slideLayout" Target="../slideLayouts/slideLayout24.xml"/><Relationship Id="rId1" Type="http://schemas.openxmlformats.org/officeDocument/2006/relationships/themeOverride" Target="../theme/themeOverride50.xml"/><Relationship Id="rId6" Type="http://schemas.openxmlformats.org/officeDocument/2006/relationships/image" Target="../media/image537.jpeg"/><Relationship Id="rId5" Type="http://schemas.openxmlformats.org/officeDocument/2006/relationships/image" Target="../media/image536.jpeg"/><Relationship Id="rId4" Type="http://schemas.openxmlformats.org/officeDocument/2006/relationships/image" Target="../media/image535.jpeg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4.jpeg"/><Relationship Id="rId2" Type="http://schemas.openxmlformats.org/officeDocument/2006/relationships/notesSlide" Target="../notesSlides/notesSlide249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645.jpeg"/></Relationships>
</file>

<file path=ppt/slides/_rels/slide2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8.jpeg"/><Relationship Id="rId3" Type="http://schemas.openxmlformats.org/officeDocument/2006/relationships/image" Target="../media/image623.jpeg"/><Relationship Id="rId7" Type="http://schemas.openxmlformats.org/officeDocument/2006/relationships/image" Target="../media/image627.jpeg"/><Relationship Id="rId2" Type="http://schemas.openxmlformats.org/officeDocument/2006/relationships/notesSlide" Target="../notesSlides/notesSlide250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626.png"/><Relationship Id="rId5" Type="http://schemas.openxmlformats.org/officeDocument/2006/relationships/image" Target="../media/image625.jpeg"/><Relationship Id="rId4" Type="http://schemas.openxmlformats.org/officeDocument/2006/relationships/image" Target="../media/image624.jpeg"/><Relationship Id="rId9" Type="http://schemas.openxmlformats.org/officeDocument/2006/relationships/image" Target="../media/image629.png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6.jpeg"/><Relationship Id="rId2" Type="http://schemas.openxmlformats.org/officeDocument/2006/relationships/notesSlide" Target="../notesSlides/notesSlide251.xml"/><Relationship Id="rId1" Type="http://schemas.openxmlformats.org/officeDocument/2006/relationships/slideLayout" Target="../slideLayouts/slideLayout18.xml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7.png"/><Relationship Id="rId2" Type="http://schemas.openxmlformats.org/officeDocument/2006/relationships/notesSlide" Target="../notesSlides/notesSlide252.xml"/><Relationship Id="rId1" Type="http://schemas.openxmlformats.org/officeDocument/2006/relationships/slideLayout" Target="../slideLayouts/slideLayout18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3.xml"/><Relationship Id="rId2" Type="http://schemas.openxmlformats.org/officeDocument/2006/relationships/slideLayout" Target="../slideLayouts/slideLayout148.xml"/><Relationship Id="rId1" Type="http://schemas.openxmlformats.org/officeDocument/2006/relationships/themeOverride" Target="../theme/themeOverride51.xml"/><Relationship Id="rId4" Type="http://schemas.openxmlformats.org/officeDocument/2006/relationships/image" Target="../media/image648.jpeg"/></Relationships>
</file>

<file path=ppt/slides/_rels/slide2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4.xml"/><Relationship Id="rId1" Type="http://schemas.openxmlformats.org/officeDocument/2006/relationships/slideLayout" Target="../slideLayouts/slideLayout71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5.xml"/><Relationship Id="rId1" Type="http://schemas.openxmlformats.org/officeDocument/2006/relationships/slideLayout" Target="../slideLayouts/slideLayout7.xml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9.jpeg"/><Relationship Id="rId2" Type="http://schemas.openxmlformats.org/officeDocument/2006/relationships/notesSlide" Target="../notesSlides/notesSlide256.xml"/><Relationship Id="rId1" Type="http://schemas.openxmlformats.org/officeDocument/2006/relationships/slideLayout" Target="../slideLayouts/slideLayout7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7.xml"/><Relationship Id="rId1" Type="http://schemas.openxmlformats.org/officeDocument/2006/relationships/slideLayout" Target="../slideLayouts/slideLayout49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0.xml"/><Relationship Id="rId4" Type="http://schemas.openxmlformats.org/officeDocument/2006/relationships/image" Target="../media/image45.jpeg"/></Relationships>
</file>

<file path=ppt/slides/_rels/slide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0.jpeg"/><Relationship Id="rId2" Type="http://schemas.openxmlformats.org/officeDocument/2006/relationships/notesSlide" Target="../notesSlides/notesSlide258.xml"/><Relationship Id="rId1" Type="http://schemas.openxmlformats.org/officeDocument/2006/relationships/slideLayout" Target="../slideLayouts/slideLayout7.xml"/></Relationships>
</file>

<file path=ppt/slides/_rels/slide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1.jpeg"/><Relationship Id="rId2" Type="http://schemas.openxmlformats.org/officeDocument/2006/relationships/notesSlide" Target="../notesSlides/notesSlide259.xml"/><Relationship Id="rId1" Type="http://schemas.openxmlformats.org/officeDocument/2006/relationships/slideLayout" Target="../slideLayouts/slideLayout7.xml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2.png"/><Relationship Id="rId2" Type="http://schemas.openxmlformats.org/officeDocument/2006/relationships/notesSlide" Target="../notesSlides/notesSlide260.xml"/><Relationship Id="rId1" Type="http://schemas.openxmlformats.org/officeDocument/2006/relationships/slideLayout" Target="../slideLayouts/slideLayout7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1.xml"/><Relationship Id="rId1" Type="http://schemas.openxmlformats.org/officeDocument/2006/relationships/slideLayout" Target="../slideLayouts/slideLayout7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2.xml"/><Relationship Id="rId1" Type="http://schemas.openxmlformats.org/officeDocument/2006/relationships/slideLayout" Target="../slideLayouts/slideLayout7.xml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3.jpeg"/><Relationship Id="rId2" Type="http://schemas.openxmlformats.org/officeDocument/2006/relationships/notesSlide" Target="../notesSlides/notesSlide263.xml"/><Relationship Id="rId1" Type="http://schemas.openxmlformats.org/officeDocument/2006/relationships/slideLayout" Target="../slideLayouts/slideLayout167.xml"/></Relationships>
</file>

<file path=ppt/slides/_rels/slide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4.png"/><Relationship Id="rId2" Type="http://schemas.openxmlformats.org/officeDocument/2006/relationships/notesSlide" Target="../notesSlides/notesSlide264.xml"/><Relationship Id="rId1" Type="http://schemas.openxmlformats.org/officeDocument/2006/relationships/slideLayout" Target="../slideLayouts/slideLayout178.xml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5.jpeg"/><Relationship Id="rId2" Type="http://schemas.openxmlformats.org/officeDocument/2006/relationships/notesSlide" Target="../notesSlides/notesSlide265.xml"/><Relationship Id="rId1" Type="http://schemas.openxmlformats.org/officeDocument/2006/relationships/slideLayout" Target="../slideLayouts/slideLayout189.xml"/><Relationship Id="rId4" Type="http://schemas.openxmlformats.org/officeDocument/2006/relationships/image" Target="../media/image656.jpeg"/></Relationships>
</file>

<file path=ppt/slides/_rels/slide26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6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52.xml"/><Relationship Id="rId4" Type="http://schemas.openxmlformats.org/officeDocument/2006/relationships/image" Target="../media/image657.jpeg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7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jpeg"/><Relationship Id="rId3" Type="http://schemas.openxmlformats.org/officeDocument/2006/relationships/notesSlide" Target="../notesSlides/notesSlide28.xml"/><Relationship Id="rId7" Type="http://schemas.openxmlformats.org/officeDocument/2006/relationships/image" Target="../media/image49.jpeg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4.xml"/><Relationship Id="rId6" Type="http://schemas.openxmlformats.org/officeDocument/2006/relationships/image" Target="../media/image48.jpeg"/><Relationship Id="rId5" Type="http://schemas.openxmlformats.org/officeDocument/2006/relationships/image" Target="../media/image47.jpeg"/><Relationship Id="rId4" Type="http://schemas.openxmlformats.org/officeDocument/2006/relationships/image" Target="../media/image46.jpe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jpeg"/><Relationship Id="rId3" Type="http://schemas.openxmlformats.org/officeDocument/2006/relationships/notesSlide" Target="../notesSlides/notesSlide29.xml"/><Relationship Id="rId7" Type="http://schemas.openxmlformats.org/officeDocument/2006/relationships/image" Target="../media/image54.jpeg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5.xml"/><Relationship Id="rId6" Type="http://schemas.openxmlformats.org/officeDocument/2006/relationships/image" Target="../media/image53.jpeg"/><Relationship Id="rId5" Type="http://schemas.openxmlformats.org/officeDocument/2006/relationships/image" Target="../media/image52.jpeg"/><Relationship Id="rId4" Type="http://schemas.openxmlformats.org/officeDocument/2006/relationships/image" Target="../media/image51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38.xml"/><Relationship Id="rId1" Type="http://schemas.openxmlformats.org/officeDocument/2006/relationships/themeOverride" Target="../theme/themeOverride6.xml"/><Relationship Id="rId6" Type="http://schemas.openxmlformats.org/officeDocument/2006/relationships/image" Target="../media/image58.jpg"/><Relationship Id="rId5" Type="http://schemas.openxmlformats.org/officeDocument/2006/relationships/image" Target="../media/image57.jpeg"/><Relationship Id="rId4" Type="http://schemas.openxmlformats.org/officeDocument/2006/relationships/image" Target="../media/image56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27.xml"/><Relationship Id="rId1" Type="http://schemas.openxmlformats.org/officeDocument/2006/relationships/themeOverride" Target="../theme/themeOverride7.xml"/><Relationship Id="rId5" Type="http://schemas.openxmlformats.org/officeDocument/2006/relationships/image" Target="../media/image60.jpeg"/><Relationship Id="rId4" Type="http://schemas.openxmlformats.org/officeDocument/2006/relationships/image" Target="../media/image59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64.jpeg"/><Relationship Id="rId5" Type="http://schemas.openxmlformats.org/officeDocument/2006/relationships/image" Target="../media/image63.jpeg"/><Relationship Id="rId4" Type="http://schemas.openxmlformats.org/officeDocument/2006/relationships/image" Target="../media/image62.jpe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png"/><Relationship Id="rId3" Type="http://schemas.openxmlformats.org/officeDocument/2006/relationships/notesSlide" Target="../notesSlides/notesSlide33.xml"/><Relationship Id="rId7" Type="http://schemas.openxmlformats.org/officeDocument/2006/relationships/image" Target="../media/image68.jpeg"/><Relationship Id="rId2" Type="http://schemas.openxmlformats.org/officeDocument/2006/relationships/slideLayout" Target="../slideLayouts/slideLayout39.xml"/><Relationship Id="rId1" Type="http://schemas.openxmlformats.org/officeDocument/2006/relationships/themeOverride" Target="../theme/themeOverride8.xml"/><Relationship Id="rId6" Type="http://schemas.openxmlformats.org/officeDocument/2006/relationships/image" Target="../media/image67.jpeg"/><Relationship Id="rId5" Type="http://schemas.openxmlformats.org/officeDocument/2006/relationships/image" Target="../media/image66.jpeg"/><Relationship Id="rId4" Type="http://schemas.openxmlformats.org/officeDocument/2006/relationships/image" Target="../media/image65.jpe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jpeg"/><Relationship Id="rId3" Type="http://schemas.openxmlformats.org/officeDocument/2006/relationships/image" Target="../media/image70.jpeg"/><Relationship Id="rId7" Type="http://schemas.openxmlformats.org/officeDocument/2006/relationships/image" Target="../media/image74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73.jpeg"/><Relationship Id="rId5" Type="http://schemas.openxmlformats.org/officeDocument/2006/relationships/image" Target="../media/image72.jpeg"/><Relationship Id="rId10" Type="http://schemas.openxmlformats.org/officeDocument/2006/relationships/image" Target="../media/image77.jpeg"/><Relationship Id="rId4" Type="http://schemas.openxmlformats.org/officeDocument/2006/relationships/image" Target="../media/image71.jpeg"/><Relationship Id="rId9" Type="http://schemas.openxmlformats.org/officeDocument/2006/relationships/image" Target="../media/image76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7" Type="http://schemas.openxmlformats.org/officeDocument/2006/relationships/image" Target="../media/image82.jpe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1.xml"/><Relationship Id="rId6" Type="http://schemas.openxmlformats.org/officeDocument/2006/relationships/image" Target="../media/image81.jpeg"/><Relationship Id="rId5" Type="http://schemas.openxmlformats.org/officeDocument/2006/relationships/image" Target="../media/image80.jpeg"/><Relationship Id="rId4" Type="http://schemas.openxmlformats.org/officeDocument/2006/relationships/image" Target="../media/image79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e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8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jpe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8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e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60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jpe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6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82.xml"/><Relationship Id="rId6" Type="http://schemas.openxmlformats.org/officeDocument/2006/relationships/image" Target="../media/image90.jpeg"/><Relationship Id="rId5" Type="http://schemas.openxmlformats.org/officeDocument/2006/relationships/image" Target="../media/image89.jpeg"/><Relationship Id="rId4" Type="http://schemas.openxmlformats.org/officeDocument/2006/relationships/image" Target="../media/image88.jpe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307.xml"/><Relationship Id="rId1" Type="http://schemas.openxmlformats.org/officeDocument/2006/relationships/themeOverride" Target="../theme/themeOverride9.xml"/><Relationship Id="rId4" Type="http://schemas.openxmlformats.org/officeDocument/2006/relationships/image" Target="../media/image91.jpe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6.png"/><Relationship Id="rId3" Type="http://schemas.openxmlformats.org/officeDocument/2006/relationships/image" Target="../media/image28.png"/><Relationship Id="rId7" Type="http://schemas.openxmlformats.org/officeDocument/2006/relationships/image" Target="../media/image95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9.xml"/><Relationship Id="rId6" Type="http://schemas.openxmlformats.org/officeDocument/2006/relationships/image" Target="../media/image94.png"/><Relationship Id="rId5" Type="http://schemas.openxmlformats.org/officeDocument/2006/relationships/image" Target="../media/image93.png"/><Relationship Id="rId4" Type="http://schemas.openxmlformats.org/officeDocument/2006/relationships/image" Target="../media/image92.pn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9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60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02.jpeg"/><Relationship Id="rId5" Type="http://schemas.openxmlformats.org/officeDocument/2006/relationships/image" Target="../media/image101.jpeg"/><Relationship Id="rId4" Type="http://schemas.openxmlformats.org/officeDocument/2006/relationships/image" Target="../media/image100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5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10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.png"/><Relationship Id="rId3" Type="http://schemas.openxmlformats.org/officeDocument/2006/relationships/image" Target="../media/image104.png"/><Relationship Id="rId7" Type="http://schemas.openxmlformats.org/officeDocument/2006/relationships/image" Target="../media/image108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7.png"/><Relationship Id="rId5" Type="http://schemas.openxmlformats.org/officeDocument/2006/relationships/image" Target="../media/image106.png"/><Relationship Id="rId4" Type="http://schemas.openxmlformats.org/officeDocument/2006/relationships/image" Target="../media/image105.png"/><Relationship Id="rId9" Type="http://schemas.openxmlformats.org/officeDocument/2006/relationships/image" Target="../media/image110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6.png"/><Relationship Id="rId3" Type="http://schemas.openxmlformats.org/officeDocument/2006/relationships/image" Target="../media/image111.png"/><Relationship Id="rId7" Type="http://schemas.openxmlformats.org/officeDocument/2006/relationships/image" Target="../media/image115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4.png"/><Relationship Id="rId5" Type="http://schemas.openxmlformats.org/officeDocument/2006/relationships/image" Target="../media/image113.png"/><Relationship Id="rId4" Type="http://schemas.openxmlformats.org/officeDocument/2006/relationships/image" Target="../media/image112.png"/><Relationship Id="rId9" Type="http://schemas.openxmlformats.org/officeDocument/2006/relationships/image" Target="../media/image117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7" Type="http://schemas.openxmlformats.org/officeDocument/2006/relationships/image" Target="../media/image121.jpeg"/><Relationship Id="rId2" Type="http://schemas.openxmlformats.org/officeDocument/2006/relationships/slideLayout" Target="../slideLayouts/slideLayout27.xml"/><Relationship Id="rId1" Type="http://schemas.openxmlformats.org/officeDocument/2006/relationships/themeOverride" Target="../theme/themeOverride11.xml"/><Relationship Id="rId6" Type="http://schemas.openxmlformats.org/officeDocument/2006/relationships/image" Target="../media/image120.jpeg"/><Relationship Id="rId5" Type="http://schemas.openxmlformats.org/officeDocument/2006/relationships/image" Target="../media/image119.png"/><Relationship Id="rId4" Type="http://schemas.openxmlformats.org/officeDocument/2006/relationships/image" Target="../media/image118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jpe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24.jpeg"/><Relationship Id="rId4" Type="http://schemas.openxmlformats.org/officeDocument/2006/relationships/image" Target="../media/image123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jpe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jpe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28.jpeg"/><Relationship Id="rId4" Type="http://schemas.openxmlformats.org/officeDocument/2006/relationships/image" Target="../media/image127.jpe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3.png"/><Relationship Id="rId3" Type="http://schemas.openxmlformats.org/officeDocument/2006/relationships/notesSlide" Target="../notesSlides/notesSlide57.xml"/><Relationship Id="rId7" Type="http://schemas.openxmlformats.org/officeDocument/2006/relationships/image" Target="../media/image132.jpeg"/><Relationship Id="rId2" Type="http://schemas.openxmlformats.org/officeDocument/2006/relationships/slideLayout" Target="../slideLayouts/slideLayout39.xml"/><Relationship Id="rId1" Type="http://schemas.openxmlformats.org/officeDocument/2006/relationships/themeOverride" Target="../theme/themeOverride12.xml"/><Relationship Id="rId6" Type="http://schemas.openxmlformats.org/officeDocument/2006/relationships/image" Target="../media/image131.jpeg"/><Relationship Id="rId5" Type="http://schemas.openxmlformats.org/officeDocument/2006/relationships/image" Target="../media/image130.jpeg"/><Relationship Id="rId4" Type="http://schemas.openxmlformats.org/officeDocument/2006/relationships/image" Target="../media/image129.jpe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jpe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jpe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8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7" Type="http://schemas.openxmlformats.org/officeDocument/2006/relationships/image" Target="../media/image139.jpeg"/><Relationship Id="rId2" Type="http://schemas.openxmlformats.org/officeDocument/2006/relationships/slideLayout" Target="../slideLayouts/slideLayout195.xml"/><Relationship Id="rId1" Type="http://schemas.openxmlformats.org/officeDocument/2006/relationships/themeOverride" Target="../theme/themeOverride13.xml"/><Relationship Id="rId6" Type="http://schemas.openxmlformats.org/officeDocument/2006/relationships/image" Target="../media/image138.jpeg"/><Relationship Id="rId5" Type="http://schemas.openxmlformats.org/officeDocument/2006/relationships/image" Target="../media/image137.jpeg"/><Relationship Id="rId4" Type="http://schemas.openxmlformats.org/officeDocument/2006/relationships/image" Target="../media/image136.jpe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238.xml"/><Relationship Id="rId1" Type="http://schemas.openxmlformats.org/officeDocument/2006/relationships/themeOverride" Target="../theme/themeOverride14.xml"/><Relationship Id="rId5" Type="http://schemas.openxmlformats.org/officeDocument/2006/relationships/image" Target="../media/image141.jpeg"/><Relationship Id="rId4" Type="http://schemas.openxmlformats.org/officeDocument/2006/relationships/image" Target="../media/image140.jpe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2" Type="http://schemas.openxmlformats.org/officeDocument/2006/relationships/slideLayout" Target="../slideLayouts/slideLayout194.xml"/><Relationship Id="rId1" Type="http://schemas.openxmlformats.org/officeDocument/2006/relationships/themeOverride" Target="../theme/themeOverride15.xml"/><Relationship Id="rId4" Type="http://schemas.openxmlformats.org/officeDocument/2006/relationships/image" Target="../media/image142.jpe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7.jpeg"/><Relationship Id="rId3" Type="http://schemas.openxmlformats.org/officeDocument/2006/relationships/notesSlide" Target="../notesSlides/notesSlide63.xml"/><Relationship Id="rId7" Type="http://schemas.openxmlformats.org/officeDocument/2006/relationships/image" Target="../media/image146.jpeg"/><Relationship Id="rId2" Type="http://schemas.openxmlformats.org/officeDocument/2006/relationships/slideLayout" Target="../slideLayouts/slideLayout195.xml"/><Relationship Id="rId1" Type="http://schemas.openxmlformats.org/officeDocument/2006/relationships/themeOverride" Target="../theme/themeOverride16.xml"/><Relationship Id="rId6" Type="http://schemas.openxmlformats.org/officeDocument/2006/relationships/image" Target="../media/image145.jpeg"/><Relationship Id="rId11" Type="http://schemas.openxmlformats.org/officeDocument/2006/relationships/image" Target="../media/image150.jpeg"/><Relationship Id="rId5" Type="http://schemas.openxmlformats.org/officeDocument/2006/relationships/image" Target="../media/image144.jpeg"/><Relationship Id="rId10" Type="http://schemas.openxmlformats.org/officeDocument/2006/relationships/image" Target="../media/image149.jpeg"/><Relationship Id="rId4" Type="http://schemas.openxmlformats.org/officeDocument/2006/relationships/image" Target="../media/image143.jpeg"/><Relationship Id="rId9" Type="http://schemas.openxmlformats.org/officeDocument/2006/relationships/image" Target="../media/image148.jpe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5.jpeg"/><Relationship Id="rId3" Type="http://schemas.openxmlformats.org/officeDocument/2006/relationships/notesSlide" Target="../notesSlides/notesSlide64.xml"/><Relationship Id="rId7" Type="http://schemas.openxmlformats.org/officeDocument/2006/relationships/image" Target="../media/image154.jpeg"/><Relationship Id="rId2" Type="http://schemas.openxmlformats.org/officeDocument/2006/relationships/slideLayout" Target="../slideLayouts/slideLayout413.xml"/><Relationship Id="rId1" Type="http://schemas.openxmlformats.org/officeDocument/2006/relationships/themeOverride" Target="../theme/themeOverride17.xml"/><Relationship Id="rId6" Type="http://schemas.openxmlformats.org/officeDocument/2006/relationships/image" Target="../media/image153.jpeg"/><Relationship Id="rId5" Type="http://schemas.openxmlformats.org/officeDocument/2006/relationships/image" Target="../media/image152.jpeg"/><Relationship Id="rId4" Type="http://schemas.openxmlformats.org/officeDocument/2006/relationships/image" Target="../media/image151.jpe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0.png"/><Relationship Id="rId3" Type="http://schemas.openxmlformats.org/officeDocument/2006/relationships/notesSlide" Target="../notesSlides/notesSlide65.xml"/><Relationship Id="rId7" Type="http://schemas.openxmlformats.org/officeDocument/2006/relationships/image" Target="../media/image159.png"/><Relationship Id="rId2" Type="http://schemas.openxmlformats.org/officeDocument/2006/relationships/slideLayout" Target="../slideLayouts/slideLayout195.xml"/><Relationship Id="rId1" Type="http://schemas.openxmlformats.org/officeDocument/2006/relationships/themeOverride" Target="../theme/themeOverride18.xml"/><Relationship Id="rId6" Type="http://schemas.openxmlformats.org/officeDocument/2006/relationships/image" Target="../media/image158.jpeg"/><Relationship Id="rId5" Type="http://schemas.openxmlformats.org/officeDocument/2006/relationships/image" Target="../media/image157.jpeg"/><Relationship Id="rId4" Type="http://schemas.openxmlformats.org/officeDocument/2006/relationships/image" Target="../media/image156.jpe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jpe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8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jpe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8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7.png"/><Relationship Id="rId3" Type="http://schemas.openxmlformats.org/officeDocument/2006/relationships/notesSlide" Target="../notesSlides/notesSlide68.xml"/><Relationship Id="rId7" Type="http://schemas.openxmlformats.org/officeDocument/2006/relationships/image" Target="../media/image166.jpeg"/><Relationship Id="rId2" Type="http://schemas.openxmlformats.org/officeDocument/2006/relationships/slideLayout" Target="../slideLayouts/slideLayout27.xml"/><Relationship Id="rId1" Type="http://schemas.openxmlformats.org/officeDocument/2006/relationships/themeOverride" Target="../theme/themeOverride19.xml"/><Relationship Id="rId6" Type="http://schemas.openxmlformats.org/officeDocument/2006/relationships/image" Target="../media/image165.jpeg"/><Relationship Id="rId5" Type="http://schemas.openxmlformats.org/officeDocument/2006/relationships/image" Target="../media/image164.jpeg"/><Relationship Id="rId4" Type="http://schemas.openxmlformats.org/officeDocument/2006/relationships/image" Target="../media/image163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5.xml"/><Relationship Id="rId1" Type="http://schemas.openxmlformats.org/officeDocument/2006/relationships/themeOverride" Target="../theme/themeOverride1.xml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jpe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69.jpe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jpe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72.jpeg"/><Relationship Id="rId4" Type="http://schemas.openxmlformats.org/officeDocument/2006/relationships/image" Target="../media/image171.jpe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1.xml"/><Relationship Id="rId2" Type="http://schemas.openxmlformats.org/officeDocument/2006/relationships/slideLayout" Target="../slideLayouts/slideLayout25.xml"/><Relationship Id="rId1" Type="http://schemas.openxmlformats.org/officeDocument/2006/relationships/themeOverride" Target="../theme/themeOverride20.xml"/><Relationship Id="rId4" Type="http://schemas.openxmlformats.org/officeDocument/2006/relationships/image" Target="../media/image173.jpe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jpe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8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8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4.xml"/><Relationship Id="rId7" Type="http://schemas.openxmlformats.org/officeDocument/2006/relationships/image" Target="../media/image179.png"/><Relationship Id="rId2" Type="http://schemas.openxmlformats.org/officeDocument/2006/relationships/slideLayout" Target="../slideLayouts/slideLayout27.xml"/><Relationship Id="rId1" Type="http://schemas.openxmlformats.org/officeDocument/2006/relationships/themeOverride" Target="../theme/themeOverride21.xml"/><Relationship Id="rId6" Type="http://schemas.openxmlformats.org/officeDocument/2006/relationships/image" Target="../media/image178.jpeg"/><Relationship Id="rId5" Type="http://schemas.openxmlformats.org/officeDocument/2006/relationships/image" Target="../media/image177.png"/><Relationship Id="rId4" Type="http://schemas.openxmlformats.org/officeDocument/2006/relationships/image" Target="../media/image176.jpe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jpe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83.jpeg"/><Relationship Id="rId5" Type="http://schemas.openxmlformats.org/officeDocument/2006/relationships/image" Target="../media/image182.jpeg"/><Relationship Id="rId4" Type="http://schemas.openxmlformats.org/officeDocument/2006/relationships/image" Target="../media/image181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8.jpeg"/><Relationship Id="rId3" Type="http://schemas.openxmlformats.org/officeDocument/2006/relationships/notesSlide" Target="../notesSlides/notesSlide76.xml"/><Relationship Id="rId7" Type="http://schemas.openxmlformats.org/officeDocument/2006/relationships/image" Target="../media/image187.jpeg"/><Relationship Id="rId2" Type="http://schemas.openxmlformats.org/officeDocument/2006/relationships/slideLayout" Target="../slideLayouts/slideLayout381.xml"/><Relationship Id="rId1" Type="http://schemas.openxmlformats.org/officeDocument/2006/relationships/themeOverride" Target="../theme/themeOverride22.xml"/><Relationship Id="rId6" Type="http://schemas.openxmlformats.org/officeDocument/2006/relationships/image" Target="../media/image186.png"/><Relationship Id="rId5" Type="http://schemas.openxmlformats.org/officeDocument/2006/relationships/image" Target="../media/image185.jpeg"/><Relationship Id="rId4" Type="http://schemas.openxmlformats.org/officeDocument/2006/relationships/image" Target="../media/image184.jpeg"/><Relationship Id="rId9" Type="http://schemas.openxmlformats.org/officeDocument/2006/relationships/image" Target="../media/image189.jpe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5.png"/><Relationship Id="rId3" Type="http://schemas.openxmlformats.org/officeDocument/2006/relationships/image" Target="../media/image190.jpeg"/><Relationship Id="rId7" Type="http://schemas.openxmlformats.org/officeDocument/2006/relationships/image" Target="../media/image194.jpe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93.jpeg"/><Relationship Id="rId5" Type="http://schemas.openxmlformats.org/officeDocument/2006/relationships/image" Target="../media/image192.jpeg"/><Relationship Id="rId4" Type="http://schemas.openxmlformats.org/officeDocument/2006/relationships/image" Target="../media/image191.jpe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jpe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98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0.xml"/><Relationship Id="rId7" Type="http://schemas.openxmlformats.org/officeDocument/2006/relationships/image" Target="../media/image202.jpeg"/><Relationship Id="rId2" Type="http://schemas.openxmlformats.org/officeDocument/2006/relationships/slideLayout" Target="../slideLayouts/slideLayout326.xml"/><Relationship Id="rId1" Type="http://schemas.openxmlformats.org/officeDocument/2006/relationships/themeOverride" Target="../theme/themeOverride23.xml"/><Relationship Id="rId6" Type="http://schemas.openxmlformats.org/officeDocument/2006/relationships/image" Target="../media/image201.jpeg"/><Relationship Id="rId5" Type="http://schemas.openxmlformats.org/officeDocument/2006/relationships/image" Target="../media/image200.jpeg"/><Relationship Id="rId4" Type="http://schemas.openxmlformats.org/officeDocument/2006/relationships/image" Target="../media/image199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jpe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06.jpeg"/><Relationship Id="rId5" Type="http://schemas.openxmlformats.org/officeDocument/2006/relationships/image" Target="../media/image205.jpeg"/><Relationship Id="rId4" Type="http://schemas.openxmlformats.org/officeDocument/2006/relationships/image" Target="../media/image204.jpe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jpe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09.jpeg"/><Relationship Id="rId4" Type="http://schemas.openxmlformats.org/officeDocument/2006/relationships/image" Target="../media/image208.jpe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jpe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13.jpeg"/><Relationship Id="rId5" Type="http://schemas.openxmlformats.org/officeDocument/2006/relationships/image" Target="../media/image212.jpeg"/><Relationship Id="rId4" Type="http://schemas.openxmlformats.org/officeDocument/2006/relationships/image" Target="../media/image211.jpe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4.xml"/><Relationship Id="rId7" Type="http://schemas.openxmlformats.org/officeDocument/2006/relationships/image" Target="../media/image217.jpeg"/><Relationship Id="rId2" Type="http://schemas.openxmlformats.org/officeDocument/2006/relationships/slideLayout" Target="../slideLayouts/slideLayout40.xml"/><Relationship Id="rId1" Type="http://schemas.openxmlformats.org/officeDocument/2006/relationships/themeOverride" Target="../theme/themeOverride24.xml"/><Relationship Id="rId6" Type="http://schemas.openxmlformats.org/officeDocument/2006/relationships/image" Target="../media/image216.jpeg"/><Relationship Id="rId5" Type="http://schemas.openxmlformats.org/officeDocument/2006/relationships/image" Target="../media/image215.jpeg"/><Relationship Id="rId4" Type="http://schemas.openxmlformats.org/officeDocument/2006/relationships/image" Target="../media/image214.jpe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7" Type="http://schemas.openxmlformats.org/officeDocument/2006/relationships/image" Target="../media/image222.jpe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21.jpeg"/><Relationship Id="rId5" Type="http://schemas.openxmlformats.org/officeDocument/2006/relationships/image" Target="../media/image220.png"/><Relationship Id="rId4" Type="http://schemas.openxmlformats.org/officeDocument/2006/relationships/image" Target="../media/image219.jpe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.jpeg"/><Relationship Id="rId7" Type="http://schemas.openxmlformats.org/officeDocument/2006/relationships/image" Target="../media/image227.jpe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26.png"/><Relationship Id="rId5" Type="http://schemas.openxmlformats.org/officeDocument/2006/relationships/image" Target="../media/image225.jpeg"/><Relationship Id="rId4" Type="http://schemas.openxmlformats.org/officeDocument/2006/relationships/image" Target="../media/image224.pn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3.jpeg"/><Relationship Id="rId3" Type="http://schemas.openxmlformats.org/officeDocument/2006/relationships/image" Target="../media/image228.jpeg"/><Relationship Id="rId7" Type="http://schemas.openxmlformats.org/officeDocument/2006/relationships/image" Target="../media/image232.jpe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31.jpeg"/><Relationship Id="rId5" Type="http://schemas.openxmlformats.org/officeDocument/2006/relationships/image" Target="../media/image230.jpeg"/><Relationship Id="rId4" Type="http://schemas.openxmlformats.org/officeDocument/2006/relationships/image" Target="../media/image229.jpeg"/><Relationship Id="rId9" Type="http://schemas.openxmlformats.org/officeDocument/2006/relationships/image" Target="../media/image234.jpe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5.jpe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38.jpeg"/><Relationship Id="rId5" Type="http://schemas.openxmlformats.org/officeDocument/2006/relationships/image" Target="../media/image237.jpeg"/><Relationship Id="rId4" Type="http://schemas.openxmlformats.org/officeDocument/2006/relationships/image" Target="../media/image236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4.jpeg"/><Relationship Id="rId13" Type="http://schemas.openxmlformats.org/officeDocument/2006/relationships/image" Target="../media/image249.png"/><Relationship Id="rId3" Type="http://schemas.openxmlformats.org/officeDocument/2006/relationships/image" Target="../media/image239.jpeg"/><Relationship Id="rId7" Type="http://schemas.openxmlformats.org/officeDocument/2006/relationships/image" Target="../media/image243.jpeg"/><Relationship Id="rId12" Type="http://schemas.openxmlformats.org/officeDocument/2006/relationships/image" Target="../media/image248.jp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93.xml"/><Relationship Id="rId6" Type="http://schemas.openxmlformats.org/officeDocument/2006/relationships/image" Target="../media/image242.jpeg"/><Relationship Id="rId11" Type="http://schemas.openxmlformats.org/officeDocument/2006/relationships/image" Target="../media/image247.png"/><Relationship Id="rId5" Type="http://schemas.openxmlformats.org/officeDocument/2006/relationships/image" Target="../media/image241.jpeg"/><Relationship Id="rId10" Type="http://schemas.openxmlformats.org/officeDocument/2006/relationships/image" Target="../media/image246.jpeg"/><Relationship Id="rId4" Type="http://schemas.openxmlformats.org/officeDocument/2006/relationships/image" Target="../media/image240.jpeg"/><Relationship Id="rId9" Type="http://schemas.openxmlformats.org/officeDocument/2006/relationships/image" Target="../media/image245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0.jpe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53.png"/><Relationship Id="rId5" Type="http://schemas.openxmlformats.org/officeDocument/2006/relationships/image" Target="../media/image252.png"/><Relationship Id="rId4" Type="http://schemas.openxmlformats.org/officeDocument/2006/relationships/image" Target="../media/image251.jpe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4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86.xml"/><Relationship Id="rId5" Type="http://schemas.openxmlformats.org/officeDocument/2006/relationships/image" Target="../media/image256.jpeg"/><Relationship Id="rId4" Type="http://schemas.openxmlformats.org/officeDocument/2006/relationships/image" Target="../media/image255.jpe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7.jpe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76.xml"/><Relationship Id="rId6" Type="http://schemas.openxmlformats.org/officeDocument/2006/relationships/image" Target="../media/image260.jpeg"/><Relationship Id="rId5" Type="http://schemas.openxmlformats.org/officeDocument/2006/relationships/image" Target="../media/image259.jpeg"/><Relationship Id="rId4" Type="http://schemas.openxmlformats.org/officeDocument/2006/relationships/image" Target="../media/image258.jpe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1.jpe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8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2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436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5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25.xml"/><Relationship Id="rId4" Type="http://schemas.openxmlformats.org/officeDocument/2006/relationships/image" Target="../media/image263.png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4.jpe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8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8.xml"/><Relationship Id="rId2" Type="http://schemas.openxmlformats.org/officeDocument/2006/relationships/slideLayout" Target="../slideLayouts/slideLayout25.xml"/><Relationship Id="rId1" Type="http://schemas.openxmlformats.org/officeDocument/2006/relationships/themeOverride" Target="../theme/themeOverride26.xml"/><Relationship Id="rId4" Type="http://schemas.openxmlformats.org/officeDocument/2006/relationships/image" Target="../media/image265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410" name="Text Box 1">
            <a:extLst>
              <a:ext uri="{FF2B5EF4-FFF2-40B4-BE49-F238E27FC236}">
                <a16:creationId xmlns:a16="http://schemas.microsoft.com/office/drawing/2014/main" id="{21F14D95-012F-8B34-2D6E-52834FC575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03E7105E-E1E3-4FD9-A14E-0BE3B3D0D865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pic>
        <p:nvPicPr>
          <p:cNvPr id="529412" name="Picture 3">
            <a:extLst>
              <a:ext uri="{FF2B5EF4-FFF2-40B4-BE49-F238E27FC236}">
                <a16:creationId xmlns:a16="http://schemas.microsoft.com/office/drawing/2014/main" id="{1BB1E51A-DB47-B6CD-A020-A101D49A70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6950" y="4085665"/>
            <a:ext cx="4752975" cy="2233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29413" name="Rectangle 4">
            <a:extLst>
              <a:ext uri="{FF2B5EF4-FFF2-40B4-BE49-F238E27FC236}">
                <a16:creationId xmlns:a16="http://schemas.microsoft.com/office/drawing/2014/main" id="{D99A37ED-75D1-36E0-4D26-8F91A79EF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188913"/>
            <a:ext cx="8785225" cy="6480175"/>
          </a:xfrm>
          <a:prstGeom prst="rect">
            <a:avLst/>
          </a:prstGeom>
          <a:noFill/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529414" name="Text Box 5">
            <a:extLst>
              <a:ext uri="{FF2B5EF4-FFF2-40B4-BE49-F238E27FC236}">
                <a16:creationId xmlns:a16="http://schemas.microsoft.com/office/drawing/2014/main" id="{A1C9188B-645B-E77F-42EB-5EE8C90283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4413" y="5369719"/>
            <a:ext cx="1728787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it-CH" altLang="it-CH" sz="1400" b="1" dirty="0">
                <a:cs typeface="Arial" panose="020B0604020202020204" pitchFamily="34" charset="0"/>
              </a:rPr>
              <a:t>A FÁBRICA DE AUTOMÓVEIS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61FFAC1A-D9C4-A623-EE87-DE0DB779D5E4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375811" name="Rectangle 2">
            <a:extLst>
              <a:ext uri="{FF2B5EF4-FFF2-40B4-BE49-F238E27FC236}">
                <a16:creationId xmlns:a16="http://schemas.microsoft.com/office/drawing/2014/main" id="{0857BCB9-3D83-6EB2-20BD-19938043A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000" y="753655"/>
            <a:ext cx="8128000" cy="3480056"/>
          </a:xfrm>
          <a:prstGeom prst="rect">
            <a:avLst/>
          </a:prstGeom>
          <a:noFill/>
          <a:ln>
            <a:noFill/>
          </a:ln>
          <a:effectLst/>
        </p:spPr>
        <p:txBody>
          <a:bodyPr lIns="90000" tIns="46800" rIns="90000" bIns="46800">
            <a:spAutoFit/>
          </a:bodyPr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fr-CH" altLang="it-CH" sz="2800" b="1" dirty="0">
                <a:solidFill>
                  <a:srgbClr val="FF3300"/>
                </a:solidFill>
                <a:cs typeface="Arial" charset="0"/>
              </a:rPr>
              <a:t>O SISTEMA ECONÔMICO ATUAL                                         E AS ALTERNATIVAS</a:t>
            </a:r>
            <a:br>
              <a:rPr lang="fr-CH" altLang="it-CH" sz="2800" b="1" dirty="0">
                <a:solidFill>
                  <a:srgbClr val="FF3300"/>
                </a:solidFill>
                <a:cs typeface="Arial" charset="0"/>
              </a:rPr>
            </a:br>
            <a:r>
              <a:rPr lang="fr-CH" altLang="it-CH" sz="1800" b="1" dirty="0">
                <a:solidFill>
                  <a:srgbClr val="FF3300"/>
                </a:solidFill>
                <a:cs typeface="Arial" charset="0"/>
              </a:rPr>
              <a:t> </a:t>
            </a:r>
            <a:br>
              <a:rPr lang="fr-CH" altLang="it-CH" sz="1800" b="1" dirty="0">
                <a:solidFill>
                  <a:srgbClr val="FF3300"/>
                </a:solidFill>
                <a:cs typeface="Arial" charset="0"/>
              </a:rPr>
            </a:br>
            <a:endParaRPr lang="fr-CH" altLang="it-CH" sz="1800" b="1" dirty="0">
              <a:solidFill>
                <a:srgbClr val="FF3300"/>
              </a:solidFill>
              <a:cs typeface="Arial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fr-CH" altLang="it-CH" sz="50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0000"/>
                </a:solidFill>
                <a:latin typeface="+mj-lt"/>
                <a:ea typeface="+mn-ea"/>
                <a:cs typeface="Arial" pitchFamily="34" charset="0"/>
              </a:rPr>
              <a:t>              1ª PARTE</a:t>
            </a:r>
            <a:br>
              <a:rPr lang="fr-CH" altLang="it-CH" sz="50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0000"/>
                </a:solidFill>
                <a:latin typeface="+mj-lt"/>
                <a:ea typeface="+mn-ea"/>
                <a:cs typeface="Arial" pitchFamily="34" charset="0"/>
              </a:rPr>
            </a:br>
            <a:endParaRPr lang="fr-CH" altLang="it-CH" sz="5000" b="1" dirty="0">
              <a:ln w="22225">
                <a:solidFill>
                  <a:schemeClr val="tx1"/>
                </a:solidFill>
                <a:prstDash val="solid"/>
              </a:ln>
              <a:solidFill>
                <a:srgbClr val="FF0000"/>
              </a:solidFill>
              <a:latin typeface="+mj-lt"/>
              <a:ea typeface="+mn-ea"/>
              <a:cs typeface="Arial" pitchFamily="34" charset="0"/>
            </a:endParaRPr>
          </a:p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fr-CH" altLang="it-CH" sz="2800" b="1" dirty="0">
                <a:cs typeface="Arial" charset="0"/>
              </a:rPr>
              <a:t>O </a:t>
            </a:r>
            <a:r>
              <a:rPr lang="fr-CH" altLang="it-CH" sz="2800" b="1" dirty="0" err="1">
                <a:cs typeface="Arial" charset="0"/>
              </a:rPr>
              <a:t>capitalismo</a:t>
            </a:r>
            <a:r>
              <a:rPr lang="fr-CH" altLang="it-CH" sz="2800" b="1" dirty="0">
                <a:cs typeface="Arial" charset="0"/>
              </a:rPr>
              <a:t> – a </a:t>
            </a:r>
            <a:r>
              <a:rPr lang="fr-CH" altLang="it-CH" sz="2800" b="1" dirty="0" err="1">
                <a:cs typeface="Arial" charset="0"/>
              </a:rPr>
              <a:t>economia</a:t>
            </a:r>
            <a:r>
              <a:rPr lang="fr-CH" altLang="it-CH" sz="2800" b="1" dirty="0">
                <a:cs typeface="Arial" charset="0"/>
              </a:rPr>
              <a:t> de </a:t>
            </a:r>
            <a:r>
              <a:rPr lang="fr-CH" altLang="it-CH" sz="2800" b="1" dirty="0" err="1">
                <a:cs typeface="Arial" charset="0"/>
              </a:rPr>
              <a:t>mercado</a:t>
            </a:r>
            <a:endParaRPr lang="fr-CH" altLang="it-CH" sz="4000" b="1" dirty="0">
              <a:solidFill>
                <a:srgbClr val="FF3300"/>
              </a:solidFill>
              <a:cs typeface="Arial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842" name="Text Box 1">
            <a:extLst>
              <a:ext uri="{FF2B5EF4-FFF2-40B4-BE49-F238E27FC236}">
                <a16:creationId xmlns:a16="http://schemas.microsoft.com/office/drawing/2014/main" id="{92675FBA-EA83-A1A3-E32E-2621D6A90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6587" y="5476073"/>
            <a:ext cx="5041900" cy="67310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b="1" dirty="0" err="1">
                <a:solidFill>
                  <a:schemeClr val="bg1"/>
                </a:solidFill>
                <a:cs typeface="Arial" panose="020B0604020202020204" pitchFamily="34" charset="0"/>
              </a:rPr>
              <a:t>Uma</a:t>
            </a:r>
            <a:r>
              <a:rPr lang="fr-CH" altLang="it-CH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fr-CH" altLang="it-CH" b="1" dirty="0" err="1">
                <a:solidFill>
                  <a:schemeClr val="bg1"/>
                </a:solidFill>
                <a:cs typeface="Arial" panose="020B0604020202020204" pitchFamily="34" charset="0"/>
              </a:rPr>
              <a:t>velha</a:t>
            </a:r>
            <a:r>
              <a:rPr lang="fr-CH" altLang="it-CH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fr-CH" altLang="it-CH" b="1" dirty="0" err="1">
                <a:solidFill>
                  <a:schemeClr val="bg1"/>
                </a:solidFill>
                <a:cs typeface="Arial" panose="020B0604020202020204" pitchFamily="34" charset="0"/>
              </a:rPr>
              <a:t>fábrica</a:t>
            </a:r>
            <a:endParaRPr lang="fr-CH" altLang="it-CH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47843" name="Text Box 2">
            <a:extLst>
              <a:ext uri="{FF2B5EF4-FFF2-40B4-BE49-F238E27FC236}">
                <a16:creationId xmlns:a16="http://schemas.microsoft.com/office/drawing/2014/main" id="{C6000007-3BD1-8824-8F5B-D2A391C38A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8813" y="5768975"/>
            <a:ext cx="658812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6672E9E9-8F5B-468C-9618-950043F435B5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547844" name="Rectangle 3">
            <a:extLst>
              <a:ext uri="{FF2B5EF4-FFF2-40B4-BE49-F238E27FC236}">
                <a16:creationId xmlns:a16="http://schemas.microsoft.com/office/drawing/2014/main" id="{7DA418FB-5D00-E5E4-9D36-D6146AC10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1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547845" name="Picture 4">
            <a:extLst>
              <a:ext uri="{FF2B5EF4-FFF2-40B4-BE49-F238E27FC236}">
                <a16:creationId xmlns:a16="http://schemas.microsoft.com/office/drawing/2014/main" id="{A82E066C-BE68-D7E5-2CBB-90CA53E6C7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765175"/>
            <a:ext cx="6480175" cy="4648200"/>
          </a:xfrm>
          <a:prstGeom prst="rect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A117140A-DDCE-7E97-735B-0AFC7E8AAF88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1138" name="Picture 2" descr="C:\Users\Enrico\Desktop\Base.jpg">
            <a:extLst>
              <a:ext uri="{FF2B5EF4-FFF2-40B4-BE49-F238E27FC236}">
                <a16:creationId xmlns:a16="http://schemas.microsoft.com/office/drawing/2014/main" id="{4F506A1E-0239-B491-5E28-451F22F3DA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1139" name="Segnaposto numero diapositiva 1">
            <a:extLst>
              <a:ext uri="{FF2B5EF4-FFF2-40B4-BE49-F238E27FC236}">
                <a16:creationId xmlns:a16="http://schemas.microsoft.com/office/drawing/2014/main" id="{51933EC5-B371-5D5F-1034-BE7B2C7460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532813" y="6308725"/>
            <a:ext cx="514350" cy="3524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84A78B37-0D94-409C-8B40-93033CC3543C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100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sp>
        <p:nvSpPr>
          <p:cNvPr id="731140" name="CasellaDiTesto 3">
            <a:extLst>
              <a:ext uri="{FF2B5EF4-FFF2-40B4-BE49-F238E27FC236}">
                <a16:creationId xmlns:a16="http://schemas.microsoft.com/office/drawing/2014/main" id="{5E2FBBBC-2FA8-2A91-39B7-7A435FA9D2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7688" y="1944688"/>
            <a:ext cx="20447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1200">
                <a:cs typeface="Arial" panose="020B0604020202020204" pitchFamily="34" charset="0"/>
              </a:rPr>
              <a:t>Caixa de supermercado</a:t>
            </a:r>
          </a:p>
        </p:txBody>
      </p:sp>
      <p:sp>
        <p:nvSpPr>
          <p:cNvPr id="731141" name="CasellaDiTesto 4">
            <a:extLst>
              <a:ext uri="{FF2B5EF4-FFF2-40B4-BE49-F238E27FC236}">
                <a16:creationId xmlns:a16="http://schemas.microsoft.com/office/drawing/2014/main" id="{8244AF2B-3AB3-D74F-AB8F-2E010D303B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488" y="2611438"/>
            <a:ext cx="21209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1200">
                <a:cs typeface="Arial" panose="020B0604020202020204" pitchFamily="34" charset="0"/>
              </a:rPr>
              <a:t>Caixa de auto-atendimento</a:t>
            </a:r>
          </a:p>
        </p:txBody>
      </p:sp>
      <p:sp>
        <p:nvSpPr>
          <p:cNvPr id="731142" name="CasellaDiTesto 5">
            <a:extLst>
              <a:ext uri="{FF2B5EF4-FFF2-40B4-BE49-F238E27FC236}">
                <a16:creationId xmlns:a16="http://schemas.microsoft.com/office/drawing/2014/main" id="{670DE6A0-DA52-8D4C-F9DE-3F9F4F9BA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2438" y="1944688"/>
            <a:ext cx="15113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1200">
                <a:cs typeface="Arial" panose="020B0604020202020204" pitchFamily="34" charset="0"/>
              </a:rPr>
              <a:t>Balcão do banco</a:t>
            </a:r>
          </a:p>
        </p:txBody>
      </p:sp>
      <p:sp>
        <p:nvSpPr>
          <p:cNvPr id="731143" name="CasellaDiTesto 6">
            <a:extLst>
              <a:ext uri="{FF2B5EF4-FFF2-40B4-BE49-F238E27FC236}">
                <a16:creationId xmlns:a16="http://schemas.microsoft.com/office/drawing/2014/main" id="{765808E5-0E7B-D427-1F77-7E5E47934B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2288" y="2611438"/>
            <a:ext cx="9366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1200">
                <a:cs typeface="Arial" panose="020B0604020202020204" pitchFamily="34" charset="0"/>
              </a:rPr>
              <a:t>Bancomat</a:t>
            </a:r>
          </a:p>
        </p:txBody>
      </p:sp>
      <p:sp>
        <p:nvSpPr>
          <p:cNvPr id="731144" name="CasellaDiTesto 7">
            <a:extLst>
              <a:ext uri="{FF2B5EF4-FFF2-40B4-BE49-F238E27FC236}">
                <a16:creationId xmlns:a16="http://schemas.microsoft.com/office/drawing/2014/main" id="{BBC20C42-FBD9-F1B6-DDBC-B9AE908CE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0688" y="1944688"/>
            <a:ext cx="9366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1200">
                <a:cs typeface="Arial" panose="020B0604020202020204" pitchFamily="34" charset="0"/>
              </a:rPr>
              <a:t>Bilheteira</a:t>
            </a:r>
          </a:p>
        </p:txBody>
      </p:sp>
      <p:sp>
        <p:nvSpPr>
          <p:cNvPr id="731145" name="CasellaDiTesto 8">
            <a:extLst>
              <a:ext uri="{FF2B5EF4-FFF2-40B4-BE49-F238E27FC236}">
                <a16:creationId xmlns:a16="http://schemas.microsoft.com/office/drawing/2014/main" id="{8A2C8674-CD74-200D-CB11-A5D1F6F963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9338" y="2611438"/>
            <a:ext cx="167798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1200">
                <a:cs typeface="Arial" panose="020B0604020202020204" pitchFamily="34" charset="0"/>
              </a:rPr>
              <a:t>Bilheteira automática</a:t>
            </a:r>
          </a:p>
        </p:txBody>
      </p:sp>
      <p:sp>
        <p:nvSpPr>
          <p:cNvPr id="731146" name="CasellaDiTesto 9">
            <a:extLst>
              <a:ext uri="{FF2B5EF4-FFF2-40B4-BE49-F238E27FC236}">
                <a16:creationId xmlns:a16="http://schemas.microsoft.com/office/drawing/2014/main" id="{F7703046-3E59-C675-C35D-48672DF711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175" y="5184775"/>
            <a:ext cx="596741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it-CH" sz="1800">
                <a:cs typeface="Arial" panose="020B0604020202020204" pitchFamily="34" charset="0"/>
              </a:rPr>
              <a:t>Na vida cotidiana o cidadão é confrontado com sempre novo sistemas automáticos que repercutem no trabalho e a responsabilidade sobre o usuário e cujo objectivo final é poupar mão de obra e diminuir os custos.</a:t>
            </a:r>
            <a:endParaRPr lang="it-CH" altLang="it-CH" sz="1800">
              <a:cs typeface="Arial" panose="020B0604020202020204" pitchFamily="34" charset="0"/>
            </a:endParaRPr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8B0A8D17-CAD8-60E6-111C-9E199793F18E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186" name="Text Box 1">
            <a:extLst>
              <a:ext uri="{FF2B5EF4-FFF2-40B4-BE49-F238E27FC236}">
                <a16:creationId xmlns:a16="http://schemas.microsoft.com/office/drawing/2014/main" id="{D461D844-CAE3-0C74-70AD-5D840C90A2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345D847E-946E-4DBB-B612-C4631B11E845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101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733187" name="Rectangle 2">
            <a:extLst>
              <a:ext uri="{FF2B5EF4-FFF2-40B4-BE49-F238E27FC236}">
                <a16:creationId xmlns:a16="http://schemas.microsoft.com/office/drawing/2014/main" id="{46F50634-C510-169D-7986-B2D283ECE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4400" b="1" dirty="0">
                <a:cs typeface="Arial" panose="020B0604020202020204" pitchFamily="34" charset="0"/>
              </a:rPr>
              <a:t>CUSTO DE UM CARRO</a:t>
            </a:r>
          </a:p>
        </p:txBody>
      </p:sp>
      <p:sp>
        <p:nvSpPr>
          <p:cNvPr id="733188" name="Rectangle 3">
            <a:extLst>
              <a:ext uri="{FF2B5EF4-FFF2-40B4-BE49-F238E27FC236}">
                <a16:creationId xmlns:a16="http://schemas.microsoft.com/office/drawing/2014/main" id="{743ED4A4-9668-B6C2-B4B8-40F06D998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600200"/>
            <a:ext cx="8229600" cy="499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41313" indent="-311150"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buClrTx/>
              <a:buFontTx/>
              <a:buNone/>
            </a:pPr>
            <a:endParaRPr lang="fr-CH" altLang="it-CH">
              <a:cs typeface="Arial" panose="020B0604020202020204" pitchFamily="34" charset="0"/>
            </a:endParaRPr>
          </a:p>
          <a:p>
            <a:pPr eaLnBrk="1" hangingPunct="1">
              <a:buFont typeface="Arial" panose="020B0604020202020204" pitchFamily="34" charset="0"/>
              <a:buChar char="•"/>
            </a:pPr>
            <a:r>
              <a:rPr lang="fr-CH" altLang="it-CH">
                <a:cs typeface="Arial" panose="020B0604020202020204" pitchFamily="34" charset="0"/>
              </a:rPr>
              <a:t>Material:             5.000 $     2.500 $</a:t>
            </a:r>
          </a:p>
          <a:p>
            <a:pPr eaLnBrk="1" hangingPunct="1">
              <a:buFont typeface="Arial" panose="020B0604020202020204" pitchFamily="34" charset="0"/>
              <a:buChar char="•"/>
            </a:pPr>
            <a:r>
              <a:rPr lang="fr-CH" altLang="it-CH">
                <a:cs typeface="Arial" panose="020B0604020202020204" pitchFamily="34" charset="0"/>
              </a:rPr>
              <a:t>Mão de obra:      5.000 $     2.500 $</a:t>
            </a:r>
          </a:p>
          <a:p>
            <a:pPr eaLnBrk="1" hangingPunct="1">
              <a:buFont typeface="Arial" panose="020B0604020202020204" pitchFamily="34" charset="0"/>
              <a:buChar char="•"/>
            </a:pPr>
            <a:r>
              <a:rPr lang="fr-CH" altLang="it-CH">
                <a:cs typeface="Arial" panose="020B0604020202020204" pitchFamily="34" charset="0"/>
              </a:rPr>
              <a:t>Custos fixos:      5.000 $ </a:t>
            </a:r>
          </a:p>
          <a:p>
            <a:pPr eaLnBrk="1" hangingPunct="1">
              <a:buFont typeface="Arial" panose="020B0604020202020204" pitchFamily="34" charset="0"/>
              <a:buChar char="•"/>
            </a:pPr>
            <a:r>
              <a:rPr lang="fr-CH" altLang="it-CH">
                <a:cs typeface="Arial" panose="020B0604020202020204" pitchFamily="34" charset="0"/>
              </a:rPr>
              <a:t>Lucro:                 5.000 $</a:t>
            </a:r>
          </a:p>
          <a:p>
            <a:pPr eaLnBrk="1" hangingPunct="1">
              <a:buClrTx/>
              <a:buFontTx/>
              <a:buNone/>
            </a:pPr>
            <a:r>
              <a:rPr lang="fr-CH" altLang="it-CH">
                <a:cs typeface="Arial" panose="020B0604020202020204" pitchFamily="34" charset="0"/>
              </a:rPr>
              <a:t>				    _________</a:t>
            </a:r>
          </a:p>
          <a:p>
            <a:pPr eaLnBrk="1" hangingPunct="1">
              <a:buClrTx/>
              <a:buFontTx/>
              <a:buNone/>
            </a:pPr>
            <a:r>
              <a:rPr lang="fr-CH" altLang="it-CH" b="1">
                <a:cs typeface="Arial" panose="020B0604020202020204" pitchFamily="34" charset="0"/>
              </a:rPr>
              <a:t>   Total </a:t>
            </a:r>
            <a:r>
              <a:rPr lang="fr-CH" altLang="it-CH">
                <a:cs typeface="Arial" panose="020B0604020202020204" pitchFamily="34" charset="0"/>
              </a:rPr>
              <a:t>                  20.000 $   </a:t>
            </a:r>
            <a:r>
              <a:rPr lang="fr-CH" altLang="it-CH" b="1">
                <a:cs typeface="Arial" panose="020B0604020202020204" pitchFamily="34" charset="0"/>
              </a:rPr>
              <a:t>15.000 $</a:t>
            </a:r>
          </a:p>
        </p:txBody>
      </p:sp>
      <p:sp>
        <p:nvSpPr>
          <p:cNvPr id="733189" name="Line 4">
            <a:extLst>
              <a:ext uri="{FF2B5EF4-FFF2-40B4-BE49-F238E27FC236}">
                <a16:creationId xmlns:a16="http://schemas.microsoft.com/office/drawing/2014/main" id="{9A4AC3AE-B65C-F1B5-D33C-F84D27706E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838" y="5805488"/>
            <a:ext cx="2016125" cy="1587"/>
          </a:xfrm>
          <a:prstGeom prst="line">
            <a:avLst/>
          </a:prstGeom>
          <a:noFill/>
          <a:ln w="3816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3190" name="Line 5">
            <a:extLst>
              <a:ext uri="{FF2B5EF4-FFF2-40B4-BE49-F238E27FC236}">
                <a16:creationId xmlns:a16="http://schemas.microsoft.com/office/drawing/2014/main" id="{E7F40CD1-E93D-A4F6-B134-4C3CC68AEB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79838" y="5126038"/>
            <a:ext cx="1944687" cy="566737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3191" name="Line 6">
            <a:extLst>
              <a:ext uri="{FF2B5EF4-FFF2-40B4-BE49-F238E27FC236}">
                <a16:creationId xmlns:a16="http://schemas.microsoft.com/office/drawing/2014/main" id="{D9C1D446-4C35-4B4F-E768-40C861D06C9A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1275" y="5157788"/>
            <a:ext cx="1873250" cy="503237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3192" name="Line 7">
            <a:extLst>
              <a:ext uri="{FF2B5EF4-FFF2-40B4-BE49-F238E27FC236}">
                <a16:creationId xmlns:a16="http://schemas.microsoft.com/office/drawing/2014/main" id="{B36172C8-9427-EF2B-E850-18D54E159E6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79838" y="2244725"/>
            <a:ext cx="1655762" cy="495300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3193" name="Line 8">
            <a:extLst>
              <a:ext uri="{FF2B5EF4-FFF2-40B4-BE49-F238E27FC236}">
                <a16:creationId xmlns:a16="http://schemas.microsoft.com/office/drawing/2014/main" id="{6F986684-EA4A-8719-3BA9-EA5720E3D0C9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838" y="2205038"/>
            <a:ext cx="1655762" cy="576262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3194" name="Line 9">
            <a:extLst>
              <a:ext uri="{FF2B5EF4-FFF2-40B4-BE49-F238E27FC236}">
                <a16:creationId xmlns:a16="http://schemas.microsoft.com/office/drawing/2014/main" id="{661F4E92-6639-1AEF-F149-2B00C1FBECA8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838" y="2781300"/>
            <a:ext cx="1655762" cy="576263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3195" name="Line 10">
            <a:extLst>
              <a:ext uri="{FF2B5EF4-FFF2-40B4-BE49-F238E27FC236}">
                <a16:creationId xmlns:a16="http://schemas.microsoft.com/office/drawing/2014/main" id="{6FD056E2-0891-6214-9C9D-FAF76BB0662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9525" y="2781300"/>
            <a:ext cx="1647825" cy="576263"/>
          </a:xfrm>
          <a:prstGeom prst="line">
            <a:avLst/>
          </a:prstGeom>
          <a:noFill/>
          <a:ln w="2844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3196" name="Text Box 11">
            <a:extLst>
              <a:ext uri="{FF2B5EF4-FFF2-40B4-BE49-F238E27FC236}">
                <a16:creationId xmlns:a16="http://schemas.microsoft.com/office/drawing/2014/main" id="{40184CF9-4A57-B186-CEE3-FBFB9E6D0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1196975"/>
            <a:ext cx="4751388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>
                <a:cs typeface="Arial" panose="020B0604020202020204" pitchFamily="34" charset="0"/>
              </a:rPr>
              <a:t>(DEPOIS DAS NOVAS POUPANÇAS)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21E5CF3B-C49D-328A-A75B-0B281AC83D4A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234" name="Text Box 1">
            <a:extLst>
              <a:ext uri="{FF2B5EF4-FFF2-40B4-BE49-F238E27FC236}">
                <a16:creationId xmlns:a16="http://schemas.microsoft.com/office/drawing/2014/main" id="{A8562718-E586-9943-B1D0-0455BE3C34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A1CAA16C-D02F-489D-9DC0-3C294178B4CF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102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735235" name="Rectangle 2">
            <a:extLst>
              <a:ext uri="{FF2B5EF4-FFF2-40B4-BE49-F238E27FC236}">
                <a16:creationId xmlns:a16="http://schemas.microsoft.com/office/drawing/2014/main" id="{754B75AB-5DE7-BC38-8E05-9E64E9391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8" y="3068638"/>
            <a:ext cx="7215187" cy="2227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800" b="1">
                <a:cs typeface="Arial" panose="020B0604020202020204" pitchFamily="34" charset="0"/>
              </a:rPr>
              <a:t>O vendedor tem de vender os carros </a:t>
            </a:r>
            <a:r>
              <a:rPr lang="it-CH" altLang="it-CH" sz="2800" b="1">
                <a:solidFill>
                  <a:srgbClr val="FF0000"/>
                </a:solidFill>
                <a:cs typeface="Arial" panose="020B0604020202020204" pitchFamily="34" charset="0"/>
              </a:rPr>
              <a:t>W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800" b="1">
                <a:cs typeface="Arial" panose="020B0604020202020204" pitchFamily="34" charset="0"/>
              </a:rPr>
              <a:t>                                                                      </a:t>
            </a:r>
            <a:r>
              <a:rPr lang="it-CH" altLang="it-CH" sz="2800" b="1">
                <a:solidFill>
                  <a:srgbClr val="FF0000"/>
                </a:solidFill>
                <a:cs typeface="Arial" panose="020B0604020202020204" pitchFamily="34" charset="0"/>
              </a:rPr>
              <a:t>na Suécia,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endParaRPr lang="it-CH" altLang="it-CH" sz="2800" b="1">
              <a:solidFill>
                <a:srgbClr val="FF0000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800" b="1">
                <a:cs typeface="Arial" panose="020B0604020202020204" pitchFamily="34" charset="0"/>
              </a:rPr>
              <a:t>    mas...</a:t>
            </a:r>
          </a:p>
        </p:txBody>
      </p:sp>
      <p:pic>
        <p:nvPicPr>
          <p:cNvPr id="735236" name="Picture 3">
            <a:extLst>
              <a:ext uri="{FF2B5EF4-FFF2-40B4-BE49-F238E27FC236}">
                <a16:creationId xmlns:a16="http://schemas.microsoft.com/office/drawing/2014/main" id="{64BC89E5-D942-AB0C-4CF5-AF9C2868C3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713" y="1125538"/>
            <a:ext cx="841375" cy="182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FDFB054C-1104-3A3D-B1BE-AFD9B75546EF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82" name="Rectangle 2">
            <a:extLst>
              <a:ext uri="{FF2B5EF4-FFF2-40B4-BE49-F238E27FC236}">
                <a16:creationId xmlns:a16="http://schemas.microsoft.com/office/drawing/2014/main" id="{7CF15F3D-09AF-4FE1-E159-0B1CCEDE6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8575" y="-38100"/>
            <a:ext cx="9201150" cy="6934200"/>
          </a:xfrm>
          <a:prstGeom prst="rect">
            <a:avLst/>
          </a:prstGeom>
          <a:blipFill dpi="0" rotWithShape="0">
            <a:blip r:embed="rId3"/>
            <a:srcRect/>
            <a:stretch>
              <a:fillRect/>
            </a:stretch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pt-PT" altLang="it-CH" sz="18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737283" name="Text Box 3">
            <a:extLst>
              <a:ext uri="{FF2B5EF4-FFF2-40B4-BE49-F238E27FC236}">
                <a16:creationId xmlns:a16="http://schemas.microsoft.com/office/drawing/2014/main" id="{338C4CB7-E874-4701-BE7C-EEDCEBDB8B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5600" y="1484313"/>
            <a:ext cx="3168650" cy="2128837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FR" altLang="it-CH" sz="2400" b="1">
                <a:cs typeface="Arial" panose="020B0604020202020204" pitchFamily="34" charset="0"/>
              </a:rPr>
              <a:t>NA SUÉCIA A</a:t>
            </a:r>
          </a:p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FR" altLang="it-CH" sz="2400" b="1">
                <a:cs typeface="Arial" panose="020B0604020202020204" pitchFamily="34" charset="0"/>
              </a:rPr>
              <a:t>VOLVO VENDE          </a:t>
            </a:r>
          </a:p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FR" altLang="it-CH" sz="2400" b="1">
                <a:cs typeface="Arial" panose="020B0604020202020204" pitchFamily="34" charset="0"/>
              </a:rPr>
              <a:t>CARROS POR</a:t>
            </a:r>
          </a:p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FR" altLang="it-CH" sz="2400" b="1">
                <a:cs typeface="Arial" panose="020B0604020202020204" pitchFamily="34" charset="0"/>
              </a:rPr>
              <a:t>13.000 $ </a:t>
            </a:r>
            <a:endParaRPr lang="fr-FR" altLang="it-CH" sz="1800" b="1">
              <a:cs typeface="Arial" panose="020B0604020202020204" pitchFamily="34" charset="0"/>
            </a:endParaRPr>
          </a:p>
        </p:txBody>
      </p:sp>
      <p:sp>
        <p:nvSpPr>
          <p:cNvPr id="737284" name="Text Box 4">
            <a:extLst>
              <a:ext uri="{FF2B5EF4-FFF2-40B4-BE49-F238E27FC236}">
                <a16:creationId xmlns:a16="http://schemas.microsoft.com/office/drawing/2014/main" id="{CD9F9375-1172-43A0-3720-0E54F470DD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3" y="5508625"/>
            <a:ext cx="309562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2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Também na Suécia a Volvo poupou na mão de obra utilizando a linha de montagem e as máquinas automáticas</a:t>
            </a:r>
          </a:p>
        </p:txBody>
      </p:sp>
      <p:sp>
        <p:nvSpPr>
          <p:cNvPr id="737285" name="CasellaDiTesto 2">
            <a:extLst>
              <a:ext uri="{FF2B5EF4-FFF2-40B4-BE49-F238E27FC236}">
                <a16:creationId xmlns:a16="http://schemas.microsoft.com/office/drawing/2014/main" id="{07B90F8D-4D83-910D-B538-4F968557EE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1046163"/>
            <a:ext cx="576262" cy="584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it-CH" altLang="it-CH" b="1">
                <a:latin typeface="Arial" panose="020B0604020202020204" pitchFamily="34" charset="0"/>
                <a:cs typeface="Arial" panose="020B0604020202020204" pitchFamily="34" charset="0"/>
              </a:rPr>
              <a:t>$</a:t>
            </a:r>
          </a:p>
        </p:txBody>
      </p:sp>
      <p:sp>
        <p:nvSpPr>
          <p:cNvPr id="737286" name="CasellaDiTesto 3">
            <a:extLst>
              <a:ext uri="{FF2B5EF4-FFF2-40B4-BE49-F238E27FC236}">
                <a16:creationId xmlns:a16="http://schemas.microsoft.com/office/drawing/2014/main" id="{B506E488-D832-6766-EA61-6E4C7807FF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0675" y="3763963"/>
            <a:ext cx="2305050" cy="369887"/>
          </a:xfrm>
          <a:prstGeom prst="rect">
            <a:avLst/>
          </a:prstGeom>
          <a:solidFill>
            <a:srgbClr val="2323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it-CH" altLang="it-CH" sz="180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37287" name="Text Box 1">
            <a:extLst>
              <a:ext uri="{FF2B5EF4-FFF2-40B4-BE49-F238E27FC236}">
                <a16:creationId xmlns:a16="http://schemas.microsoft.com/office/drawing/2014/main" id="{C1606053-7F54-F6E1-F88D-FA789DBA85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5775" y="6148388"/>
            <a:ext cx="708025" cy="5048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12F1CE6A-1000-4416-97F5-B89802156BFE}" type="slidenum">
              <a:rPr lang="it-IT" altLang="it-CH" sz="1600" b="1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103</a:t>
            </a:fld>
            <a:endParaRPr lang="it-IT" altLang="it-CH" sz="1600" b="1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6DCDA221-D3BA-7C70-E266-4B9356C30B2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ED65C821-A778-3D14-FA8D-EC7204235FE3}"/>
              </a:ext>
            </a:extLst>
          </p:cNvPr>
          <p:cNvSpPr/>
          <p:nvPr/>
        </p:nvSpPr>
        <p:spPr bwMode="auto">
          <a:xfrm>
            <a:off x="-28576" y="-38100"/>
            <a:ext cx="9172575" cy="69342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330" name="Text Box 1">
            <a:extLst>
              <a:ext uri="{FF2B5EF4-FFF2-40B4-BE49-F238E27FC236}">
                <a16:creationId xmlns:a16="http://schemas.microsoft.com/office/drawing/2014/main" id="{1D20EFC8-B301-F792-3EA6-9731D2728B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069C2B9-7248-4A10-984D-5FAB7728696C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104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739331" name="Text Box 2">
            <a:extLst>
              <a:ext uri="{FF2B5EF4-FFF2-40B4-BE49-F238E27FC236}">
                <a16:creationId xmlns:a16="http://schemas.microsoft.com/office/drawing/2014/main" id="{A98F55AE-6A30-E57E-ABB5-ADE67FF57D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500" y="1214438"/>
            <a:ext cx="7921625" cy="44341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800" b="1" dirty="0">
                <a:cs typeface="Arial" panose="020B0604020202020204" pitchFamily="34" charset="0"/>
              </a:rPr>
              <a:t>A </a:t>
            </a:r>
            <a:r>
              <a:rPr lang="fr-CH" altLang="it-CH" sz="1800" b="1" dirty="0" err="1">
                <a:cs typeface="Arial" panose="020B0604020202020204" pitchFamily="34" charset="0"/>
              </a:rPr>
              <a:t>fábrica</a:t>
            </a:r>
            <a:r>
              <a:rPr lang="fr-CH" altLang="it-CH" sz="1800" b="1" dirty="0">
                <a:cs typeface="Arial" panose="020B0604020202020204" pitchFamily="34" charset="0"/>
              </a:rPr>
              <a:t> de </a:t>
            </a:r>
            <a:r>
              <a:rPr lang="fr-CH" altLang="it-CH" sz="1800" b="1" dirty="0" err="1">
                <a:cs typeface="Arial" panose="020B0604020202020204" pitchFamily="34" charset="0"/>
              </a:rPr>
              <a:t>carros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>
                <a:solidFill>
                  <a:srgbClr val="FF0000"/>
                </a:solidFill>
                <a:cs typeface="Arial" panose="020B0604020202020204" pitchFamily="34" charset="0"/>
              </a:rPr>
              <a:t>W</a:t>
            </a:r>
            <a:r>
              <a:rPr lang="fr-CH" altLang="it-CH" sz="1800" b="1" dirty="0">
                <a:cs typeface="Arial" panose="020B0604020202020204" pitchFamily="34" charset="0"/>
              </a:rPr>
              <a:t> é </a:t>
            </a:r>
            <a:r>
              <a:rPr lang="fr-CH" altLang="it-CH" sz="1800" b="1" dirty="0" err="1">
                <a:cs typeface="Arial" panose="020B0604020202020204" pitchFamily="34" charset="0"/>
              </a:rPr>
              <a:t>novamente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confrontada</a:t>
            </a:r>
            <a:r>
              <a:rPr lang="fr-CH" altLang="it-CH" sz="1800" b="1" dirty="0">
                <a:cs typeface="Arial" panose="020B0604020202020204" pitchFamily="34" charset="0"/>
              </a:rPr>
              <a:t> com a </a:t>
            </a:r>
            <a:r>
              <a:rPr lang="fr-CH" altLang="it-CH" sz="1800" b="1" dirty="0" err="1">
                <a:cs typeface="Arial" panose="020B0604020202020204" pitchFamily="34" charset="0"/>
              </a:rPr>
              <a:t>concorrência</a:t>
            </a:r>
            <a:r>
              <a:rPr lang="fr-CH" altLang="it-CH" sz="1800" b="1" dirty="0">
                <a:cs typeface="Arial" panose="020B0604020202020204" pitchFamily="34" charset="0"/>
              </a:rPr>
              <a:t>.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800" b="1" dirty="0" err="1">
                <a:cs typeface="Arial" panose="020B0604020202020204" pitchFamily="34" charset="0"/>
              </a:rPr>
              <a:t>Por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isso</a:t>
            </a:r>
            <a:r>
              <a:rPr lang="fr-CH" altLang="it-CH" sz="1800" b="1" dirty="0">
                <a:cs typeface="Arial" panose="020B0604020202020204" pitchFamily="34" charset="0"/>
              </a:rPr>
              <a:t> é </a:t>
            </a:r>
            <a:r>
              <a:rPr lang="fr-CH" altLang="it-CH" sz="1800" b="1" dirty="0" err="1">
                <a:cs typeface="Arial" panose="020B0604020202020204" pitchFamily="34" charset="0"/>
              </a:rPr>
              <a:t>necessário</a:t>
            </a:r>
            <a:r>
              <a:rPr lang="fr-CH" altLang="it-CH" sz="1800" b="1" dirty="0">
                <a:cs typeface="Arial" panose="020B0604020202020204" pitchFamily="34" charset="0"/>
              </a:rPr>
              <a:t> que o carro </a:t>
            </a:r>
            <a:r>
              <a:rPr lang="fr-CH" altLang="it-CH" sz="1800" b="1" dirty="0">
                <a:solidFill>
                  <a:srgbClr val="FF0000"/>
                </a:solidFill>
                <a:cs typeface="Arial" panose="020B0604020202020204" pitchFamily="34" charset="0"/>
              </a:rPr>
              <a:t>W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custe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menos</a:t>
            </a:r>
            <a:r>
              <a:rPr lang="fr-CH" altLang="it-CH" sz="1800" b="1" dirty="0">
                <a:cs typeface="Arial" panose="020B0604020202020204" pitchFamily="34" charset="0"/>
              </a:rPr>
              <a:t>.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8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8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8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8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8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8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8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8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800" b="1" dirty="0">
                <a:cs typeface="Arial" panose="020B0604020202020204" pitchFamily="34" charset="0"/>
              </a:rPr>
              <a:t>O </a:t>
            </a:r>
            <a:r>
              <a:rPr lang="fr-CH" altLang="it-CH" sz="1800" b="1" dirty="0" err="1">
                <a:cs typeface="Arial" panose="020B0604020202020204" pitchFamily="34" charset="0"/>
              </a:rPr>
              <a:t>Diretor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decide</a:t>
            </a:r>
            <a:r>
              <a:rPr lang="fr-CH" altLang="it-CH" sz="1800" b="1" dirty="0">
                <a:cs typeface="Arial" panose="020B0604020202020204" pitchFamily="34" charset="0"/>
              </a:rPr>
              <a:t> que é </a:t>
            </a:r>
            <a:r>
              <a:rPr lang="fr-CH" altLang="it-CH" sz="1800" b="1" dirty="0" err="1">
                <a:cs typeface="Arial" panose="020B0604020202020204" pitchFamily="34" charset="0"/>
              </a:rPr>
              <a:t>preciso</a:t>
            </a:r>
            <a:endParaRPr lang="fr-CH" altLang="it-CH" sz="18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800" b="1" dirty="0">
                <a:cs typeface="Arial" panose="020B0604020202020204" pitchFamily="34" charset="0"/>
              </a:rPr>
              <a:t>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800" b="1" dirty="0" err="1">
                <a:cs typeface="Arial" panose="020B0604020202020204" pitchFamily="34" charset="0"/>
              </a:rPr>
              <a:t>poupar</a:t>
            </a:r>
            <a:r>
              <a:rPr lang="fr-CH" altLang="it-CH" sz="1800" b="1" dirty="0">
                <a:cs typeface="Arial" panose="020B0604020202020204" pitchFamily="34" charset="0"/>
              </a:rPr>
              <a:t> nos </a:t>
            </a:r>
            <a:r>
              <a:rPr lang="fr-CH" altLang="it-CH" sz="1800" b="1" dirty="0" err="1">
                <a:cs typeface="Arial" panose="020B0604020202020204" pitchFamily="34" charset="0"/>
              </a:rPr>
              <a:t>custos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fixos</a:t>
            </a:r>
            <a:endParaRPr lang="fr-CH" altLang="it-CH" sz="18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600" dirty="0" err="1">
                <a:cs typeface="Arial" panose="020B0604020202020204" pitchFamily="34" charset="0"/>
              </a:rPr>
              <a:t>Como</a:t>
            </a:r>
            <a:r>
              <a:rPr lang="fr-FR" altLang="it-CH" sz="1600" dirty="0">
                <a:cs typeface="Arial" panose="020B0604020202020204" pitchFamily="34" charset="0"/>
              </a:rPr>
              <a:t> é que </a:t>
            </a:r>
            <a:r>
              <a:rPr lang="fr-FR" altLang="it-CH" sz="1600" dirty="0" err="1">
                <a:cs typeface="Arial" panose="020B0604020202020204" pitchFamily="34" charset="0"/>
              </a:rPr>
              <a:t>isso</a:t>
            </a:r>
            <a:r>
              <a:rPr lang="fr-FR" altLang="it-CH" sz="1600" dirty="0">
                <a:cs typeface="Arial" panose="020B0604020202020204" pitchFamily="34" charset="0"/>
              </a:rPr>
              <a:t> </a:t>
            </a:r>
            <a:r>
              <a:rPr lang="fr-FR" altLang="it-CH" sz="1600" dirty="0" err="1">
                <a:cs typeface="Arial" panose="020B0604020202020204" pitchFamily="34" charset="0"/>
              </a:rPr>
              <a:t>funciona</a:t>
            </a:r>
            <a:r>
              <a:rPr lang="fr-FR" altLang="it-CH" sz="1600" dirty="0">
                <a:cs typeface="Arial" panose="020B0604020202020204" pitchFamily="34" charset="0"/>
              </a:rPr>
              <a:t>? Quais </a:t>
            </a:r>
            <a:r>
              <a:rPr lang="fr-FR" altLang="it-CH" sz="1600" dirty="0" err="1">
                <a:cs typeface="Arial" panose="020B0604020202020204" pitchFamily="34" charset="0"/>
              </a:rPr>
              <a:t>são</a:t>
            </a:r>
            <a:r>
              <a:rPr lang="fr-FR" altLang="it-CH" sz="1600" dirty="0">
                <a:cs typeface="Arial" panose="020B0604020202020204" pitchFamily="34" charset="0"/>
              </a:rPr>
              <a:t> os </a:t>
            </a:r>
            <a:r>
              <a:rPr lang="fr-FR" altLang="it-CH" sz="1600" dirty="0" err="1">
                <a:cs typeface="Arial" panose="020B0604020202020204" pitchFamily="34" charset="0"/>
              </a:rPr>
              <a:t>custos</a:t>
            </a:r>
            <a:r>
              <a:rPr lang="fr-FR" altLang="it-CH" sz="1600" dirty="0">
                <a:cs typeface="Arial" panose="020B0604020202020204" pitchFamily="34" charset="0"/>
              </a:rPr>
              <a:t> </a:t>
            </a:r>
            <a:r>
              <a:rPr lang="fr-FR" altLang="it-CH" sz="1600" dirty="0" err="1">
                <a:cs typeface="Arial" panose="020B0604020202020204" pitchFamily="34" charset="0"/>
              </a:rPr>
              <a:t>fixos</a:t>
            </a:r>
            <a:r>
              <a:rPr lang="fr-FR" altLang="it-CH" sz="1600" dirty="0">
                <a:cs typeface="Arial" panose="020B0604020202020204" pitchFamily="34" charset="0"/>
              </a:rPr>
              <a:t>?</a:t>
            </a:r>
          </a:p>
        </p:txBody>
      </p:sp>
      <p:pic>
        <p:nvPicPr>
          <p:cNvPr id="739332" name="Picture 3">
            <a:extLst>
              <a:ext uri="{FF2B5EF4-FFF2-40B4-BE49-F238E27FC236}">
                <a16:creationId xmlns:a16="http://schemas.microsoft.com/office/drawing/2014/main" id="{167BBE08-E407-C2C4-6ADA-63160C849A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938" y="2786063"/>
            <a:ext cx="1895475" cy="971550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A6B5CEA8-F88D-AF7B-D4AF-5ADEF1B7B192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378" name="Text Box 1">
            <a:extLst>
              <a:ext uri="{FF2B5EF4-FFF2-40B4-BE49-F238E27FC236}">
                <a16:creationId xmlns:a16="http://schemas.microsoft.com/office/drawing/2014/main" id="{E6346B81-1419-1A26-0B31-6B730B5E79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EFEA8819-BED0-4748-905C-5D37CD1C6A44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105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741379" name="Text Box 2">
            <a:extLst>
              <a:ext uri="{FF2B5EF4-FFF2-40B4-BE49-F238E27FC236}">
                <a16:creationId xmlns:a16="http://schemas.microsoft.com/office/drawing/2014/main" id="{6ACAC4AC-2F2B-DCB2-CD6E-942DD2271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513" y="674688"/>
            <a:ext cx="8208962" cy="4848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2400" b="1">
                <a:cs typeface="Arial" panose="020B0604020202020204" pitchFamily="34" charset="0"/>
              </a:rPr>
              <a:t>Para repartir  os custos fixos por um maior número de carros produzidos, tais como hipotecas, manutenção dos edifícios, amortizações, rendas, seguros, etc.,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FR" altLang="it-CH" sz="2400" b="1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2400" b="1">
                <a:cs typeface="Arial" panose="020B0604020202020204" pitchFamily="34" charset="0"/>
              </a:rPr>
              <a:t>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2400" b="1">
                <a:cs typeface="Arial" panose="020B0604020202020204" pitchFamily="34" charset="0"/>
              </a:rPr>
              <a:t>                  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de-DE" altLang="it-CH" sz="2400" b="1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de-DE" altLang="it-CH" sz="2400" b="1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de-DE" altLang="it-CH" sz="2400" b="1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de-DE" altLang="it-CH" sz="2400" b="1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de-DE" altLang="it-CH" sz="2400" b="1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2400" b="1">
                <a:cs typeface="Arial" panose="020B0604020202020204" pitchFamily="34" charset="0"/>
              </a:rPr>
              <a:t>o produtor concentra a produção sob um único enorme teto.</a:t>
            </a:r>
          </a:p>
        </p:txBody>
      </p:sp>
      <p:pic>
        <p:nvPicPr>
          <p:cNvPr id="741380" name="Picture 3">
            <a:extLst>
              <a:ext uri="{FF2B5EF4-FFF2-40B4-BE49-F238E27FC236}">
                <a16:creationId xmlns:a16="http://schemas.microsoft.com/office/drawing/2014/main" id="{9B0D0B74-57FB-9AC9-4BDD-1AE1496B6F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750" y="3681413"/>
            <a:ext cx="1295400" cy="803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41381" name="AutoShape 4">
            <a:extLst>
              <a:ext uri="{FF2B5EF4-FFF2-40B4-BE49-F238E27FC236}">
                <a16:creationId xmlns:a16="http://schemas.microsoft.com/office/drawing/2014/main" id="{516B91F2-5C7E-9DD1-97A5-E754879E9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9625" y="3881438"/>
            <a:ext cx="720725" cy="401637"/>
          </a:xfrm>
          <a:prstGeom prst="rightArrow">
            <a:avLst>
              <a:gd name="adj1" fmla="val 50000"/>
              <a:gd name="adj2" fmla="val 50013"/>
            </a:avLst>
          </a:prstGeom>
          <a:solidFill>
            <a:srgbClr val="FF0000"/>
          </a:solidFill>
          <a:ln w="936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741382" name="Picture 5">
            <a:extLst>
              <a:ext uri="{FF2B5EF4-FFF2-40B4-BE49-F238E27FC236}">
                <a16:creationId xmlns:a16="http://schemas.microsoft.com/office/drawing/2014/main" id="{9F98B8D3-E114-8A76-6273-F95F444E89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73" t="9825" r="13582" b="9592"/>
          <a:stretch>
            <a:fillRect/>
          </a:stretch>
        </p:blipFill>
        <p:spPr bwMode="auto">
          <a:xfrm>
            <a:off x="833438" y="3430588"/>
            <a:ext cx="609600" cy="5016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12973" t="9825" r="13582" b="9592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741383" name="Picture 6">
            <a:extLst>
              <a:ext uri="{FF2B5EF4-FFF2-40B4-BE49-F238E27FC236}">
                <a16:creationId xmlns:a16="http://schemas.microsoft.com/office/drawing/2014/main" id="{1BEC0306-8276-6CE8-AE3B-3624AFFC4D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91" t="9821" r="13554" b="9647"/>
          <a:stretch>
            <a:fillRect/>
          </a:stretch>
        </p:blipFill>
        <p:spPr bwMode="auto">
          <a:xfrm>
            <a:off x="820738" y="3179763"/>
            <a:ext cx="611187" cy="5032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12991" t="9821" r="13554" b="9647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741384" name="Picture 7">
            <a:extLst>
              <a:ext uri="{FF2B5EF4-FFF2-40B4-BE49-F238E27FC236}">
                <a16:creationId xmlns:a16="http://schemas.microsoft.com/office/drawing/2014/main" id="{062A8F55-0392-C1FF-B871-6FC59633C9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71" t="9792" r="13593" b="9613"/>
          <a:stretch>
            <a:fillRect/>
          </a:stretch>
        </p:blipFill>
        <p:spPr bwMode="auto">
          <a:xfrm>
            <a:off x="846138" y="2919413"/>
            <a:ext cx="596900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12971" t="9792" r="13593" b="9613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741385" name="Picture 8">
            <a:extLst>
              <a:ext uri="{FF2B5EF4-FFF2-40B4-BE49-F238E27FC236}">
                <a16:creationId xmlns:a16="http://schemas.microsoft.com/office/drawing/2014/main" id="{AE1BF362-3E1F-0EB0-B6F3-EFCCF56E34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73" t="9825" r="13582" b="9592"/>
          <a:stretch>
            <a:fillRect/>
          </a:stretch>
        </p:blipFill>
        <p:spPr bwMode="auto">
          <a:xfrm>
            <a:off x="833438" y="2668588"/>
            <a:ext cx="609600" cy="5016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12973" t="9825" r="13582" b="9592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741386" name="Picture 9">
            <a:extLst>
              <a:ext uri="{FF2B5EF4-FFF2-40B4-BE49-F238E27FC236}">
                <a16:creationId xmlns:a16="http://schemas.microsoft.com/office/drawing/2014/main" id="{D7D9B359-03DC-2939-66CC-8BE59D2A5E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7200" y="3681413"/>
            <a:ext cx="1298575" cy="798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41387" name="Picture 10">
            <a:extLst>
              <a:ext uri="{FF2B5EF4-FFF2-40B4-BE49-F238E27FC236}">
                <a16:creationId xmlns:a16="http://schemas.microsoft.com/office/drawing/2014/main" id="{FEAB9CE5-0B5B-AFD7-A09C-3FDBCE920B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765" t="19710"/>
          <a:stretch>
            <a:fillRect/>
          </a:stretch>
        </p:blipFill>
        <p:spPr bwMode="auto">
          <a:xfrm>
            <a:off x="3208338" y="3621088"/>
            <a:ext cx="754062" cy="277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18765" t="19710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41388" name="Picture 11">
            <a:extLst>
              <a:ext uri="{FF2B5EF4-FFF2-40B4-BE49-F238E27FC236}">
                <a16:creationId xmlns:a16="http://schemas.microsoft.com/office/drawing/2014/main" id="{F938C6D9-33A0-966C-D89E-DC0833314F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91" t="9825" r="13554" b="9592"/>
          <a:stretch>
            <a:fillRect/>
          </a:stretch>
        </p:blipFill>
        <p:spPr bwMode="auto">
          <a:xfrm>
            <a:off x="820738" y="2405063"/>
            <a:ext cx="611187" cy="5016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808080"/>
            </a:outerShdw>
          </a:effectLst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12991" t="9825" r="13554" b="9592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pic>
        <p:nvPicPr>
          <p:cNvPr id="741389" name="Picture 12">
            <a:extLst>
              <a:ext uri="{FF2B5EF4-FFF2-40B4-BE49-F238E27FC236}">
                <a16:creationId xmlns:a16="http://schemas.microsoft.com/office/drawing/2014/main" id="{857F5A96-B5FE-A49B-AEF1-5689285832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02300" y="3587750"/>
            <a:ext cx="1298575" cy="896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41390" name="Picture 13">
            <a:extLst>
              <a:ext uri="{FF2B5EF4-FFF2-40B4-BE49-F238E27FC236}">
                <a16:creationId xmlns:a16="http://schemas.microsoft.com/office/drawing/2014/main" id="{A9E8BFD8-7043-F2C5-2FFC-BED151EC5E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6100" y="3578225"/>
            <a:ext cx="1298575" cy="896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41391" name="Picture 14">
            <a:extLst>
              <a:ext uri="{FF2B5EF4-FFF2-40B4-BE49-F238E27FC236}">
                <a16:creationId xmlns:a16="http://schemas.microsoft.com/office/drawing/2014/main" id="{2BFA0C1F-E2A6-BAC1-64F1-227A270E54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0875" y="3578225"/>
            <a:ext cx="1298575" cy="896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87FBD4F7-B6FC-34B9-54F5-EF2EAE135B9A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426" name="Text Box 1">
            <a:extLst>
              <a:ext uri="{FF2B5EF4-FFF2-40B4-BE49-F238E27FC236}">
                <a16:creationId xmlns:a16="http://schemas.microsoft.com/office/drawing/2014/main" id="{B66D7BCD-B37E-908E-F3A8-C7F047B7FF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178F4A66-7773-4128-B084-FE44D6F2FEA4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106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743427" name="Text Box 3">
            <a:extLst>
              <a:ext uri="{FF2B5EF4-FFF2-40B4-BE49-F238E27FC236}">
                <a16:creationId xmlns:a16="http://schemas.microsoft.com/office/drawing/2014/main" id="{7D4C42A9-DD61-030E-8D58-2EA992D68A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5229225"/>
            <a:ext cx="8280400" cy="876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CH" altLang="it-CH" sz="2400" b="1" dirty="0">
                <a:solidFill>
                  <a:schemeClr val="bg1"/>
                </a:solidFill>
                <a:cs typeface="Arial" panose="020B0604020202020204" pitchFamily="34" charset="0"/>
              </a:rPr>
              <a:t>FÁBRICA ITALIANA DE AUTOMÓVEIS TORINO:  FIAT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 dirty="0" err="1">
                <a:solidFill>
                  <a:srgbClr val="FFFFFF"/>
                </a:solidFill>
                <a:cs typeface="Arial" panose="020B0604020202020204" pitchFamily="34" charset="0"/>
              </a:rPr>
              <a:t>Fábrica</a:t>
            </a:r>
            <a:r>
              <a:rPr lang="fr-CH" altLang="it-CH" sz="1800" b="1" dirty="0">
                <a:solidFill>
                  <a:srgbClr val="FFFFFF"/>
                </a:solidFill>
                <a:cs typeface="Arial" panose="020B0604020202020204" pitchFamily="34" charset="0"/>
              </a:rPr>
              <a:t> de </a:t>
            </a:r>
            <a:r>
              <a:rPr lang="fr-CH" altLang="it-CH" sz="1800" b="1" dirty="0" err="1">
                <a:solidFill>
                  <a:srgbClr val="FFFFFF"/>
                </a:solidFill>
                <a:cs typeface="Arial" panose="020B0604020202020204" pitchFamily="34" charset="0"/>
              </a:rPr>
              <a:t>Mirafiori</a:t>
            </a:r>
            <a:r>
              <a:rPr lang="fr-CH" altLang="it-CH" sz="1800" b="1" dirty="0">
                <a:solidFill>
                  <a:srgbClr val="FFFFFF"/>
                </a:solidFill>
                <a:cs typeface="Arial" panose="020B0604020202020204" pitchFamily="34" charset="0"/>
              </a:rPr>
              <a:t>  </a:t>
            </a:r>
            <a:r>
              <a:rPr lang="fr-CH" altLang="it-CH" sz="1800" dirty="0">
                <a:solidFill>
                  <a:srgbClr val="FFFFFF"/>
                </a:solidFill>
                <a:cs typeface="Arial" panose="020B0604020202020204" pitchFamily="34" charset="0"/>
              </a:rPr>
              <a:t>(</a:t>
            </a:r>
            <a:r>
              <a:rPr lang="fr-CH" altLang="it-CH" sz="1800" dirty="0" err="1">
                <a:solidFill>
                  <a:srgbClr val="FFFFFF"/>
                </a:solidFill>
                <a:cs typeface="Arial" panose="020B0604020202020204" pitchFamily="34" charset="0"/>
              </a:rPr>
              <a:t>inaugurada</a:t>
            </a:r>
            <a:r>
              <a:rPr lang="fr-CH" altLang="it-CH" sz="1800" dirty="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fr-CH" altLang="it-CH" sz="1800" dirty="0" err="1">
                <a:solidFill>
                  <a:srgbClr val="FFFFFF"/>
                </a:solidFill>
                <a:cs typeface="Arial" panose="020B0604020202020204" pitchFamily="34" charset="0"/>
              </a:rPr>
              <a:t>em</a:t>
            </a:r>
            <a:r>
              <a:rPr lang="fr-CH" altLang="it-CH" sz="1800" dirty="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fr-CH" altLang="it-CH" sz="1800" b="1" dirty="0">
                <a:solidFill>
                  <a:schemeClr val="bg1"/>
                </a:solidFill>
                <a:cs typeface="Arial" panose="020B0604020202020204" pitchFamily="34" charset="0"/>
              </a:rPr>
              <a:t>1936</a:t>
            </a:r>
            <a:r>
              <a:rPr lang="fr-CH" altLang="it-CH" sz="1800" dirty="0">
                <a:solidFill>
                  <a:srgbClr val="00FF00"/>
                </a:solidFill>
                <a:cs typeface="Arial" panose="020B0604020202020204" pitchFamily="34" charset="0"/>
              </a:rPr>
              <a:t> </a:t>
            </a:r>
            <a:r>
              <a:rPr lang="fr-CH" altLang="it-CH" sz="1800" dirty="0">
                <a:solidFill>
                  <a:srgbClr val="FFFFFF"/>
                </a:solidFill>
                <a:cs typeface="Arial" panose="020B0604020202020204" pitchFamily="34" charset="0"/>
              </a:rPr>
              <a:t>com Mussolini)</a:t>
            </a:r>
          </a:p>
        </p:txBody>
      </p:sp>
      <p:sp>
        <p:nvSpPr>
          <p:cNvPr id="743428" name="Text Box 4">
            <a:extLst>
              <a:ext uri="{FF2B5EF4-FFF2-40B4-BE49-F238E27FC236}">
                <a16:creationId xmlns:a16="http://schemas.microsoft.com/office/drawing/2014/main" id="{17F0E704-CE46-3D98-2ABF-8999BFFDA1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6261100"/>
            <a:ext cx="7343775" cy="458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Para produzir mais e por conseguinte distribuir melhor os custos fixos pelas peças produzidas, concentra-se a produção e constroem-se fábricas cada vez maiores</a:t>
            </a:r>
          </a:p>
        </p:txBody>
      </p:sp>
      <p:pic>
        <p:nvPicPr>
          <p:cNvPr id="6" name="Picture 5" descr="8n">
            <a:extLst>
              <a:ext uri="{FF2B5EF4-FFF2-40B4-BE49-F238E27FC236}">
                <a16:creationId xmlns:a16="http://schemas.microsoft.com/office/drawing/2014/main" id="{00A8DC3E-25C0-DC41-88FA-1B1744957E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27088" y="549275"/>
            <a:ext cx="7343775" cy="4556125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8E73642A-2FDB-EBCA-5FC1-DE1F88E10FB6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8" name="Segnaposto numero diapositiva 1">
            <a:extLst>
              <a:ext uri="{FF2B5EF4-FFF2-40B4-BE49-F238E27FC236}">
                <a16:creationId xmlns:a16="http://schemas.microsoft.com/office/drawing/2014/main" id="{3335CEF3-B242-D657-4478-D9760B883B9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 bwMode="auto">
          <a:xfrm>
            <a:off x="7668344" y="6093296"/>
            <a:ext cx="986706" cy="5674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it-CH"/>
            </a:defPPr>
            <a:lvl1pPr algn="r" rtl="0" eaLnBrk="1" fontAlgn="base" hangingPunct="1">
              <a:spcBef>
                <a:spcPct val="0"/>
              </a:spcBef>
              <a:spcAft>
                <a:spcPct val="0"/>
              </a:spcAft>
              <a:defRPr sz="1400" kern="1200">
                <a:solidFill>
                  <a:srgbClr val="FFFFFF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defRPr/>
            </a:pPr>
            <a:fld id="{843A8471-A0D9-4B98-9704-B17495150E95}" type="slidenum">
              <a:rPr lang="it-IT" altLang="en-US" smtClean="0"/>
              <a:pPr>
                <a:defRPr/>
              </a:pPr>
              <a:t>107</a:t>
            </a:fld>
            <a:endParaRPr lang="it-IT" altLang="en-US">
              <a:solidFill>
                <a:srgbClr val="FFFFFF"/>
              </a:solidFill>
            </a:endParaRPr>
          </a:p>
        </p:txBody>
      </p:sp>
      <p:pic>
        <p:nvPicPr>
          <p:cNvPr id="347139" name="Picture 2" descr="Tesla Giga Texas production pause may continue through September">
            <a:extLst>
              <a:ext uri="{FF2B5EF4-FFF2-40B4-BE49-F238E27FC236}">
                <a16:creationId xmlns:a16="http://schemas.microsoft.com/office/drawing/2014/main" id="{D3E5F532-E6FD-254F-1FAF-FF59699B4A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125" y="332656"/>
            <a:ext cx="8311750" cy="5357465"/>
          </a:xfrm>
          <a:prstGeom prst="rect">
            <a:avLst/>
          </a:prstGeom>
          <a:noFill/>
          <a:ln w="381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7140" name="TextBox 3">
            <a:extLst>
              <a:ext uri="{FF2B5EF4-FFF2-40B4-BE49-F238E27FC236}">
                <a16:creationId xmlns:a16="http://schemas.microsoft.com/office/drawing/2014/main" id="{CB6F2EC8-2138-EF20-5688-423A55AA24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560" y="5829726"/>
            <a:ext cx="727280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it-CH" sz="2400" b="1" dirty="0">
                <a:solidFill>
                  <a:srgbClr val="FFFFFF"/>
                </a:solidFill>
              </a:rPr>
              <a:t>A megafábrica da TESLA em Austin, Texas, EUA, emprega 20’000 pessoas</a:t>
            </a:r>
            <a:endParaRPr lang="it-IT" altLang="it-CH" sz="2400" b="1" dirty="0">
              <a:solidFill>
                <a:srgbClr val="FFFFFF"/>
              </a:solidFill>
            </a:endParaRP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22" name="Text Box 1">
            <a:extLst>
              <a:ext uri="{FF2B5EF4-FFF2-40B4-BE49-F238E27FC236}">
                <a16:creationId xmlns:a16="http://schemas.microsoft.com/office/drawing/2014/main" id="{6A6763AB-2F9C-5469-9952-58808762E6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95B2F8D-ADEE-49F9-A1DB-EF708ED7C6B9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108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747523" name="Text Box 3">
            <a:extLst>
              <a:ext uri="{FF2B5EF4-FFF2-40B4-BE49-F238E27FC236}">
                <a16:creationId xmlns:a16="http://schemas.microsoft.com/office/drawing/2014/main" id="{428F86F3-7A57-587F-6764-5CDDFBCBC5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4221163"/>
            <a:ext cx="4535488" cy="1058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A 5 MILHONÉSIMA FORD T SAI DA LINHA DE MONTAGEM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DETROIT, EUA, </a:t>
            </a:r>
            <a:r>
              <a:rPr lang="fr-CH" altLang="it-CH" sz="1800" b="1">
                <a:solidFill>
                  <a:srgbClr val="FFFF99"/>
                </a:solidFill>
                <a:cs typeface="Arial" panose="020B0604020202020204" pitchFamily="34" charset="0"/>
              </a:rPr>
              <a:t>1929</a:t>
            </a:r>
          </a:p>
        </p:txBody>
      </p:sp>
      <p:sp>
        <p:nvSpPr>
          <p:cNvPr id="747524" name="Text Box 5">
            <a:extLst>
              <a:ext uri="{FF2B5EF4-FFF2-40B4-BE49-F238E27FC236}">
                <a16:creationId xmlns:a16="http://schemas.microsoft.com/office/drawing/2014/main" id="{97CC2D86-AEC3-6DD6-82FA-DD8DFC11F6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24525" y="2997200"/>
            <a:ext cx="316865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UM RIO DE CARROS</a:t>
            </a:r>
          </a:p>
        </p:txBody>
      </p:sp>
      <p:sp>
        <p:nvSpPr>
          <p:cNvPr id="747525" name="Text Box 6">
            <a:extLst>
              <a:ext uri="{FF2B5EF4-FFF2-40B4-BE49-F238E27FC236}">
                <a16:creationId xmlns:a16="http://schemas.microsoft.com/office/drawing/2014/main" id="{09F9EC01-2CB4-B9B7-5224-53A0C6BA4C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0063" y="508000"/>
            <a:ext cx="3313112" cy="91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800">
                <a:solidFill>
                  <a:srgbClr val="FFFFFF"/>
                </a:solidFill>
                <a:cs typeface="Arial" panose="020B0604020202020204" pitchFamily="34" charset="0"/>
              </a:rPr>
              <a:t>A mobilidade individual torna-se um direito, a dependência do petróleo um fato.</a:t>
            </a:r>
          </a:p>
        </p:txBody>
      </p:sp>
      <p:pic>
        <p:nvPicPr>
          <p:cNvPr id="8" name="Picture 5" descr="Ford T">
            <a:extLst>
              <a:ext uri="{FF2B5EF4-FFF2-40B4-BE49-F238E27FC236}">
                <a16:creationId xmlns:a16="http://schemas.microsoft.com/office/drawing/2014/main" id="{448BC832-6C0C-48F9-250E-C820966E2B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68313" y="406400"/>
            <a:ext cx="4760912" cy="3590925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Picture 7" descr="auto autostrada 2">
            <a:extLst>
              <a:ext uri="{FF2B5EF4-FFF2-40B4-BE49-F238E27FC236}">
                <a16:creationId xmlns:a16="http://schemas.microsoft.com/office/drawing/2014/main" id="{FB42284B-41A4-4305-2BB2-54A1CE91DB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076825" y="3429000"/>
            <a:ext cx="3656013" cy="3051175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93A99317-B393-05A9-AC9E-9C0948E46D2A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570" name="Text Box 1">
            <a:extLst>
              <a:ext uri="{FF2B5EF4-FFF2-40B4-BE49-F238E27FC236}">
                <a16:creationId xmlns:a16="http://schemas.microsoft.com/office/drawing/2014/main" id="{3CF296C8-E90F-015A-A783-1E302E0C71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BBFC8F16-EA26-4C44-8C93-0E445D6951D1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109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749571" name="Text Box 2">
            <a:extLst>
              <a:ext uri="{FF2B5EF4-FFF2-40B4-BE49-F238E27FC236}">
                <a16:creationId xmlns:a16="http://schemas.microsoft.com/office/drawing/2014/main" id="{8B3B191B-91F9-5E3D-D5E7-0CE71692F5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413" y="903288"/>
            <a:ext cx="720725" cy="368300"/>
          </a:xfrm>
          <a:prstGeom prst="rect">
            <a:avLst/>
          </a:prstGeom>
          <a:solidFill>
            <a:srgbClr val="FFFF00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Ciba</a:t>
            </a:r>
          </a:p>
        </p:txBody>
      </p:sp>
      <p:sp>
        <p:nvSpPr>
          <p:cNvPr id="749572" name="Text Box 3">
            <a:extLst>
              <a:ext uri="{FF2B5EF4-FFF2-40B4-BE49-F238E27FC236}">
                <a16:creationId xmlns:a16="http://schemas.microsoft.com/office/drawing/2014/main" id="{EF08FA6B-5842-5EFB-D715-197A93A679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413" y="1549400"/>
            <a:ext cx="868362" cy="368300"/>
          </a:xfrm>
          <a:prstGeom prst="rect">
            <a:avLst/>
          </a:prstGeom>
          <a:solidFill>
            <a:srgbClr val="FFFF00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Geigy</a:t>
            </a:r>
          </a:p>
        </p:txBody>
      </p:sp>
      <p:sp>
        <p:nvSpPr>
          <p:cNvPr id="749573" name="Text Box 4">
            <a:extLst>
              <a:ext uri="{FF2B5EF4-FFF2-40B4-BE49-F238E27FC236}">
                <a16:creationId xmlns:a16="http://schemas.microsoft.com/office/drawing/2014/main" id="{0DC36771-0EC5-CEEA-0CF9-820EC8296F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2438" y="1919288"/>
            <a:ext cx="1008062" cy="368300"/>
          </a:xfrm>
          <a:prstGeom prst="rect">
            <a:avLst/>
          </a:prstGeom>
          <a:solidFill>
            <a:srgbClr val="FFFF00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Sandoz</a:t>
            </a:r>
          </a:p>
        </p:txBody>
      </p:sp>
      <p:sp>
        <p:nvSpPr>
          <p:cNvPr id="749574" name="Text Box 5">
            <a:extLst>
              <a:ext uri="{FF2B5EF4-FFF2-40B4-BE49-F238E27FC236}">
                <a16:creationId xmlns:a16="http://schemas.microsoft.com/office/drawing/2014/main" id="{D712FF43-46F1-CACE-CF67-66D20131B5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7863" y="1455738"/>
            <a:ext cx="1157287" cy="611187"/>
          </a:xfrm>
          <a:prstGeom prst="rect">
            <a:avLst/>
          </a:prstGeom>
          <a:solidFill>
            <a:srgbClr val="FFFF00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Novartis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800" b="1">
                <a:cs typeface="Arial" panose="020B0604020202020204" pitchFamily="34" charset="0"/>
              </a:rPr>
              <a:t>(cerca de 120.000 colaboradores)</a:t>
            </a:r>
          </a:p>
        </p:txBody>
      </p:sp>
      <p:sp>
        <p:nvSpPr>
          <p:cNvPr id="749575" name="Text Box 6">
            <a:extLst>
              <a:ext uri="{FF2B5EF4-FFF2-40B4-BE49-F238E27FC236}">
                <a16:creationId xmlns:a16="http://schemas.microsoft.com/office/drawing/2014/main" id="{7D984A54-0CB7-ED2B-7918-D4D684A0F0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3275" y="2636838"/>
            <a:ext cx="1354138" cy="642937"/>
          </a:xfrm>
          <a:prstGeom prst="rect">
            <a:avLst/>
          </a:prstGeom>
          <a:solidFill>
            <a:srgbClr val="FFFF00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Hoffmann-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La Roche</a:t>
            </a:r>
          </a:p>
        </p:txBody>
      </p:sp>
      <p:sp>
        <p:nvSpPr>
          <p:cNvPr id="749576" name="Text Box 7">
            <a:extLst>
              <a:ext uri="{FF2B5EF4-FFF2-40B4-BE49-F238E27FC236}">
                <a16:creationId xmlns:a16="http://schemas.microsoft.com/office/drawing/2014/main" id="{FFBB17F6-5EA0-E28A-32B3-F31DEEE28C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1488" y="3398838"/>
            <a:ext cx="1277937" cy="368300"/>
          </a:xfrm>
          <a:prstGeom prst="rect">
            <a:avLst/>
          </a:prstGeom>
          <a:solidFill>
            <a:srgbClr val="FFFF00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Genetech</a:t>
            </a:r>
          </a:p>
        </p:txBody>
      </p:sp>
      <p:sp>
        <p:nvSpPr>
          <p:cNvPr id="749577" name="Text Box 8">
            <a:extLst>
              <a:ext uri="{FF2B5EF4-FFF2-40B4-BE49-F238E27FC236}">
                <a16:creationId xmlns:a16="http://schemas.microsoft.com/office/drawing/2014/main" id="{2E6DB806-1762-803C-B343-37840043AA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1963" y="2773363"/>
            <a:ext cx="1008062" cy="368300"/>
          </a:xfrm>
          <a:prstGeom prst="rect">
            <a:avLst/>
          </a:prstGeom>
          <a:solidFill>
            <a:srgbClr val="FFFF00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Roche</a:t>
            </a:r>
          </a:p>
        </p:txBody>
      </p:sp>
      <p:sp>
        <p:nvSpPr>
          <p:cNvPr id="749578" name="Text Box 9">
            <a:extLst>
              <a:ext uri="{FF2B5EF4-FFF2-40B4-BE49-F238E27FC236}">
                <a16:creationId xmlns:a16="http://schemas.microsoft.com/office/drawing/2014/main" id="{A0D6D0D6-7FE6-BBEE-CB5C-94C82C8A4E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2438" y="1227138"/>
            <a:ext cx="1439862" cy="368300"/>
          </a:xfrm>
          <a:prstGeom prst="rect">
            <a:avLst/>
          </a:prstGeom>
          <a:solidFill>
            <a:srgbClr val="FFFF00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Ciba-Geigy</a:t>
            </a:r>
          </a:p>
        </p:txBody>
      </p:sp>
      <p:sp>
        <p:nvSpPr>
          <p:cNvPr id="749579" name="Line 10">
            <a:extLst>
              <a:ext uri="{FF2B5EF4-FFF2-40B4-BE49-F238E27FC236}">
                <a16:creationId xmlns:a16="http://schemas.microsoft.com/office/drawing/2014/main" id="{AA55AF94-6545-58E8-FA9D-EB36ABBE01E2}"/>
              </a:ext>
            </a:extLst>
          </p:cNvPr>
          <p:cNvSpPr>
            <a:spLocks noChangeShapeType="1"/>
          </p:cNvSpPr>
          <p:nvPr/>
        </p:nvSpPr>
        <p:spPr bwMode="auto">
          <a:xfrm>
            <a:off x="1481138" y="1087438"/>
            <a:ext cx="863600" cy="1587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580" name="Line 11">
            <a:extLst>
              <a:ext uri="{FF2B5EF4-FFF2-40B4-BE49-F238E27FC236}">
                <a16:creationId xmlns:a16="http://schemas.microsoft.com/office/drawing/2014/main" id="{3CE4ADF0-F3B7-B453-CD1A-72CA7E7C2C44}"/>
              </a:ext>
            </a:extLst>
          </p:cNvPr>
          <p:cNvSpPr>
            <a:spLocks noChangeShapeType="1"/>
          </p:cNvSpPr>
          <p:nvPr/>
        </p:nvSpPr>
        <p:spPr bwMode="auto">
          <a:xfrm>
            <a:off x="1628775" y="1735138"/>
            <a:ext cx="715963" cy="1587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581" name="Line 12">
            <a:extLst>
              <a:ext uri="{FF2B5EF4-FFF2-40B4-BE49-F238E27FC236}">
                <a16:creationId xmlns:a16="http://schemas.microsoft.com/office/drawing/2014/main" id="{5F7DC0A1-1B35-B923-EB6B-30B535789032}"/>
              </a:ext>
            </a:extLst>
          </p:cNvPr>
          <p:cNvSpPr>
            <a:spLocks noChangeShapeType="1"/>
          </p:cNvSpPr>
          <p:nvPr/>
        </p:nvSpPr>
        <p:spPr bwMode="auto">
          <a:xfrm>
            <a:off x="2346325" y="1089025"/>
            <a:ext cx="0" cy="646113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582" name="Line 13">
            <a:extLst>
              <a:ext uri="{FF2B5EF4-FFF2-40B4-BE49-F238E27FC236}">
                <a16:creationId xmlns:a16="http://schemas.microsoft.com/office/drawing/2014/main" id="{7E90220E-A74A-E271-657C-92061C9B47DE}"/>
              </a:ext>
            </a:extLst>
          </p:cNvPr>
          <p:cNvSpPr>
            <a:spLocks noChangeShapeType="1"/>
          </p:cNvSpPr>
          <p:nvPr/>
        </p:nvSpPr>
        <p:spPr bwMode="auto">
          <a:xfrm>
            <a:off x="2344738" y="1411288"/>
            <a:ext cx="647700" cy="1587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583" name="Line 14">
            <a:extLst>
              <a:ext uri="{FF2B5EF4-FFF2-40B4-BE49-F238E27FC236}">
                <a16:creationId xmlns:a16="http://schemas.microsoft.com/office/drawing/2014/main" id="{5A823DD1-C6C3-2F63-2479-7468D0709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4432300" y="1423988"/>
            <a:ext cx="720725" cy="1587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584" name="Line 15">
            <a:extLst>
              <a:ext uri="{FF2B5EF4-FFF2-40B4-BE49-F238E27FC236}">
                <a16:creationId xmlns:a16="http://schemas.microsoft.com/office/drawing/2014/main" id="{600624B2-7D83-902C-88AA-E0432B1FE073}"/>
              </a:ext>
            </a:extLst>
          </p:cNvPr>
          <p:cNvSpPr>
            <a:spLocks noChangeShapeType="1"/>
          </p:cNvSpPr>
          <p:nvPr/>
        </p:nvSpPr>
        <p:spPr bwMode="auto">
          <a:xfrm>
            <a:off x="4000500" y="2103438"/>
            <a:ext cx="1152525" cy="1587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585" name="Line 16">
            <a:extLst>
              <a:ext uri="{FF2B5EF4-FFF2-40B4-BE49-F238E27FC236}">
                <a16:creationId xmlns:a16="http://schemas.microsoft.com/office/drawing/2014/main" id="{D5913735-BF02-1A94-1561-716A92134F1D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3025" y="1423988"/>
            <a:ext cx="1588" cy="647700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586" name="Line 17">
            <a:extLst>
              <a:ext uri="{FF2B5EF4-FFF2-40B4-BE49-F238E27FC236}">
                <a16:creationId xmlns:a16="http://schemas.microsoft.com/office/drawing/2014/main" id="{B82A32FD-BEC6-24F7-4D10-0661CB7DEFA4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3025" y="2935288"/>
            <a:ext cx="1588" cy="1751012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587" name="Line 18">
            <a:extLst>
              <a:ext uri="{FF2B5EF4-FFF2-40B4-BE49-F238E27FC236}">
                <a16:creationId xmlns:a16="http://schemas.microsoft.com/office/drawing/2014/main" id="{8609236E-68E7-0A7E-889B-5B59080B197B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3025" y="1763713"/>
            <a:ext cx="604838" cy="1587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588" name="Line 19">
            <a:extLst>
              <a:ext uri="{FF2B5EF4-FFF2-40B4-BE49-F238E27FC236}">
                <a16:creationId xmlns:a16="http://schemas.microsoft.com/office/drawing/2014/main" id="{4CECDB55-3CA1-19B0-DC57-D88D42B77F2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57413" y="2963863"/>
            <a:ext cx="844550" cy="0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589" name="Line 20">
            <a:extLst>
              <a:ext uri="{FF2B5EF4-FFF2-40B4-BE49-F238E27FC236}">
                <a16:creationId xmlns:a16="http://schemas.microsoft.com/office/drawing/2014/main" id="{007E524A-C9DB-8926-59A7-F626B318A155}"/>
              </a:ext>
            </a:extLst>
          </p:cNvPr>
          <p:cNvSpPr>
            <a:spLocks noChangeShapeType="1"/>
          </p:cNvSpPr>
          <p:nvPr/>
        </p:nvSpPr>
        <p:spPr bwMode="auto">
          <a:xfrm>
            <a:off x="4010025" y="2957513"/>
            <a:ext cx="1143000" cy="1587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590" name="Line 21">
            <a:extLst>
              <a:ext uri="{FF2B5EF4-FFF2-40B4-BE49-F238E27FC236}">
                <a16:creationId xmlns:a16="http://schemas.microsoft.com/office/drawing/2014/main" id="{D4C29B45-8DAA-8277-BE89-348DB16B676D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9425" y="3582988"/>
            <a:ext cx="863600" cy="1587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591" name="Line 22">
            <a:extLst>
              <a:ext uri="{FF2B5EF4-FFF2-40B4-BE49-F238E27FC236}">
                <a16:creationId xmlns:a16="http://schemas.microsoft.com/office/drawing/2014/main" id="{EA4EC26F-8D10-81BD-F94B-FC67DF77AE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4925" y="3279775"/>
            <a:ext cx="657225" cy="3175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592" name="Text Box 23">
            <a:extLst>
              <a:ext uri="{FF2B5EF4-FFF2-40B4-BE49-F238E27FC236}">
                <a16:creationId xmlns:a16="http://schemas.microsoft.com/office/drawing/2014/main" id="{72620FE9-2EF3-26EC-7671-BE17762FAB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2150" y="2974975"/>
            <a:ext cx="960438" cy="733425"/>
          </a:xfrm>
          <a:prstGeom prst="rect">
            <a:avLst/>
          </a:prstGeom>
          <a:solidFill>
            <a:srgbClr val="FFFF00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Roche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800" b="1">
                <a:cs typeface="Arial" panose="020B0604020202020204" pitchFamily="34" charset="0"/>
              </a:rPr>
              <a:t>(cerca de 80.000 colaboradores)</a:t>
            </a:r>
          </a:p>
        </p:txBody>
      </p:sp>
      <p:sp>
        <p:nvSpPr>
          <p:cNvPr id="749593" name="Line 24">
            <a:extLst>
              <a:ext uri="{FF2B5EF4-FFF2-40B4-BE49-F238E27FC236}">
                <a16:creationId xmlns:a16="http://schemas.microsoft.com/office/drawing/2014/main" id="{3CCF6D1B-2CBE-7E27-AEF0-590CB96F9B2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5150" y="1763713"/>
            <a:ext cx="541338" cy="1587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594" name="Line 25">
            <a:extLst>
              <a:ext uri="{FF2B5EF4-FFF2-40B4-BE49-F238E27FC236}">
                <a16:creationId xmlns:a16="http://schemas.microsoft.com/office/drawing/2014/main" id="{9B8EC587-674B-CE0E-339B-8414DE6891D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32588" y="3279775"/>
            <a:ext cx="723900" cy="3175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595" name="Line 26">
            <a:extLst>
              <a:ext uri="{FF2B5EF4-FFF2-40B4-BE49-F238E27FC236}">
                <a16:creationId xmlns:a16="http://schemas.microsoft.com/office/drawing/2014/main" id="{F7EF1B98-B95A-64E4-4383-59E30D4DF62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88238" y="1746250"/>
            <a:ext cx="0" cy="1536700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596" name="Line 27">
            <a:extLst>
              <a:ext uri="{FF2B5EF4-FFF2-40B4-BE49-F238E27FC236}">
                <a16:creationId xmlns:a16="http://schemas.microsoft.com/office/drawing/2014/main" id="{8F68AA6E-5CA9-7D6E-03B7-B2ABED38BFD5}"/>
              </a:ext>
            </a:extLst>
          </p:cNvPr>
          <p:cNvSpPr>
            <a:spLocks noChangeShapeType="1"/>
          </p:cNvSpPr>
          <p:nvPr/>
        </p:nvSpPr>
        <p:spPr bwMode="auto">
          <a:xfrm>
            <a:off x="7456488" y="2547938"/>
            <a:ext cx="431800" cy="1587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597" name="Text Box 28">
            <a:extLst>
              <a:ext uri="{FF2B5EF4-FFF2-40B4-BE49-F238E27FC236}">
                <a16:creationId xmlns:a16="http://schemas.microsoft.com/office/drawing/2014/main" id="{B390AA2F-D9BD-A5E7-3296-6F006282D0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8288" y="2363788"/>
            <a:ext cx="360362" cy="368300"/>
          </a:xfrm>
          <a:prstGeom prst="rect">
            <a:avLst/>
          </a:prstGeom>
          <a:solidFill>
            <a:srgbClr val="FFFF00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?</a:t>
            </a:r>
          </a:p>
        </p:txBody>
      </p:sp>
      <p:sp>
        <p:nvSpPr>
          <p:cNvPr id="749598" name="Text Box 29">
            <a:extLst>
              <a:ext uri="{FF2B5EF4-FFF2-40B4-BE49-F238E27FC236}">
                <a16:creationId xmlns:a16="http://schemas.microsoft.com/office/drawing/2014/main" id="{858A5B09-9400-8ECB-D6FD-E785247AD2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1963" y="3922713"/>
            <a:ext cx="1430337" cy="368300"/>
          </a:xfrm>
          <a:prstGeom prst="rect">
            <a:avLst/>
          </a:prstGeom>
          <a:solidFill>
            <a:srgbClr val="FFFF00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Boehringer</a:t>
            </a:r>
          </a:p>
        </p:txBody>
      </p:sp>
      <p:sp>
        <p:nvSpPr>
          <p:cNvPr id="749599" name="Text Box 30">
            <a:extLst>
              <a:ext uri="{FF2B5EF4-FFF2-40B4-BE49-F238E27FC236}">
                <a16:creationId xmlns:a16="http://schemas.microsoft.com/office/drawing/2014/main" id="{3EFBEA4A-99F5-1A4D-8CBB-F86C6338B9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7200" y="4494213"/>
            <a:ext cx="1158875" cy="368300"/>
          </a:xfrm>
          <a:prstGeom prst="rect">
            <a:avLst/>
          </a:prstGeom>
          <a:solidFill>
            <a:srgbClr val="FFFF00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Ventana</a:t>
            </a:r>
          </a:p>
        </p:txBody>
      </p:sp>
      <p:sp>
        <p:nvSpPr>
          <p:cNvPr id="749600" name="Line 31">
            <a:extLst>
              <a:ext uri="{FF2B5EF4-FFF2-40B4-BE49-F238E27FC236}">
                <a16:creationId xmlns:a16="http://schemas.microsoft.com/office/drawing/2014/main" id="{A3AC0BAA-C308-D74D-D7BB-36499B8CA5A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27538" y="4105275"/>
            <a:ext cx="725487" cy="1588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601" name="Line 32">
            <a:extLst>
              <a:ext uri="{FF2B5EF4-FFF2-40B4-BE49-F238E27FC236}">
                <a16:creationId xmlns:a16="http://schemas.microsoft.com/office/drawing/2014/main" id="{C0AC363A-423A-BEC2-49EC-EC3EE26D889F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4963" y="4686300"/>
            <a:ext cx="1008062" cy="1588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602" name="Text Box 33">
            <a:extLst>
              <a:ext uri="{FF2B5EF4-FFF2-40B4-BE49-F238E27FC236}">
                <a16:creationId xmlns:a16="http://schemas.microsoft.com/office/drawing/2014/main" id="{B8675ABC-9CB2-5E7B-D873-835E15F7BB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5759450"/>
            <a:ext cx="8353425" cy="368300"/>
          </a:xfrm>
          <a:prstGeom prst="rect">
            <a:avLst/>
          </a:prstGeom>
          <a:solidFill>
            <a:srgbClr val="A5E9E9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800" b="1">
                <a:cs typeface="Arial" panose="020B0604020202020204" pitchFamily="34" charset="0"/>
              </a:rPr>
              <a:t>AS GRANDES FUSÕES NA INDÚSTRIA FARMACÊUTICA SUIÇA</a:t>
            </a:r>
          </a:p>
        </p:txBody>
      </p:sp>
      <p:sp>
        <p:nvSpPr>
          <p:cNvPr id="749603" name="Text Box 34">
            <a:extLst>
              <a:ext uri="{FF2B5EF4-FFF2-40B4-BE49-F238E27FC236}">
                <a16:creationId xmlns:a16="http://schemas.microsoft.com/office/drawing/2014/main" id="{E6139D77-8A2D-B1D5-836A-99560F56BA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700" y="6534150"/>
            <a:ext cx="6977063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200" b="1">
                <a:cs typeface="Arial" panose="020B0604020202020204" pitchFamily="34" charset="0"/>
              </a:rPr>
              <a:t>Para racionalizar e reduzir os custos, fusiona-se e centraliza-se.</a:t>
            </a:r>
          </a:p>
        </p:txBody>
      </p:sp>
      <p:sp>
        <p:nvSpPr>
          <p:cNvPr id="2" name="CasellaDiTesto 1">
            <a:extLst>
              <a:ext uri="{FF2B5EF4-FFF2-40B4-BE49-F238E27FC236}">
                <a16:creationId xmlns:a16="http://schemas.microsoft.com/office/drawing/2014/main" id="{86ABCEE2-018E-FC4F-14AC-2FF4AD6F0500}"/>
              </a:ext>
            </a:extLst>
          </p:cNvPr>
          <p:cNvSpPr txBox="1"/>
          <p:nvPr/>
        </p:nvSpPr>
        <p:spPr>
          <a:xfrm>
            <a:off x="7751763" y="3445659"/>
            <a:ext cx="1268646" cy="95410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pt-BR" sz="1400" b="1" dirty="0"/>
              <a:t>Quantos empregados terá a nova empresa?</a:t>
            </a:r>
            <a:endParaRPr lang="en-US" sz="1400" b="1" dirty="0"/>
          </a:p>
        </p:txBody>
      </p:sp>
      <p:cxnSp>
        <p:nvCxnSpPr>
          <p:cNvPr id="4" name="Connettore 2 3">
            <a:extLst>
              <a:ext uri="{FF2B5EF4-FFF2-40B4-BE49-F238E27FC236}">
                <a16:creationId xmlns:a16="http://schemas.microsoft.com/office/drawing/2014/main" id="{0C48993E-C955-8C91-8F92-EEDCA578B4EF}"/>
              </a:ext>
            </a:extLst>
          </p:cNvPr>
          <p:cNvCxnSpPr/>
          <p:nvPr/>
        </p:nvCxnSpPr>
        <p:spPr bwMode="auto">
          <a:xfrm flipV="1">
            <a:off x="8148637" y="2773363"/>
            <a:ext cx="0" cy="625475"/>
          </a:xfrm>
          <a:prstGeom prst="straightConnector1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" name="Rettangolo 4">
            <a:extLst>
              <a:ext uri="{FF2B5EF4-FFF2-40B4-BE49-F238E27FC236}">
                <a16:creationId xmlns:a16="http://schemas.microsoft.com/office/drawing/2014/main" id="{DBD36ACA-843D-DCED-E0E4-AFE9DA4EF2B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890" name="Text Box 1">
            <a:extLst>
              <a:ext uri="{FF2B5EF4-FFF2-40B4-BE49-F238E27FC236}">
                <a16:creationId xmlns:a16="http://schemas.microsoft.com/office/drawing/2014/main" id="{F2035A0E-D74D-FBA7-EA70-02CF9D28E4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DCAF4AB9-E953-4747-AD53-F72B8BA84D2C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549891" name="Picture 2">
            <a:extLst>
              <a:ext uri="{FF2B5EF4-FFF2-40B4-BE49-F238E27FC236}">
                <a16:creationId xmlns:a16="http://schemas.microsoft.com/office/drawing/2014/main" id="{A4CF84C1-FBC7-C133-6402-FC8A25BA6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260350"/>
            <a:ext cx="8675688" cy="5373688"/>
          </a:xfrm>
          <a:prstGeom prst="rect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49892" name="Text Box 3">
            <a:extLst>
              <a:ext uri="{FF2B5EF4-FFF2-40B4-BE49-F238E27FC236}">
                <a16:creationId xmlns:a16="http://schemas.microsoft.com/office/drawing/2014/main" id="{DD80A117-8CAD-966B-A112-E1932D4B24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1550" y="5865813"/>
            <a:ext cx="6913563" cy="617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2000">
                <a:solidFill>
                  <a:srgbClr val="FFFFFF"/>
                </a:solidFill>
                <a:cs typeface="Arial" panose="020B0604020202020204" pitchFamily="34" charset="0"/>
              </a:rPr>
              <a:t>Stabio, Suiça:  fabrico de camisas.</a:t>
            </a:r>
            <a:r>
              <a:rPr lang="pt-BR" altLang="it-CH" sz="200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pt-BR" altLang="it-CH" sz="1400">
                <a:solidFill>
                  <a:srgbClr val="FFFFFF"/>
                </a:solidFill>
                <a:cs typeface="Arial" panose="020B0604020202020204" pitchFamily="34" charset="0"/>
              </a:rPr>
              <a:t>Na Suíça, ainda hoje, muitos trabalhadores que vêm todos os dias a partir de países vizinhos são explorados.</a:t>
            </a:r>
            <a:r>
              <a:rPr lang="fr-CH" altLang="it-CH" sz="140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5F6B8B0E-39DE-FBC3-D334-6C231D0A8CD1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618" name="Text Box 1">
            <a:extLst>
              <a:ext uri="{FF2B5EF4-FFF2-40B4-BE49-F238E27FC236}">
                <a16:creationId xmlns:a16="http://schemas.microsoft.com/office/drawing/2014/main" id="{787FC97B-76C6-25BF-8F7B-3749C1566A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BF7F6C7-930A-4696-A4CD-F9DB4BA9ED74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110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751619" name="Text Box 2">
            <a:extLst>
              <a:ext uri="{FF2B5EF4-FFF2-40B4-BE49-F238E27FC236}">
                <a16:creationId xmlns:a16="http://schemas.microsoft.com/office/drawing/2014/main" id="{5C857D35-46D6-DBA8-CE4F-6B88590436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4100" y="1295400"/>
            <a:ext cx="719138" cy="368300"/>
          </a:xfrm>
          <a:prstGeom prst="rect">
            <a:avLst/>
          </a:prstGeom>
          <a:solidFill>
            <a:srgbClr val="FFFF00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SBG</a:t>
            </a:r>
          </a:p>
        </p:txBody>
      </p:sp>
      <p:sp>
        <p:nvSpPr>
          <p:cNvPr id="751620" name="Text Box 3">
            <a:extLst>
              <a:ext uri="{FF2B5EF4-FFF2-40B4-BE49-F238E27FC236}">
                <a16:creationId xmlns:a16="http://schemas.microsoft.com/office/drawing/2014/main" id="{A14F192B-F057-843E-0E1A-45C3D88757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4100" y="1941513"/>
            <a:ext cx="868363" cy="368300"/>
          </a:xfrm>
          <a:prstGeom prst="rect">
            <a:avLst/>
          </a:prstGeom>
          <a:solidFill>
            <a:srgbClr val="FFFF00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SBV</a:t>
            </a:r>
          </a:p>
        </p:txBody>
      </p:sp>
      <p:sp>
        <p:nvSpPr>
          <p:cNvPr id="751621" name="Text Box 4">
            <a:extLst>
              <a:ext uri="{FF2B5EF4-FFF2-40B4-BE49-F238E27FC236}">
                <a16:creationId xmlns:a16="http://schemas.microsoft.com/office/drawing/2014/main" id="{611DDEEB-CB21-117F-AEA4-D52A54617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6963" y="3028950"/>
            <a:ext cx="676275" cy="368300"/>
          </a:xfrm>
          <a:prstGeom prst="rect">
            <a:avLst/>
          </a:prstGeom>
          <a:solidFill>
            <a:srgbClr val="FFFF00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SKA</a:t>
            </a:r>
          </a:p>
        </p:txBody>
      </p:sp>
      <p:sp>
        <p:nvSpPr>
          <p:cNvPr id="751622" name="Text Box 5">
            <a:extLst>
              <a:ext uri="{FF2B5EF4-FFF2-40B4-BE49-F238E27FC236}">
                <a16:creationId xmlns:a16="http://schemas.microsoft.com/office/drawing/2014/main" id="{41F8F8DF-D3AB-1F76-B906-A66756A82C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6963" y="3605213"/>
            <a:ext cx="676275" cy="368300"/>
          </a:xfrm>
          <a:prstGeom prst="rect">
            <a:avLst/>
          </a:prstGeom>
          <a:solidFill>
            <a:srgbClr val="FFFF00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SVB</a:t>
            </a:r>
          </a:p>
        </p:txBody>
      </p:sp>
      <p:sp>
        <p:nvSpPr>
          <p:cNvPr id="751623" name="Text Box 6">
            <a:extLst>
              <a:ext uri="{FF2B5EF4-FFF2-40B4-BE49-F238E27FC236}">
                <a16:creationId xmlns:a16="http://schemas.microsoft.com/office/drawing/2014/main" id="{E628B366-FFC8-41A1-1F60-17728FC031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3398838"/>
            <a:ext cx="936625" cy="855662"/>
          </a:xfrm>
          <a:prstGeom prst="rect">
            <a:avLst/>
          </a:prstGeom>
          <a:solidFill>
            <a:srgbClr val="FFFF00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CS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800" b="1">
                <a:cs typeface="Arial" panose="020B0604020202020204" pitchFamily="34" charset="0"/>
              </a:rPr>
              <a:t>(cerca de 50.000 colaboradores)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800" b="1">
              <a:cs typeface="Arial" panose="020B0604020202020204" pitchFamily="34" charset="0"/>
            </a:endParaRPr>
          </a:p>
        </p:txBody>
      </p:sp>
      <p:sp>
        <p:nvSpPr>
          <p:cNvPr id="751624" name="Text Box 7">
            <a:extLst>
              <a:ext uri="{FF2B5EF4-FFF2-40B4-BE49-F238E27FC236}">
                <a16:creationId xmlns:a16="http://schemas.microsoft.com/office/drawing/2014/main" id="{6A5F931A-70CB-36CE-08E2-7EF6D092DE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6125" y="1511300"/>
            <a:ext cx="1023938" cy="611188"/>
          </a:xfrm>
          <a:prstGeom prst="rect">
            <a:avLst/>
          </a:prstGeom>
          <a:solidFill>
            <a:srgbClr val="FFFF00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UBS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800" b="1">
                <a:cs typeface="Arial" panose="020B0604020202020204" pitchFamily="34" charset="0"/>
              </a:rPr>
              <a:t>(cerca de 80.000 colaboradores)</a:t>
            </a:r>
          </a:p>
        </p:txBody>
      </p:sp>
      <p:sp>
        <p:nvSpPr>
          <p:cNvPr id="751625" name="Line 8">
            <a:extLst>
              <a:ext uri="{FF2B5EF4-FFF2-40B4-BE49-F238E27FC236}">
                <a16:creationId xmlns:a16="http://schemas.microsoft.com/office/drawing/2014/main" id="{438C787A-F4BD-4FE7-ADA0-A89A8FC739DB}"/>
              </a:ext>
            </a:extLst>
          </p:cNvPr>
          <p:cNvSpPr>
            <a:spLocks noChangeShapeType="1"/>
          </p:cNvSpPr>
          <p:nvPr/>
        </p:nvSpPr>
        <p:spPr bwMode="auto">
          <a:xfrm>
            <a:off x="3043238" y="1479550"/>
            <a:ext cx="865187" cy="1588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1626" name="Line 9">
            <a:extLst>
              <a:ext uri="{FF2B5EF4-FFF2-40B4-BE49-F238E27FC236}">
                <a16:creationId xmlns:a16="http://schemas.microsoft.com/office/drawing/2014/main" id="{1E2455FE-AD84-CC54-117A-E47196B4E28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92463" y="2125663"/>
            <a:ext cx="715962" cy="1587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1627" name="Line 10">
            <a:extLst>
              <a:ext uri="{FF2B5EF4-FFF2-40B4-BE49-F238E27FC236}">
                <a16:creationId xmlns:a16="http://schemas.microsoft.com/office/drawing/2014/main" id="{B725EEEC-B1E5-BF6E-E2FF-B46E1A7A7E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10013" y="1481138"/>
            <a:ext cx="0" cy="644525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1628" name="Line 11">
            <a:extLst>
              <a:ext uri="{FF2B5EF4-FFF2-40B4-BE49-F238E27FC236}">
                <a16:creationId xmlns:a16="http://schemas.microsoft.com/office/drawing/2014/main" id="{865C9602-AC18-ECDA-109A-E80436523794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8425" y="1803400"/>
            <a:ext cx="647700" cy="1588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1629" name="Line 12">
            <a:extLst>
              <a:ext uri="{FF2B5EF4-FFF2-40B4-BE49-F238E27FC236}">
                <a16:creationId xmlns:a16="http://schemas.microsoft.com/office/drawing/2014/main" id="{4F72F8D4-9C37-2936-971E-32213BA9D585}"/>
              </a:ext>
            </a:extLst>
          </p:cNvPr>
          <p:cNvSpPr>
            <a:spLocks noChangeShapeType="1"/>
          </p:cNvSpPr>
          <p:nvPr/>
        </p:nvSpPr>
        <p:spPr bwMode="auto">
          <a:xfrm>
            <a:off x="5580063" y="1819275"/>
            <a:ext cx="584200" cy="1588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1630" name="Line 13">
            <a:extLst>
              <a:ext uri="{FF2B5EF4-FFF2-40B4-BE49-F238E27FC236}">
                <a16:creationId xmlns:a16="http://schemas.microsoft.com/office/drawing/2014/main" id="{5E98470F-D9A6-3EDA-2DED-17FFDEA8D676}"/>
              </a:ext>
            </a:extLst>
          </p:cNvPr>
          <p:cNvSpPr>
            <a:spLocks noChangeShapeType="1"/>
          </p:cNvSpPr>
          <p:nvPr/>
        </p:nvSpPr>
        <p:spPr bwMode="auto">
          <a:xfrm>
            <a:off x="6157913" y="1816100"/>
            <a:ext cx="6350" cy="1987550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1631" name="Line 14">
            <a:extLst>
              <a:ext uri="{FF2B5EF4-FFF2-40B4-BE49-F238E27FC236}">
                <a16:creationId xmlns:a16="http://schemas.microsoft.com/office/drawing/2014/main" id="{1AF2D909-3125-88F5-45C4-C5142F3DF429}"/>
              </a:ext>
            </a:extLst>
          </p:cNvPr>
          <p:cNvSpPr>
            <a:spLocks noChangeShapeType="1"/>
          </p:cNvSpPr>
          <p:nvPr/>
        </p:nvSpPr>
        <p:spPr bwMode="auto">
          <a:xfrm>
            <a:off x="3910013" y="3211513"/>
            <a:ext cx="0" cy="1173162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1632" name="Line 15">
            <a:extLst>
              <a:ext uri="{FF2B5EF4-FFF2-40B4-BE49-F238E27FC236}">
                <a16:creationId xmlns:a16="http://schemas.microsoft.com/office/drawing/2014/main" id="{3B98AD60-F92B-50F6-EEA8-C784B770AB26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2763" y="3211513"/>
            <a:ext cx="881062" cy="1587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1633" name="Line 16">
            <a:extLst>
              <a:ext uri="{FF2B5EF4-FFF2-40B4-BE49-F238E27FC236}">
                <a16:creationId xmlns:a16="http://schemas.microsoft.com/office/drawing/2014/main" id="{A33A93AA-2F92-A097-CC0F-7C22C6DFE9E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08625" y="3813175"/>
            <a:ext cx="655638" cy="0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1634" name="Line 17">
            <a:extLst>
              <a:ext uri="{FF2B5EF4-FFF2-40B4-BE49-F238E27FC236}">
                <a16:creationId xmlns:a16="http://schemas.microsoft.com/office/drawing/2014/main" id="{88762527-E141-2271-E99E-442F519848E3}"/>
              </a:ext>
            </a:extLst>
          </p:cNvPr>
          <p:cNvSpPr>
            <a:spLocks noChangeShapeType="1"/>
          </p:cNvSpPr>
          <p:nvPr/>
        </p:nvSpPr>
        <p:spPr bwMode="auto">
          <a:xfrm>
            <a:off x="3621088" y="4384675"/>
            <a:ext cx="287337" cy="1588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1635" name="Line 18">
            <a:extLst>
              <a:ext uri="{FF2B5EF4-FFF2-40B4-BE49-F238E27FC236}">
                <a16:creationId xmlns:a16="http://schemas.microsoft.com/office/drawing/2014/main" id="{778B6033-9A33-CAD4-9E33-A6DB7147F03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57913" y="2795588"/>
            <a:ext cx="431800" cy="1587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1636" name="Text Box 19">
            <a:extLst>
              <a:ext uri="{FF2B5EF4-FFF2-40B4-BE49-F238E27FC236}">
                <a16:creationId xmlns:a16="http://schemas.microsoft.com/office/drawing/2014/main" id="{72C769B8-6FFB-2502-CBF2-B1E5E9EAA7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9712" y="2611438"/>
            <a:ext cx="915566" cy="463846"/>
          </a:xfrm>
          <a:prstGeom prst="rect">
            <a:avLst/>
          </a:prstGeom>
          <a:solidFill>
            <a:srgbClr val="FFFF00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400" b="1" dirty="0">
                <a:cs typeface="Arial" panose="020B0604020202020204" pitchFamily="34" charset="0"/>
              </a:rPr>
              <a:t>UBS</a:t>
            </a:r>
          </a:p>
        </p:txBody>
      </p:sp>
      <p:sp>
        <p:nvSpPr>
          <p:cNvPr id="751637" name="Text Box 20">
            <a:extLst>
              <a:ext uri="{FF2B5EF4-FFF2-40B4-BE49-F238E27FC236}">
                <a16:creationId xmlns:a16="http://schemas.microsoft.com/office/drawing/2014/main" id="{0DCD47DA-E868-9FBA-645C-328A6DC7EE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6488" y="4202113"/>
            <a:ext cx="1238250" cy="368300"/>
          </a:xfrm>
          <a:prstGeom prst="rect">
            <a:avLst/>
          </a:prstGeom>
          <a:solidFill>
            <a:srgbClr val="FFFF00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Bank Leu</a:t>
            </a:r>
          </a:p>
        </p:txBody>
      </p:sp>
      <p:sp>
        <p:nvSpPr>
          <p:cNvPr id="751638" name="Line 21">
            <a:extLst>
              <a:ext uri="{FF2B5EF4-FFF2-40B4-BE49-F238E27FC236}">
                <a16:creationId xmlns:a16="http://schemas.microsoft.com/office/drawing/2014/main" id="{0DC26D30-F958-3BE5-4333-652C5030639D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4300" y="3806825"/>
            <a:ext cx="663575" cy="1588"/>
          </a:xfrm>
          <a:prstGeom prst="line">
            <a:avLst/>
          </a:prstGeom>
          <a:noFill/>
          <a:ln w="7632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1639" name="Text Box 22">
            <a:extLst>
              <a:ext uri="{FF2B5EF4-FFF2-40B4-BE49-F238E27FC236}">
                <a16:creationId xmlns:a16="http://schemas.microsoft.com/office/drawing/2014/main" id="{9ADFE7FE-7858-2192-F680-5446EDD93A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1550" y="5759450"/>
            <a:ext cx="7488238" cy="368300"/>
          </a:xfrm>
          <a:prstGeom prst="rect">
            <a:avLst/>
          </a:prstGeom>
          <a:solidFill>
            <a:srgbClr val="A5E9E9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AS GRANDES FUSÕES NO SETOR BANCÁRIO SUIÇO</a:t>
            </a:r>
          </a:p>
        </p:txBody>
      </p:sp>
      <p:sp>
        <p:nvSpPr>
          <p:cNvPr id="2" name="CasellaDiTesto 1">
            <a:extLst>
              <a:ext uri="{FF2B5EF4-FFF2-40B4-BE49-F238E27FC236}">
                <a16:creationId xmlns:a16="http://schemas.microsoft.com/office/drawing/2014/main" id="{59CE011A-1833-6FA2-0825-235E3E7141BE}"/>
              </a:ext>
            </a:extLst>
          </p:cNvPr>
          <p:cNvSpPr txBox="1"/>
          <p:nvPr/>
        </p:nvSpPr>
        <p:spPr>
          <a:xfrm>
            <a:off x="6589712" y="3771900"/>
            <a:ext cx="1268646" cy="95410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pt-BR" sz="1400" b="1" dirty="0"/>
              <a:t>Quantos empregados terá a nova empresa?</a:t>
            </a:r>
            <a:endParaRPr lang="en-US" sz="1400" b="1" dirty="0"/>
          </a:p>
        </p:txBody>
      </p:sp>
      <p:cxnSp>
        <p:nvCxnSpPr>
          <p:cNvPr id="3" name="Connettore 2 2">
            <a:extLst>
              <a:ext uri="{FF2B5EF4-FFF2-40B4-BE49-F238E27FC236}">
                <a16:creationId xmlns:a16="http://schemas.microsoft.com/office/drawing/2014/main" id="{45BE47FD-DAC0-79E4-BC3F-AF0B95F00553}"/>
              </a:ext>
            </a:extLst>
          </p:cNvPr>
          <p:cNvCxnSpPr/>
          <p:nvPr/>
        </p:nvCxnSpPr>
        <p:spPr bwMode="auto">
          <a:xfrm flipV="1">
            <a:off x="7164288" y="3146425"/>
            <a:ext cx="0" cy="625475"/>
          </a:xfrm>
          <a:prstGeom prst="straightConnector1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" name="Rettangolo 4">
            <a:extLst>
              <a:ext uri="{FF2B5EF4-FFF2-40B4-BE49-F238E27FC236}">
                <a16:creationId xmlns:a16="http://schemas.microsoft.com/office/drawing/2014/main" id="{FD1A9A8C-1CA6-B477-AD61-CB9C37E052C9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666" name="Text Box 1">
            <a:extLst>
              <a:ext uri="{FF2B5EF4-FFF2-40B4-BE49-F238E27FC236}">
                <a16:creationId xmlns:a16="http://schemas.microsoft.com/office/drawing/2014/main" id="{5B9F0352-EA44-497A-EF60-A204E8418D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639220FD-5937-44F0-B07A-BE1DCEA369D5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111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753667" name="Rectangle 2">
            <a:extLst>
              <a:ext uri="{FF2B5EF4-FFF2-40B4-BE49-F238E27FC236}">
                <a16:creationId xmlns:a16="http://schemas.microsoft.com/office/drawing/2014/main" id="{F7E7A42C-18ED-3035-C4CC-F09897CEE3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4400" b="1" dirty="0">
                <a:cs typeface="Arial" panose="020B0604020202020204" pitchFamily="34" charset="0"/>
              </a:rPr>
              <a:t>CUSTO DE UM CARRO</a:t>
            </a:r>
          </a:p>
        </p:txBody>
      </p:sp>
      <p:sp>
        <p:nvSpPr>
          <p:cNvPr id="753668" name="Rectangle 3">
            <a:extLst>
              <a:ext uri="{FF2B5EF4-FFF2-40B4-BE49-F238E27FC236}">
                <a16:creationId xmlns:a16="http://schemas.microsoft.com/office/drawing/2014/main" id="{E3C9369E-1F7E-3291-D020-D614B41BD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600200"/>
            <a:ext cx="8229600" cy="499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41313" indent="-311150"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buClrTx/>
              <a:buFontTx/>
              <a:buNone/>
            </a:pPr>
            <a:endParaRPr lang="fr-CH" altLang="it-CH">
              <a:cs typeface="Arial" panose="020B0604020202020204" pitchFamily="34" charset="0"/>
            </a:endParaRPr>
          </a:p>
          <a:p>
            <a:pPr eaLnBrk="1" hangingPunct="1">
              <a:buClrTx/>
              <a:buFontTx/>
              <a:buNone/>
            </a:pPr>
            <a:r>
              <a:rPr lang="fr-CH" altLang="it-CH">
                <a:cs typeface="Arial" panose="020B0604020202020204" pitchFamily="34" charset="0"/>
              </a:rPr>
              <a:t>Material:               5.000 $       2.500 $</a:t>
            </a:r>
          </a:p>
          <a:p>
            <a:pPr eaLnBrk="1" hangingPunct="1">
              <a:buClrTx/>
              <a:buFontTx/>
              <a:buNone/>
            </a:pPr>
            <a:r>
              <a:rPr lang="fr-CH" altLang="it-CH">
                <a:cs typeface="Arial" panose="020B0604020202020204" pitchFamily="34" charset="0"/>
              </a:rPr>
              <a:t>Mão de obra:        5.000 $       2.500 $ </a:t>
            </a:r>
          </a:p>
          <a:p>
            <a:pPr eaLnBrk="1" hangingPunct="1">
              <a:buClrTx/>
              <a:buFontTx/>
              <a:buNone/>
            </a:pPr>
            <a:r>
              <a:rPr lang="fr-CH" altLang="it-CH">
                <a:cs typeface="Arial" panose="020B0604020202020204" pitchFamily="34" charset="0"/>
              </a:rPr>
              <a:t>Custos fixos:         5.000 $       2.500 $</a:t>
            </a:r>
          </a:p>
          <a:p>
            <a:pPr eaLnBrk="1" hangingPunct="1">
              <a:buClrTx/>
              <a:buFontTx/>
              <a:buNone/>
            </a:pPr>
            <a:r>
              <a:rPr lang="fr-CH" altLang="it-CH">
                <a:cs typeface="Arial" panose="020B0604020202020204" pitchFamily="34" charset="0"/>
              </a:rPr>
              <a:t>Lucro:                    5.000 $</a:t>
            </a:r>
          </a:p>
          <a:p>
            <a:pPr eaLnBrk="1" hangingPunct="1">
              <a:buClrTx/>
              <a:buFontTx/>
              <a:buNone/>
            </a:pPr>
            <a:r>
              <a:rPr lang="fr-CH" altLang="it-CH">
                <a:cs typeface="Arial" panose="020B0604020202020204" pitchFamily="34" charset="0"/>
              </a:rPr>
              <a:t>				            _________ </a:t>
            </a:r>
          </a:p>
          <a:p>
            <a:pPr eaLnBrk="1" hangingPunct="1">
              <a:buClrTx/>
              <a:buFontTx/>
              <a:buNone/>
            </a:pPr>
            <a:r>
              <a:rPr lang="fr-CH" altLang="it-CH" b="1">
                <a:cs typeface="Arial" panose="020B0604020202020204" pitchFamily="34" charset="0"/>
              </a:rPr>
              <a:t>   Total</a:t>
            </a:r>
            <a:r>
              <a:rPr lang="fr-CH" altLang="it-CH">
                <a:cs typeface="Arial" panose="020B0604020202020204" pitchFamily="34" charset="0"/>
              </a:rPr>
              <a:t>                 20.000 $     </a:t>
            </a:r>
            <a:r>
              <a:rPr lang="fr-CH" altLang="it-CH" b="1">
                <a:cs typeface="Arial" panose="020B0604020202020204" pitchFamily="34" charset="0"/>
              </a:rPr>
              <a:t>12.500 $</a:t>
            </a:r>
          </a:p>
        </p:txBody>
      </p:sp>
      <p:sp>
        <p:nvSpPr>
          <p:cNvPr id="753669" name="Line 4">
            <a:extLst>
              <a:ext uri="{FF2B5EF4-FFF2-40B4-BE49-F238E27FC236}">
                <a16:creationId xmlns:a16="http://schemas.microsoft.com/office/drawing/2014/main" id="{E838BFB8-21BD-0416-D423-773336F6DDB8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838" y="5805488"/>
            <a:ext cx="2016125" cy="1587"/>
          </a:xfrm>
          <a:prstGeom prst="line">
            <a:avLst/>
          </a:prstGeom>
          <a:noFill/>
          <a:ln w="3816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3670" name="Line 5">
            <a:extLst>
              <a:ext uri="{FF2B5EF4-FFF2-40B4-BE49-F238E27FC236}">
                <a16:creationId xmlns:a16="http://schemas.microsoft.com/office/drawing/2014/main" id="{934CFD67-9BCE-FBBE-EDA9-05A521A0AD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9825" y="5133975"/>
            <a:ext cx="1944688" cy="566738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3671" name="Line 6">
            <a:extLst>
              <a:ext uri="{FF2B5EF4-FFF2-40B4-BE49-F238E27FC236}">
                <a16:creationId xmlns:a16="http://schemas.microsoft.com/office/drawing/2014/main" id="{A3A6C478-540D-5D01-B455-03BE310CED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671888" y="5133975"/>
            <a:ext cx="1952625" cy="566738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3672" name="Line 7">
            <a:extLst>
              <a:ext uri="{FF2B5EF4-FFF2-40B4-BE49-F238E27FC236}">
                <a16:creationId xmlns:a16="http://schemas.microsoft.com/office/drawing/2014/main" id="{1C036AEB-1F32-89FE-4AD0-30D115F35C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79838" y="2244725"/>
            <a:ext cx="1655762" cy="495300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3673" name="Line 8">
            <a:extLst>
              <a:ext uri="{FF2B5EF4-FFF2-40B4-BE49-F238E27FC236}">
                <a16:creationId xmlns:a16="http://schemas.microsoft.com/office/drawing/2014/main" id="{9DDE983F-E452-351E-6180-A23C40D3D4AE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838" y="2205038"/>
            <a:ext cx="1655762" cy="576262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3674" name="Line 9">
            <a:extLst>
              <a:ext uri="{FF2B5EF4-FFF2-40B4-BE49-F238E27FC236}">
                <a16:creationId xmlns:a16="http://schemas.microsoft.com/office/drawing/2014/main" id="{CCA1C0E9-BE28-C33F-982C-6FB3B66A688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838" y="2781300"/>
            <a:ext cx="1655762" cy="576263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3675" name="Line 10">
            <a:extLst>
              <a:ext uri="{FF2B5EF4-FFF2-40B4-BE49-F238E27FC236}">
                <a16:creationId xmlns:a16="http://schemas.microsoft.com/office/drawing/2014/main" id="{8D83E741-80BE-E676-43E8-224CEC6A4F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9525" y="2781300"/>
            <a:ext cx="1647825" cy="576263"/>
          </a:xfrm>
          <a:prstGeom prst="line">
            <a:avLst/>
          </a:prstGeom>
          <a:noFill/>
          <a:ln w="2844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3676" name="Line 11">
            <a:extLst>
              <a:ext uri="{FF2B5EF4-FFF2-40B4-BE49-F238E27FC236}">
                <a16:creationId xmlns:a16="http://schemas.microsoft.com/office/drawing/2014/main" id="{F1C9DE69-E4D7-0FA0-2FBD-D1B7EE2D6AEC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1275" y="3357563"/>
            <a:ext cx="1584325" cy="576262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3677" name="Line 12">
            <a:extLst>
              <a:ext uri="{FF2B5EF4-FFF2-40B4-BE49-F238E27FC236}">
                <a16:creationId xmlns:a16="http://schemas.microsoft.com/office/drawing/2014/main" id="{FC3C6098-0B81-3BA9-E720-916983C327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92550" y="3357563"/>
            <a:ext cx="1574800" cy="576262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1A1470A1-E35E-A0C8-C360-6A3C1A197976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714" name="Text Box 1">
            <a:extLst>
              <a:ext uri="{FF2B5EF4-FFF2-40B4-BE49-F238E27FC236}">
                <a16:creationId xmlns:a16="http://schemas.microsoft.com/office/drawing/2014/main" id="{12678F7E-91BF-381B-DC10-06F99CE677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A90BCFF0-E1CE-4DD5-B8EA-047F4AE45D5C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112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755715" name="Rectangle 2">
            <a:extLst>
              <a:ext uri="{FF2B5EF4-FFF2-40B4-BE49-F238E27FC236}">
                <a16:creationId xmlns:a16="http://schemas.microsoft.com/office/drawing/2014/main" id="{B0D5B2F6-F092-C95D-2B25-B2149858D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138" y="2781300"/>
            <a:ext cx="7215187" cy="27106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800" b="1" dirty="0">
                <a:cs typeface="Arial" panose="020B0604020202020204" pitchFamily="34" charset="0"/>
              </a:rPr>
              <a:t>O </a:t>
            </a:r>
            <a:r>
              <a:rPr lang="it-CH" altLang="it-CH" sz="2800" b="1" dirty="0" err="1">
                <a:cs typeface="Arial" panose="020B0604020202020204" pitchFamily="34" charset="0"/>
              </a:rPr>
              <a:t>vendedor</a:t>
            </a:r>
            <a:r>
              <a:rPr lang="it-CH" altLang="it-CH" sz="2800" b="1" dirty="0">
                <a:cs typeface="Arial" panose="020B0604020202020204" pitchFamily="34" charset="0"/>
              </a:rPr>
              <a:t> </a:t>
            </a:r>
            <a:r>
              <a:rPr lang="it-CH" altLang="it-CH" sz="2800" b="1" dirty="0" err="1">
                <a:cs typeface="Arial" panose="020B0604020202020204" pitchFamily="34" charset="0"/>
              </a:rPr>
              <a:t>tem</a:t>
            </a:r>
            <a:r>
              <a:rPr lang="it-CH" altLang="it-CH" sz="2800" b="1" dirty="0">
                <a:cs typeface="Arial" panose="020B0604020202020204" pitchFamily="34" charset="0"/>
              </a:rPr>
              <a:t> de vender </a:t>
            </a:r>
            <a:r>
              <a:rPr lang="it-CH" altLang="it-CH" sz="2800" b="1" dirty="0" err="1">
                <a:cs typeface="Arial" panose="020B0604020202020204" pitchFamily="34" charset="0"/>
              </a:rPr>
              <a:t>os</a:t>
            </a:r>
            <a:r>
              <a:rPr lang="it-CH" altLang="it-CH" sz="2800" b="1" dirty="0">
                <a:cs typeface="Arial" panose="020B0604020202020204" pitchFamily="34" charset="0"/>
              </a:rPr>
              <a:t> </a:t>
            </a:r>
            <a:r>
              <a:rPr lang="it-CH" altLang="it-CH" sz="2800" b="1" dirty="0" err="1">
                <a:cs typeface="Arial" panose="020B0604020202020204" pitchFamily="34" charset="0"/>
              </a:rPr>
              <a:t>carros</a:t>
            </a:r>
            <a:r>
              <a:rPr lang="it-CH" altLang="it-CH" sz="2800" b="1" dirty="0">
                <a:cs typeface="Arial" panose="020B0604020202020204" pitchFamily="34" charset="0"/>
              </a:rPr>
              <a:t> </a:t>
            </a:r>
            <a:r>
              <a:rPr lang="it-CH" altLang="it-CH" sz="2800" b="1" dirty="0">
                <a:solidFill>
                  <a:srgbClr val="FF0000"/>
                </a:solidFill>
                <a:cs typeface="Arial" panose="020B0604020202020204" pitchFamily="34" charset="0"/>
              </a:rPr>
              <a:t>W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800" b="1" dirty="0">
                <a:cs typeface="Arial" panose="020B0604020202020204" pitchFamily="34" charset="0"/>
              </a:rPr>
              <a:t>                                                                      </a:t>
            </a:r>
            <a:r>
              <a:rPr lang="it-CH" altLang="it-CH" sz="3000" b="1" dirty="0">
                <a:solidFill>
                  <a:srgbClr val="FF0000"/>
                </a:solidFill>
                <a:cs typeface="Arial" panose="020B0604020202020204" pitchFamily="34" charset="0"/>
              </a:rPr>
              <a:t>no </a:t>
            </a:r>
            <a:r>
              <a:rPr lang="it-CH" altLang="it-CH" sz="3000" b="1" dirty="0" err="1">
                <a:solidFill>
                  <a:srgbClr val="FF0000"/>
                </a:solidFill>
                <a:cs typeface="Arial" panose="020B0604020202020204" pitchFamily="34" charset="0"/>
              </a:rPr>
              <a:t>Japão</a:t>
            </a:r>
            <a:r>
              <a:rPr lang="it-CH" altLang="it-CH" sz="3000" b="1" dirty="0">
                <a:solidFill>
                  <a:srgbClr val="FF0000"/>
                </a:solidFill>
                <a:cs typeface="Arial" panose="020B0604020202020204" pitchFamily="34" charset="0"/>
              </a:rPr>
              <a:t>,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endParaRPr lang="it-CH" altLang="it-CH" sz="2800" b="1" dirty="0">
              <a:solidFill>
                <a:srgbClr val="FF0000"/>
              </a:solidFill>
              <a:cs typeface="Arial" panose="020B0604020202020204" pitchFamily="34" charset="0"/>
            </a:endParaRP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endParaRPr lang="it-CH" altLang="it-CH" sz="2800" b="1" dirty="0">
              <a:solidFill>
                <a:srgbClr val="FF0000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800" b="1" dirty="0">
                <a:cs typeface="Arial" panose="020B0604020202020204" pitchFamily="34" charset="0"/>
              </a:rPr>
              <a:t>   mas...</a:t>
            </a:r>
          </a:p>
        </p:txBody>
      </p:sp>
      <p:pic>
        <p:nvPicPr>
          <p:cNvPr id="755716" name="Picture 3">
            <a:extLst>
              <a:ext uri="{FF2B5EF4-FFF2-40B4-BE49-F238E27FC236}">
                <a16:creationId xmlns:a16="http://schemas.microsoft.com/office/drawing/2014/main" id="{A1763B52-2499-C421-07FD-5890286FC8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1681" y="989013"/>
            <a:ext cx="862608" cy="1871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7866F315-E60C-135B-E731-45C65F820256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62" name="Text Box 1">
            <a:extLst>
              <a:ext uri="{FF2B5EF4-FFF2-40B4-BE49-F238E27FC236}">
                <a16:creationId xmlns:a16="http://schemas.microsoft.com/office/drawing/2014/main" id="{5461CCD5-6729-A833-2A35-D8F9A04EFB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B94ED07-8411-4ED9-A558-8D7EFF7C26C9}" type="slidenum">
              <a:rPr lang="it-IT" altLang="it-CH" sz="1200">
                <a:solidFill>
                  <a:srgbClr val="898989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113</a:t>
            </a:fld>
            <a:endParaRPr lang="it-IT" altLang="it-CH" sz="1200">
              <a:solidFill>
                <a:srgbClr val="898989"/>
              </a:solidFill>
              <a:cs typeface="Arial" panose="020B0604020202020204" pitchFamily="34" charset="0"/>
            </a:endParaRPr>
          </a:p>
        </p:txBody>
      </p:sp>
      <p:pic>
        <p:nvPicPr>
          <p:cNvPr id="757763" name="Picture 2">
            <a:extLst>
              <a:ext uri="{FF2B5EF4-FFF2-40B4-BE49-F238E27FC236}">
                <a16:creationId xmlns:a16="http://schemas.microsoft.com/office/drawing/2014/main" id="{BFF4BF4D-5ADC-6648-CA03-B35FF6F061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8575" y="-19050"/>
            <a:ext cx="9172575" cy="689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57764" name="Text Box 3">
            <a:extLst>
              <a:ext uri="{FF2B5EF4-FFF2-40B4-BE49-F238E27FC236}">
                <a16:creationId xmlns:a16="http://schemas.microsoft.com/office/drawing/2014/main" id="{4DFB53D6-9B77-9107-DCB6-73DCADD5EA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5125" y="1916113"/>
            <a:ext cx="2881313" cy="2112962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it-CH" altLang="it-CH" sz="2400" b="1">
                <a:cs typeface="Arial" panose="020B0604020202020204" pitchFamily="34" charset="0"/>
              </a:rPr>
              <a:t>NO JAPÃO A TOYOTA VENDE CARROS SEMELHANTES AO CARRO W POR</a:t>
            </a:r>
          </a:p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it-CH" altLang="it-CH" sz="2400" b="1">
                <a:cs typeface="Arial" panose="020B0604020202020204" pitchFamily="34" charset="0"/>
              </a:rPr>
              <a:t>12.000 $ </a:t>
            </a:r>
          </a:p>
        </p:txBody>
      </p:sp>
      <p:sp>
        <p:nvSpPr>
          <p:cNvPr id="757765" name="Text Box 4">
            <a:extLst>
              <a:ext uri="{FF2B5EF4-FFF2-40B4-BE49-F238E27FC236}">
                <a16:creationId xmlns:a16="http://schemas.microsoft.com/office/drawing/2014/main" id="{B2A3623D-2EED-3B95-ECB8-A015361EA4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3" y="5892800"/>
            <a:ext cx="2808287" cy="458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2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Também no Japão se produz mais ainda para poupar nos custos fixos.</a:t>
            </a:r>
          </a:p>
        </p:txBody>
      </p:sp>
      <p:sp>
        <p:nvSpPr>
          <p:cNvPr id="757766" name="CasellaDiTesto 1">
            <a:extLst>
              <a:ext uri="{FF2B5EF4-FFF2-40B4-BE49-F238E27FC236}">
                <a16:creationId xmlns:a16="http://schemas.microsoft.com/office/drawing/2014/main" id="{EA65FA4A-6329-F0C8-E524-E0076AC542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0" y="4437063"/>
            <a:ext cx="2663825" cy="9239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it-CH" altLang="it-CH" sz="540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7767" name="CasellaDiTesto 2">
            <a:extLst>
              <a:ext uri="{FF2B5EF4-FFF2-40B4-BE49-F238E27FC236}">
                <a16:creationId xmlns:a16="http://schemas.microsoft.com/office/drawing/2014/main" id="{F0DF2A32-094E-4CB2-0705-1316A8ACA2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2276475"/>
            <a:ext cx="5746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it-CH" altLang="it-CH" sz="2800" b="1">
                <a:latin typeface="Arial" panose="020B0604020202020204" pitchFamily="34" charset="0"/>
                <a:cs typeface="Arial" panose="020B0604020202020204" pitchFamily="34" charset="0"/>
              </a:rPr>
              <a:t>$</a:t>
            </a:r>
          </a:p>
        </p:txBody>
      </p:sp>
      <p:sp>
        <p:nvSpPr>
          <p:cNvPr id="757768" name="Text Box 1">
            <a:extLst>
              <a:ext uri="{FF2B5EF4-FFF2-40B4-BE49-F238E27FC236}">
                <a16:creationId xmlns:a16="http://schemas.microsoft.com/office/drawing/2014/main" id="{29D7A0B9-63FC-CE87-246F-C803F0D4DF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7850" y="6151563"/>
            <a:ext cx="514350" cy="47625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62D81BA-1305-4EA8-B41C-6F7B1E5C085C}" type="slidenum">
              <a:rPr lang="it-IT" altLang="it-CH" sz="14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113</a:t>
            </a:fld>
            <a:endParaRPr lang="it-IT" altLang="it-CH" sz="1400" b="1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A6E7C72D-F0D9-9493-2A46-74EE760FF970}"/>
              </a:ext>
            </a:extLst>
          </p:cNvPr>
          <p:cNvSpPr/>
          <p:nvPr/>
        </p:nvSpPr>
        <p:spPr bwMode="auto">
          <a:xfrm>
            <a:off x="-57150" y="0"/>
            <a:ext cx="920115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810" name="Text Box 1">
            <a:extLst>
              <a:ext uri="{FF2B5EF4-FFF2-40B4-BE49-F238E27FC236}">
                <a16:creationId xmlns:a16="http://schemas.microsoft.com/office/drawing/2014/main" id="{9A3A565E-8082-F75B-33CD-6A41446904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0209D74-EFA3-448E-9996-C406E35009D3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114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759811" name="Text Box 2">
            <a:extLst>
              <a:ext uri="{FF2B5EF4-FFF2-40B4-BE49-F238E27FC236}">
                <a16:creationId xmlns:a16="http://schemas.microsoft.com/office/drawing/2014/main" id="{201E8B6F-928F-3A59-1C1C-7D92531A2E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7" y="980728"/>
            <a:ext cx="7921625" cy="44649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endParaRPr lang="fr-CH" altLang="it-CH" sz="18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800" b="1" dirty="0">
                <a:cs typeface="Arial" panose="020B0604020202020204" pitchFamily="34" charset="0"/>
              </a:rPr>
              <a:t>A </a:t>
            </a:r>
            <a:r>
              <a:rPr lang="fr-CH" altLang="it-CH" sz="1800" b="1" dirty="0" err="1">
                <a:cs typeface="Arial" panose="020B0604020202020204" pitchFamily="34" charset="0"/>
              </a:rPr>
              <a:t>fábrica</a:t>
            </a:r>
            <a:r>
              <a:rPr lang="fr-CH" altLang="it-CH" sz="1800" b="1" dirty="0">
                <a:cs typeface="Arial" panose="020B0604020202020204" pitchFamily="34" charset="0"/>
              </a:rPr>
              <a:t> de </a:t>
            </a:r>
            <a:r>
              <a:rPr lang="fr-CH" altLang="it-CH" sz="1800" b="1" dirty="0" err="1">
                <a:cs typeface="Arial" panose="020B0604020202020204" pitchFamily="34" charset="0"/>
              </a:rPr>
              <a:t>carros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>
                <a:solidFill>
                  <a:srgbClr val="FF0000"/>
                </a:solidFill>
                <a:cs typeface="Arial" panose="020B0604020202020204" pitchFamily="34" charset="0"/>
              </a:rPr>
              <a:t>W </a:t>
            </a:r>
            <a:r>
              <a:rPr lang="fr-CH" altLang="it-CH" sz="1800" b="1" dirty="0">
                <a:cs typeface="Arial" panose="020B0604020202020204" pitchFamily="34" charset="0"/>
              </a:rPr>
              <a:t>é de novo </a:t>
            </a:r>
            <a:r>
              <a:rPr lang="fr-CH" altLang="it-CH" sz="1800" b="1" dirty="0" err="1">
                <a:cs typeface="Arial" panose="020B0604020202020204" pitchFamily="34" charset="0"/>
              </a:rPr>
              <a:t>confrontada</a:t>
            </a:r>
            <a:r>
              <a:rPr lang="fr-CH" altLang="it-CH" sz="1800" b="1" dirty="0">
                <a:cs typeface="Arial" panose="020B0604020202020204" pitchFamily="34" charset="0"/>
              </a:rPr>
              <a:t> com a </a:t>
            </a:r>
            <a:r>
              <a:rPr lang="fr-CH" altLang="it-CH" sz="1800" b="1" dirty="0" err="1">
                <a:cs typeface="Arial" panose="020B0604020202020204" pitchFamily="34" charset="0"/>
              </a:rPr>
              <a:t>concorrência</a:t>
            </a:r>
            <a:r>
              <a:rPr lang="fr-CH" altLang="it-CH" sz="1800" b="1" dirty="0">
                <a:cs typeface="Arial" panose="020B0604020202020204" pitchFamily="34" charset="0"/>
              </a:rPr>
              <a:t>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8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800" b="1" dirty="0" err="1">
                <a:cs typeface="Arial" panose="020B0604020202020204" pitchFamily="34" charset="0"/>
              </a:rPr>
              <a:t>Por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isso</a:t>
            </a:r>
            <a:r>
              <a:rPr lang="fr-CH" altLang="it-CH" sz="1800" b="1" dirty="0">
                <a:cs typeface="Arial" panose="020B0604020202020204" pitchFamily="34" charset="0"/>
              </a:rPr>
              <a:t> é </a:t>
            </a:r>
            <a:r>
              <a:rPr lang="fr-CH" altLang="it-CH" sz="1800" b="1" dirty="0" err="1">
                <a:cs typeface="Arial" panose="020B0604020202020204" pitchFamily="34" charset="0"/>
              </a:rPr>
              <a:t>preciso</a:t>
            </a:r>
            <a:r>
              <a:rPr lang="fr-CH" altLang="it-CH" sz="1800" b="1" dirty="0">
                <a:cs typeface="Arial" panose="020B0604020202020204" pitchFamily="34" charset="0"/>
              </a:rPr>
              <a:t> que o carro </a:t>
            </a:r>
            <a:r>
              <a:rPr lang="fr-CH" altLang="it-CH" sz="1800" b="1" dirty="0">
                <a:solidFill>
                  <a:srgbClr val="FF0000"/>
                </a:solidFill>
                <a:cs typeface="Arial" panose="020B0604020202020204" pitchFamily="34" charset="0"/>
              </a:rPr>
              <a:t>W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custe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menos</a:t>
            </a:r>
            <a:r>
              <a:rPr lang="fr-CH" altLang="it-CH" sz="1800" b="1" dirty="0">
                <a:cs typeface="Arial" panose="020B0604020202020204" pitchFamily="34" charset="0"/>
              </a:rPr>
              <a:t>.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800" b="1" dirty="0">
                <a:cs typeface="Arial" panose="020B0604020202020204" pitchFamily="34" charset="0"/>
              </a:rPr>
              <a:t>O </a:t>
            </a:r>
            <a:r>
              <a:rPr lang="fr-CH" altLang="it-CH" sz="1800" b="1" dirty="0" err="1">
                <a:cs typeface="Arial" panose="020B0604020202020204" pitchFamily="34" charset="0"/>
              </a:rPr>
              <a:t>Diretor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decide</a:t>
            </a:r>
            <a:r>
              <a:rPr lang="fr-CH" altLang="it-CH" sz="1800" b="1" dirty="0">
                <a:cs typeface="Arial" panose="020B0604020202020204" pitchFamily="34" charset="0"/>
              </a:rPr>
              <a:t>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800" b="1" dirty="0">
                <a:cs typeface="Arial" panose="020B0604020202020204" pitchFamily="34" charset="0"/>
              </a:rPr>
              <a:t>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800" b="1" dirty="0">
                <a:cs typeface="Arial" panose="020B0604020202020204" pitchFamily="34" charset="0"/>
              </a:rPr>
              <a:t>que é </a:t>
            </a:r>
            <a:r>
              <a:rPr lang="fr-CH" altLang="it-CH" sz="1800" b="1" dirty="0" err="1">
                <a:cs typeface="Arial" panose="020B0604020202020204" pitchFamily="34" charset="0"/>
              </a:rPr>
              <a:t>preciso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reduzir</a:t>
            </a:r>
            <a:r>
              <a:rPr lang="fr-CH" altLang="it-CH" sz="1800" b="1" dirty="0">
                <a:cs typeface="Arial" panose="020B0604020202020204" pitchFamily="34" charset="0"/>
              </a:rPr>
              <a:t> o </a:t>
            </a:r>
            <a:r>
              <a:rPr lang="fr-CH" altLang="it-CH" sz="1800" b="1" dirty="0" err="1">
                <a:cs typeface="Arial" panose="020B0604020202020204" pitchFamily="34" charset="0"/>
              </a:rPr>
              <a:t>lucro</a:t>
            </a:r>
            <a:endParaRPr lang="fr-CH" altLang="it-CH" sz="18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600" b="1" dirty="0">
              <a:latin typeface="Times New Roman" panose="02020603050405020304" pitchFamily="18" charset="0"/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600" dirty="0">
                <a:cs typeface="Arial" panose="020B0604020202020204" pitchFamily="34" charset="0"/>
              </a:rPr>
              <a:t>(</a:t>
            </a:r>
            <a:r>
              <a:rPr lang="fr-CH" altLang="it-CH" sz="1600" dirty="0" err="1">
                <a:cs typeface="Arial" panose="020B0604020202020204" pitchFamily="34" charset="0"/>
              </a:rPr>
              <a:t>decisão</a:t>
            </a:r>
            <a:r>
              <a:rPr lang="fr-CH" altLang="it-CH" sz="1600" dirty="0">
                <a:cs typeface="Arial" panose="020B0604020202020204" pitchFamily="34" charset="0"/>
              </a:rPr>
              <a:t> </a:t>
            </a:r>
            <a:r>
              <a:rPr lang="fr-CH" altLang="it-CH" sz="1600" dirty="0" err="1">
                <a:cs typeface="Arial" panose="020B0604020202020204" pitchFamily="34" charset="0"/>
              </a:rPr>
              <a:t>tomada</a:t>
            </a:r>
            <a:r>
              <a:rPr lang="fr-CH" altLang="it-CH" sz="1600" dirty="0">
                <a:cs typeface="Arial" panose="020B0604020202020204" pitchFamily="34" charset="0"/>
              </a:rPr>
              <a:t> com </a:t>
            </a:r>
            <a:r>
              <a:rPr lang="fr-CH" altLang="it-CH" sz="1600" dirty="0" err="1">
                <a:cs typeface="Arial" panose="020B0604020202020204" pitchFamily="34" charset="0"/>
              </a:rPr>
              <a:t>relutância</a:t>
            </a:r>
            <a:r>
              <a:rPr lang="fr-CH" altLang="it-CH" sz="1600" dirty="0">
                <a:cs typeface="Arial" panose="020B0604020202020204" pitchFamily="34" charset="0"/>
              </a:rPr>
              <a:t>, porque sua </a:t>
            </a:r>
            <a:r>
              <a:rPr lang="fr-CH" altLang="it-CH" sz="1600" dirty="0" err="1">
                <a:cs typeface="Arial" panose="020B0604020202020204" pitchFamily="34" charset="0"/>
              </a:rPr>
              <a:t>missão</a:t>
            </a:r>
            <a:r>
              <a:rPr lang="fr-CH" altLang="it-CH" sz="1600" dirty="0">
                <a:cs typeface="Arial" panose="020B0604020202020204" pitchFamily="34" charset="0"/>
              </a:rPr>
              <a:t> é </a:t>
            </a:r>
            <a:r>
              <a:rPr lang="fr-CH" altLang="it-CH" sz="1600" dirty="0" err="1">
                <a:cs typeface="Arial" panose="020B0604020202020204" pitchFamily="34" charset="0"/>
              </a:rPr>
              <a:t>ganhar</a:t>
            </a:r>
            <a:r>
              <a:rPr lang="fr-CH" altLang="it-CH" sz="1600" dirty="0">
                <a:cs typeface="Arial" panose="020B0604020202020204" pitchFamily="34" charset="0"/>
              </a:rPr>
              <a:t> o </a:t>
            </a:r>
            <a:r>
              <a:rPr lang="fr-CH" altLang="it-CH" sz="1600" dirty="0" err="1">
                <a:cs typeface="Arial" panose="020B0604020202020204" pitchFamily="34" charset="0"/>
              </a:rPr>
              <a:t>máximo</a:t>
            </a:r>
            <a:r>
              <a:rPr lang="fr-CH" altLang="it-CH" sz="1600" dirty="0">
                <a:cs typeface="Arial" panose="020B0604020202020204" pitchFamily="34" charset="0"/>
              </a:rPr>
              <a:t> </a:t>
            </a:r>
            <a:r>
              <a:rPr lang="fr-CH" altLang="it-CH" sz="1600" dirty="0" err="1">
                <a:cs typeface="Arial" panose="020B0604020202020204" pitchFamily="34" charset="0"/>
              </a:rPr>
              <a:t>possível</a:t>
            </a:r>
            <a:r>
              <a:rPr lang="fr-CH" altLang="it-CH" sz="1600" dirty="0">
                <a:cs typeface="Arial" panose="020B0604020202020204" pitchFamily="34" charset="0"/>
              </a:rPr>
              <a:t>).</a:t>
            </a:r>
          </a:p>
        </p:txBody>
      </p:sp>
      <p:pic>
        <p:nvPicPr>
          <p:cNvPr id="759812" name="Picture 3">
            <a:extLst>
              <a:ext uri="{FF2B5EF4-FFF2-40B4-BE49-F238E27FC236}">
                <a16:creationId xmlns:a16="http://schemas.microsoft.com/office/drawing/2014/main" id="{9D7D0C1A-A9B5-2F00-C275-55F8E66ADB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6" y="2852936"/>
            <a:ext cx="1895475" cy="971550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72E94B7F-118D-3F17-A54B-932737B0D72E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858" name="Text Box 1">
            <a:extLst>
              <a:ext uri="{FF2B5EF4-FFF2-40B4-BE49-F238E27FC236}">
                <a16:creationId xmlns:a16="http://schemas.microsoft.com/office/drawing/2014/main" id="{060BF4E7-BA9F-405A-B86D-E5A2A27EF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97B06B7-E0B4-453C-BD41-3E5659DA9D1B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115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761859" name="Rectangle 2">
            <a:extLst>
              <a:ext uri="{FF2B5EF4-FFF2-40B4-BE49-F238E27FC236}">
                <a16:creationId xmlns:a16="http://schemas.microsoft.com/office/drawing/2014/main" id="{13A09039-918F-8EA8-95F8-C426FD54BB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4400" b="1" dirty="0">
                <a:cs typeface="Arial" panose="020B0604020202020204" pitchFamily="34" charset="0"/>
              </a:rPr>
              <a:t>CUSTO DE UM CARRO</a:t>
            </a:r>
          </a:p>
        </p:txBody>
      </p:sp>
      <p:sp>
        <p:nvSpPr>
          <p:cNvPr id="761860" name="Rectangle 3">
            <a:extLst>
              <a:ext uri="{FF2B5EF4-FFF2-40B4-BE49-F238E27FC236}">
                <a16:creationId xmlns:a16="http://schemas.microsoft.com/office/drawing/2014/main" id="{53DF35A6-82A6-2B3D-055B-EBCCD592A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600200"/>
            <a:ext cx="8229600" cy="499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41313" indent="-311150"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buClrTx/>
              <a:buFontTx/>
              <a:buNone/>
            </a:pPr>
            <a:endParaRPr lang="fr-CH" altLang="it-CH">
              <a:cs typeface="Arial" panose="020B0604020202020204" pitchFamily="34" charset="0"/>
            </a:endParaRPr>
          </a:p>
          <a:p>
            <a:pPr eaLnBrk="1" hangingPunct="1">
              <a:buClrTx/>
              <a:buFontTx/>
              <a:buNone/>
            </a:pPr>
            <a:r>
              <a:rPr lang="fr-CH" altLang="it-CH">
                <a:cs typeface="Arial" panose="020B0604020202020204" pitchFamily="34" charset="0"/>
              </a:rPr>
              <a:t>Material:               5.000 $         2.500 $</a:t>
            </a:r>
          </a:p>
          <a:p>
            <a:pPr eaLnBrk="1" hangingPunct="1">
              <a:buClrTx/>
              <a:buFontTx/>
              <a:buNone/>
            </a:pPr>
            <a:r>
              <a:rPr lang="fr-CH" altLang="it-CH">
                <a:cs typeface="Arial" panose="020B0604020202020204" pitchFamily="34" charset="0"/>
              </a:rPr>
              <a:t>Mão de obra:        5.000 $         2.500 $ </a:t>
            </a:r>
          </a:p>
          <a:p>
            <a:pPr eaLnBrk="1" hangingPunct="1">
              <a:buClrTx/>
              <a:buFontTx/>
              <a:buNone/>
            </a:pPr>
            <a:r>
              <a:rPr lang="fr-CH" altLang="it-CH">
                <a:cs typeface="Arial" panose="020B0604020202020204" pitchFamily="34" charset="0"/>
              </a:rPr>
              <a:t>Custos fixos:         5.000 $         2.500 $</a:t>
            </a:r>
          </a:p>
          <a:p>
            <a:pPr eaLnBrk="1" hangingPunct="1">
              <a:buClrTx/>
              <a:buFontTx/>
              <a:buNone/>
            </a:pPr>
            <a:r>
              <a:rPr lang="fr-CH" altLang="it-CH">
                <a:cs typeface="Arial" panose="020B0604020202020204" pitchFamily="34" charset="0"/>
              </a:rPr>
              <a:t>Lucro:                    5.000 $            ?    $</a:t>
            </a:r>
          </a:p>
          <a:p>
            <a:pPr eaLnBrk="1" hangingPunct="1">
              <a:buClrTx/>
              <a:buFontTx/>
              <a:buNone/>
            </a:pPr>
            <a:r>
              <a:rPr lang="fr-CH" altLang="it-CH">
                <a:cs typeface="Arial" panose="020B0604020202020204" pitchFamily="34" charset="0"/>
              </a:rPr>
              <a:t>				            _________ </a:t>
            </a:r>
          </a:p>
          <a:p>
            <a:pPr eaLnBrk="1" hangingPunct="1">
              <a:buClrTx/>
              <a:buFontTx/>
              <a:buNone/>
            </a:pPr>
            <a:r>
              <a:rPr lang="fr-CH" altLang="it-CH" b="1">
                <a:cs typeface="Arial" panose="020B0604020202020204" pitchFamily="34" charset="0"/>
              </a:rPr>
              <a:t>   Total</a:t>
            </a:r>
            <a:r>
              <a:rPr lang="fr-CH" altLang="it-CH">
                <a:cs typeface="Arial" panose="020B0604020202020204" pitchFamily="34" charset="0"/>
              </a:rPr>
              <a:t>                 20.000 $</a:t>
            </a:r>
            <a:endParaRPr lang="fr-CH" altLang="it-CH" sz="2800" b="1">
              <a:cs typeface="Arial" panose="020B0604020202020204" pitchFamily="34" charset="0"/>
            </a:endParaRPr>
          </a:p>
        </p:txBody>
      </p:sp>
      <p:sp>
        <p:nvSpPr>
          <p:cNvPr id="761861" name="Line 4">
            <a:extLst>
              <a:ext uri="{FF2B5EF4-FFF2-40B4-BE49-F238E27FC236}">
                <a16:creationId xmlns:a16="http://schemas.microsoft.com/office/drawing/2014/main" id="{926E71B7-DA68-847F-B89B-CB67BFE1E93D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838" y="5805488"/>
            <a:ext cx="2016125" cy="1587"/>
          </a:xfrm>
          <a:prstGeom prst="line">
            <a:avLst/>
          </a:prstGeom>
          <a:noFill/>
          <a:ln w="3816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1862" name="Line 5">
            <a:extLst>
              <a:ext uri="{FF2B5EF4-FFF2-40B4-BE49-F238E27FC236}">
                <a16:creationId xmlns:a16="http://schemas.microsoft.com/office/drawing/2014/main" id="{B2FFDECB-29ED-2A63-FC5B-C5D7537D12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9825" y="5133975"/>
            <a:ext cx="1944688" cy="566738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1863" name="Line 6">
            <a:extLst>
              <a:ext uri="{FF2B5EF4-FFF2-40B4-BE49-F238E27FC236}">
                <a16:creationId xmlns:a16="http://schemas.microsoft.com/office/drawing/2014/main" id="{785C9E11-11F0-449E-0781-791083A548C1}"/>
              </a:ext>
            </a:extLst>
          </p:cNvPr>
          <p:cNvSpPr>
            <a:spLocks noChangeShapeType="1"/>
          </p:cNvSpPr>
          <p:nvPr/>
        </p:nvSpPr>
        <p:spPr bwMode="auto">
          <a:xfrm>
            <a:off x="3671888" y="5133975"/>
            <a:ext cx="1952625" cy="566738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1864" name="Line 7">
            <a:extLst>
              <a:ext uri="{FF2B5EF4-FFF2-40B4-BE49-F238E27FC236}">
                <a16:creationId xmlns:a16="http://schemas.microsoft.com/office/drawing/2014/main" id="{F82CBC45-02C1-3ADD-00A6-1CE9C1DE8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79838" y="2244725"/>
            <a:ext cx="1655762" cy="495300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1865" name="Line 8">
            <a:extLst>
              <a:ext uri="{FF2B5EF4-FFF2-40B4-BE49-F238E27FC236}">
                <a16:creationId xmlns:a16="http://schemas.microsoft.com/office/drawing/2014/main" id="{71DD8D53-23D8-C22D-9862-C8B3B518DAA1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838" y="2205038"/>
            <a:ext cx="1655762" cy="576262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1866" name="Line 9">
            <a:extLst>
              <a:ext uri="{FF2B5EF4-FFF2-40B4-BE49-F238E27FC236}">
                <a16:creationId xmlns:a16="http://schemas.microsoft.com/office/drawing/2014/main" id="{CCE44A81-0A9D-1A4F-F3FC-61D5766911B9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838" y="2781300"/>
            <a:ext cx="1655762" cy="576263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1867" name="Line 10">
            <a:extLst>
              <a:ext uri="{FF2B5EF4-FFF2-40B4-BE49-F238E27FC236}">
                <a16:creationId xmlns:a16="http://schemas.microsoft.com/office/drawing/2014/main" id="{73FA3F35-AEDB-67AC-8A55-2EBA16F0108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9525" y="2781300"/>
            <a:ext cx="1647825" cy="576263"/>
          </a:xfrm>
          <a:prstGeom prst="line">
            <a:avLst/>
          </a:prstGeom>
          <a:noFill/>
          <a:ln w="2844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1868" name="Line 11">
            <a:extLst>
              <a:ext uri="{FF2B5EF4-FFF2-40B4-BE49-F238E27FC236}">
                <a16:creationId xmlns:a16="http://schemas.microsoft.com/office/drawing/2014/main" id="{09D133B4-7E3F-93DA-B279-8AE56DECE251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1275" y="3357563"/>
            <a:ext cx="1584325" cy="576262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1869" name="Line 12">
            <a:extLst>
              <a:ext uri="{FF2B5EF4-FFF2-40B4-BE49-F238E27FC236}">
                <a16:creationId xmlns:a16="http://schemas.microsoft.com/office/drawing/2014/main" id="{22497FCF-8E08-4152-39DF-54C2BA9E57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92550" y="3357563"/>
            <a:ext cx="1574800" cy="576262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1870" name="Line 11">
            <a:extLst>
              <a:ext uri="{FF2B5EF4-FFF2-40B4-BE49-F238E27FC236}">
                <a16:creationId xmlns:a16="http://schemas.microsoft.com/office/drawing/2014/main" id="{6309D877-22B0-2230-DBB5-C66BC4D41CB1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9213" y="3978275"/>
            <a:ext cx="1584325" cy="576263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1871" name="Line 12">
            <a:extLst>
              <a:ext uri="{FF2B5EF4-FFF2-40B4-BE49-F238E27FC236}">
                <a16:creationId xmlns:a16="http://schemas.microsoft.com/office/drawing/2014/main" id="{37EE5E9A-0B7E-F6B6-35ED-8B1E3A74BC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51275" y="3933825"/>
            <a:ext cx="1574800" cy="576263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1872" name="CasellaDiTesto 1">
            <a:extLst>
              <a:ext uri="{FF2B5EF4-FFF2-40B4-BE49-F238E27FC236}">
                <a16:creationId xmlns:a16="http://schemas.microsoft.com/office/drawing/2014/main" id="{9AA8C836-8928-11B1-B872-44B439935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950" y="4945063"/>
            <a:ext cx="1809750" cy="95408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it-CH" altLang="it-CH" sz="2800" b="1">
                <a:cs typeface="Arial" panose="020B0604020202020204" pitchFamily="34" charset="0"/>
              </a:rPr>
              <a:t>Preço de mercado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95B98905-A25F-A4D5-11F7-E1EB5E055574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906" name="Text Box 1">
            <a:extLst>
              <a:ext uri="{FF2B5EF4-FFF2-40B4-BE49-F238E27FC236}">
                <a16:creationId xmlns:a16="http://schemas.microsoft.com/office/drawing/2014/main" id="{88F8BCE1-A8F6-143E-02D8-34F31D4490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98DEF3B8-711A-49C8-BDB1-AE189CAFFE15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116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763907" name="Rectangle 2">
            <a:extLst>
              <a:ext uri="{FF2B5EF4-FFF2-40B4-BE49-F238E27FC236}">
                <a16:creationId xmlns:a16="http://schemas.microsoft.com/office/drawing/2014/main" id="{F0571A0F-CBF5-933D-BC1F-37D578315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8" y="1124744"/>
            <a:ext cx="8229600" cy="157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4000" b="1" dirty="0">
                <a:cs typeface="Arial" panose="020B0604020202020204" pitchFamily="34" charset="0"/>
              </a:rPr>
              <a:t>REGRA Nº 3</a:t>
            </a:r>
          </a:p>
        </p:txBody>
      </p:sp>
      <p:sp>
        <p:nvSpPr>
          <p:cNvPr id="763908" name="Rectangle 3">
            <a:extLst>
              <a:ext uri="{FF2B5EF4-FFF2-40B4-BE49-F238E27FC236}">
                <a16:creationId xmlns:a16="http://schemas.microsoft.com/office/drawing/2014/main" id="{0F71E8FC-1757-FE45-BBDA-720C41786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938" y="3214688"/>
            <a:ext cx="7658100" cy="1323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42900" indent="-311150"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ts val="700"/>
              </a:spcBef>
              <a:buClrTx/>
              <a:buFontTx/>
              <a:buNone/>
            </a:pPr>
            <a:r>
              <a:rPr lang="fr-CH" altLang="it-CH" sz="2800" b="1">
                <a:cs typeface="Arial" panose="020B0604020202020204" pitchFamily="34" charset="0"/>
              </a:rPr>
              <a:t>A CONCORRÊNCIA PROVOCA UMA QUEDA TENDENCIAL DO LUCRO 	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9C5E69D4-FC04-C182-D7A1-F899D3ADB498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954" name="Slide Number Placeholder 7">
            <a:extLst>
              <a:ext uri="{FF2B5EF4-FFF2-40B4-BE49-F238E27FC236}">
                <a16:creationId xmlns:a16="http://schemas.microsoft.com/office/drawing/2014/main" id="{E4094878-3DDF-09D2-E6ED-FB27842FB7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AA62DB0D-9C62-43D1-95FE-39B27066E0F2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117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pic>
        <p:nvPicPr>
          <p:cNvPr id="491523" name="Picture 7" descr="Incidenete">
            <a:extLst>
              <a:ext uri="{FF2B5EF4-FFF2-40B4-BE49-F238E27FC236}">
                <a16:creationId xmlns:a16="http://schemas.microsoft.com/office/drawing/2014/main" id="{DC062933-9259-2408-B8AB-E11C827A377D}"/>
              </a:ext>
            </a:extLst>
          </p:cNvPr>
          <p:cNvPicPr>
            <a:picLocks noGrp="1" noChangeAspect="1" noChangeArrowheads="1"/>
          </p:cNvPicPr>
          <p:nvPr>
            <p:ph sz="quarter" idx="1"/>
          </p:nvPr>
        </p:nvPicPr>
        <p:blipFill>
          <a:blip r:embed="rId4"/>
          <a:srcRect/>
          <a:stretch>
            <a:fillRect/>
          </a:stretch>
        </p:blipFill>
        <p:spPr>
          <a:xfrm>
            <a:off x="250825" y="2060575"/>
            <a:ext cx="2881313" cy="2185988"/>
          </a:xfrm>
          <a:ln w="1270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65956" name="Rectangle 16">
            <a:extLst>
              <a:ext uri="{FF2B5EF4-FFF2-40B4-BE49-F238E27FC236}">
                <a16:creationId xmlns:a16="http://schemas.microsoft.com/office/drawing/2014/main" id="{8D1740D7-4FA4-CB6B-BC2F-16572DF15EC3}"/>
              </a:ext>
            </a:extLst>
          </p:cNvPr>
          <p:cNvSpPr>
            <a:spLocks noGrp="1" noChangeArrowheads="1"/>
          </p:cNvSpPr>
          <p:nvPr>
            <p:ph type="body" sz="half" idx="3"/>
          </p:nvPr>
        </p:nvSpPr>
        <p:spPr>
          <a:xfrm>
            <a:off x="3635375" y="2349500"/>
            <a:ext cx="5329238" cy="4175125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endParaRPr lang="fr-CH" altLang="it-CH" sz="1800" b="1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pt-BR" altLang="it-CH" sz="2400" b="1" u="sng"/>
              <a:t>A CULTURA DO AUTOMÓVEL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fr-CH" altLang="it-CH" sz="2800" b="1">
              <a:solidFill>
                <a:srgbClr val="FF3300"/>
              </a:solidFill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pt-BR" altLang="it-CH" sz="2400" b="1"/>
              <a:t>No carro…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pt-BR" altLang="it-CH" sz="2400" b="1"/>
              <a:t>vive-se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pt-BR" altLang="it-CH" sz="2400" b="1"/>
              <a:t>viaja-se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pt-BR" altLang="it-CH" sz="2400" b="1"/>
              <a:t>trabalha-se                   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pt-BR" altLang="it-CH" sz="2400" b="1"/>
              <a:t>morre-se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pt-BR" altLang="it-CH" sz="2400" b="1"/>
              <a:t>vai-se ao cemitério</a:t>
            </a:r>
            <a:endParaRPr lang="it-IT" altLang="it-CH" sz="2400" b="1"/>
          </a:p>
        </p:txBody>
      </p:sp>
      <p:pic>
        <p:nvPicPr>
          <p:cNvPr id="491525" name="Picture 11" descr="cultura dell'auto 12">
            <a:extLst>
              <a:ext uri="{FF2B5EF4-FFF2-40B4-BE49-F238E27FC236}">
                <a16:creationId xmlns:a16="http://schemas.microsoft.com/office/drawing/2014/main" id="{CC39DECC-53DD-E150-6343-21D41A366B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63525" y="388938"/>
            <a:ext cx="2868613" cy="1566862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91526" name="Picture 12" descr="cultura dell'auto 17">
            <a:extLst>
              <a:ext uri="{FF2B5EF4-FFF2-40B4-BE49-F238E27FC236}">
                <a16:creationId xmlns:a16="http://schemas.microsoft.com/office/drawing/2014/main" id="{81A3D60C-135B-5F3B-2F2F-FB27423C52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50825" y="4365625"/>
            <a:ext cx="2894013" cy="2185988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91527" name="Picture 17" descr="Cultura dell'auto 15">
            <a:extLst>
              <a:ext uri="{FF2B5EF4-FFF2-40B4-BE49-F238E27FC236}">
                <a16:creationId xmlns:a16="http://schemas.microsoft.com/office/drawing/2014/main" id="{2BA77489-6E6B-1567-8F2A-1AD41BC8F2A8}"/>
              </a:ext>
            </a:extLst>
          </p:cNvPr>
          <p:cNvPicPr>
            <a:picLocks noGrp="1" noChangeAspect="1" noChangeArrowheads="1"/>
          </p:cNvPicPr>
          <p:nvPr>
            <p:ph sz="quarter" idx="2"/>
          </p:nvPr>
        </p:nvPicPr>
        <p:blipFill>
          <a:blip r:embed="rId7"/>
          <a:srcRect/>
          <a:stretch>
            <a:fillRect/>
          </a:stretch>
        </p:blipFill>
        <p:spPr>
          <a:xfrm>
            <a:off x="6300788" y="404813"/>
            <a:ext cx="2520950" cy="1550987"/>
          </a:xfrm>
          <a:ln w="1270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91528" name="Picture 20" descr="AUTO STRACARICA">
            <a:extLst>
              <a:ext uri="{FF2B5EF4-FFF2-40B4-BE49-F238E27FC236}">
                <a16:creationId xmlns:a16="http://schemas.microsoft.com/office/drawing/2014/main" id="{8F52A6B8-3058-47F7-224C-DAA978CDE4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3276600" y="404813"/>
            <a:ext cx="2881313" cy="1550987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1766" name="Picture 22" descr="LA CULTURA DELL'AUTO 22">
            <a:extLst>
              <a:ext uri="{FF2B5EF4-FFF2-40B4-BE49-F238E27FC236}">
                <a16:creationId xmlns:a16="http://schemas.microsoft.com/office/drawing/2014/main" id="{077E7E0D-1A4E-47E7-5EAE-B8060A9CEF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0288" y="4868863"/>
            <a:ext cx="1169987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4A1408DC-33B6-7B76-3615-E2CAD427EC4C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3.00578E-6 C -0.00694 -0.00069 -0.01371 -0.00115 -0.02066 -0.00208 C -0.02899 -0.00323 -0.02951 -0.00531 -0.03802 -0.00832 C -0.05069 -0.01294 -0.06354 -0.01803 -0.07621 -0.02312 C -0.08368 -0.02612 -0.09097 -0.02867 -0.09844 -0.03167 C -0.10156 -0.03283 -0.10469 -0.03445 -0.10781 -0.03584 C -0.10937 -0.03653 -0.11267 -0.03792 -0.11267 -0.03792 C -0.11805 -0.04555 -0.11441 -0.04162 -0.12535 -0.04647 C -0.13385 -0.05017 -0.13923 -0.06173 -0.14757 -0.06543 C -0.1533 -0.07352 -0.15903 -0.08115 -0.1651 -0.08878 C -0.16892 -0.10451 -0.16666 -0.09757 -0.17135 -0.10982 C -0.17083 -0.12393 -0.17101 -0.13803 -0.16979 -0.15214 C -0.16875 -0.1637 -0.15972 -0.18867 -0.15226 -0.19445 C -0.14166 -0.20277 -0.15364 -0.18913 -0.14288 -0.20069 C -0.14166 -0.20208 -0.14097 -0.20416 -0.13958 -0.20508 C -0.1276 -0.21318 -0.11094 -0.21225 -0.09844 -0.21341 C -0.08993 -0.21526 -0.08142 -0.21711 -0.07291 -0.21988 C -0.05434 -0.2363 -0.01007 -0.22982 0.00156 -0.23029 C 0.01285 -0.23768 0.02066 -0.24531 0.03021 -0.25572 C 0.03941 -0.26589 0.03038 -0.25479 0.03976 -0.26219 C 0.04931 -0.26982 0.04879 -0.26959 0.05399 -0.27699 C 0.0592 -0.29803 0.05035 -0.26543 0.06042 -0.28948 C 0.06406 -0.29826 0.06406 -0.30659 0.06823 -0.31491 C 0.06979 -0.32994 0.07222 -0.34381 0.06823 -0.3593 C 0.06754 -0.36231 0.06406 -0.36185 0.06198 -0.36347 C 0.05209 -0.3711 0.04306 -0.37896 0.03177 -0.38266 C 0.02413 -0.38936 0.02934 -0.38589 0.01754 -0.3889 C 0.01215 -0.39029 0.00156 -0.39306 0.00156 -0.39306 C -0.02135 -0.40601 -0.04687 -0.40555 -0.07135 -0.41017 C -0.11944 -0.41896 -0.16719 -0.42751 -0.2158 -0.43121 C -0.23837 -0.43699 -0.26111 -0.43815 -0.28403 -0.43977 C -0.29896 -0.443 -0.31319 -0.44462 -0.32847 -0.44601 C -0.35712 -0.44531 -0.38559 -0.44578 -0.41423 -0.44393 C -0.43403 -0.44277 -0.45295 -0.42936 -0.47135 -0.42266 C -0.48507 -0.41063 -0.49566 -0.39907 -0.50469 -0.38058 C -0.50816 -0.37364 -0.50764 -0.37526 -0.50955 -0.36786 C -0.51059 -0.3637 -0.51267 -0.35514 -0.51267 -0.35514 C -0.51163 -0.33826 -0.51267 -0.31699 -0.49844 -0.31075 C -0.49566 -0.30058 -0.48559 -0.29225 -0.47778 -0.28948 C -0.47257 -0.27977 -0.46979 -0.28393 -0.46337 -0.27699 C -0.45885 -0.27214 -0.46163 -0.2719 -0.45555 -0.26844 C -0.45243 -0.26659 -0.44601 -0.26427 -0.44601 -0.26427 C -0.43785 -0.25688 -0.4283 -0.25711 -0.41892 -0.25364 C -0.40937 -0.25017 -0.40017 -0.24555 -0.39045 -0.243 C -0.37535 -0.23907 -0.35972 -0.23907 -0.34444 -0.23676 C -0.3342 -0.23352 -0.32482 -0.2319 -0.31423 -0.23029 C -0.30694 -0.22705 -0.29948 -0.2252 -0.29201 -0.22196 C -0.28889 -0.22058 -0.28246 -0.2178 -0.28246 -0.2178 C -0.27639 -0.20925 -0.26805 -0.20693 -0.2618 -0.19861 C -0.25833 -0.18451 -0.25798 -0.17572 -0.2618 -0.16069 C -0.25816 -0.14612 -0.25243 -0.12925 -0.2651 -0.11838 C -0.26875 -0.10312 -0.26354 -0.12023 -0.27135 -0.10774 C -0.27291 -0.10543 -0.27326 -0.10196 -0.27448 -0.09942 C -0.27535 -0.0978 -0.27673 -0.09641 -0.27778 -0.09503 C -0.28073 -0.083 -0.27604 -0.0793 -0.26979 -0.0719 C -0.26302 -0.06404 -0.25729 -0.05479 -0.25069 -0.04647 C -0.24757 -0.04254 -0.23906 -0.04208 -0.23489 -0.04023 C -0.22882 -0.03167 -0.2309 -0.01803 -0.23489 -0.00832 C -0.23663 -0.00393 -0.23906 -3.00578E-6 -0.24114 0.00416 C -0.24219 0.00625 -0.24444 0.01064 -0.24444 0.01064 C -0.2434 0.02266 -0.24357 0.03908 -0.23646 0.04856 C -0.23073 0.05642 -0.2217 0.05457 -0.21423 0.05711 C -0.20017 0.0622 -0.18594 0.06659 -0.17135 0.0696 C -0.16128 0.07191 -0.1526 0.07376 -0.14288 0.07815 C -0.13871 0.08 -0.13003 0.08255 -0.13003 0.08255 C -0.11892 0.08995 -0.10712 0.09457 -0.0967 0.10359 C -0.08958 0.11815 -0.0941 0.11469 -0.08559 0.11815 C -0.07361 0.13457 -0.07986 0.12786 -0.06666 0.13942 C -0.06215 0.14336 -0.05764 0.15492 -0.05226 0.15862 C -0.04826 0.16116 -0.04392 0.16324 -0.03958 0.16463 C -0.03246 0.16763 -0.02465 0.16856 -0.01736 0.17133 C -0.01406 0.17249 -0.00781 0.17549 -0.00781 0.17549 C 0.00382 0.1748 0.01545 0.17526 0.02709 0.17341 C 0.03334 0.17249 0.03108 0.16763 0.03334 0.16278 C 0.03959 0.1489 0.03368 0.17041 0.03976 0.15214 C 0.04202 0.14521 0.04306 0.1385 0.04445 0.1311 C 0.04323 0.11191 0.04219 0.10127 0.03663 0.08463 C 0.03438 0.07792 0.02865 0.06567 0.02865 0.06567 C 0.02691 0.05596 0.02396 0.0474 0.02222 0.03815 C 0.02118 0.0326 0.0191 0.02127 0.0191 0.02127 C 0.01858 0.0148 0.02049 0.00717 0.01754 0.00208 C 0.01597 -0.00046 0.00347 -3.00578E-6 -4.72222E-6 -3.00578E-6 Z " pathEditMode="relative" ptsTypes="ffffffffffffffffffffffffffffffffffffffffffffffffffffffffffffffffffffffffffffffffff">
                                      <p:cBhvr>
                                        <p:cTn id="6" dur="3000" fill="hold"/>
                                        <p:tgtEl>
                                          <p:spTgt spid="317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0" descr="cultura dell'auto 9">
            <a:extLst>
              <a:ext uri="{FF2B5EF4-FFF2-40B4-BE49-F238E27FC236}">
                <a16:creationId xmlns:a16="http://schemas.microsoft.com/office/drawing/2014/main" id="{ACD41A59-A064-8A02-2367-5BFBA1BD6A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44475" y="260350"/>
            <a:ext cx="2305050" cy="1477963"/>
          </a:xfrm>
          <a:prstGeom prst="rect">
            <a:avLst/>
          </a:prstGeom>
          <a:noFill/>
          <a:ln w="28575"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5" name="Picture 13" descr="Cultura dell'auto 11">
            <a:extLst>
              <a:ext uri="{FF2B5EF4-FFF2-40B4-BE49-F238E27FC236}">
                <a16:creationId xmlns:a16="http://schemas.microsoft.com/office/drawing/2014/main" id="{4A386650-C6F2-D435-4DD4-E05A95DD2B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700338" y="266700"/>
            <a:ext cx="3240087" cy="1944688"/>
          </a:xfrm>
          <a:prstGeom prst="rect">
            <a:avLst/>
          </a:prstGeom>
          <a:noFill/>
          <a:ln w="28575"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Picture 18" descr="cultura dell'auto 21">
            <a:extLst>
              <a:ext uri="{FF2B5EF4-FFF2-40B4-BE49-F238E27FC236}">
                <a16:creationId xmlns:a16="http://schemas.microsoft.com/office/drawing/2014/main" id="{EA36AD08-0F42-7CBF-FD3A-D07419DEE0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50825" y="5060950"/>
            <a:ext cx="2305050" cy="1531938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" name="Picture 23" descr="Gara auto 1932">
            <a:extLst>
              <a:ext uri="{FF2B5EF4-FFF2-40B4-BE49-F238E27FC236}">
                <a16:creationId xmlns:a16="http://schemas.microsoft.com/office/drawing/2014/main" id="{0224C89E-2194-B8E5-E7CF-800E16B7AE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47650" y="3357563"/>
            <a:ext cx="2305050" cy="1563687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9" name="Picture 31" descr="La cultura dell'auto 10">
            <a:extLst>
              <a:ext uri="{FF2B5EF4-FFF2-40B4-BE49-F238E27FC236}">
                <a16:creationId xmlns:a16="http://schemas.microsoft.com/office/drawing/2014/main" id="{73DFD64D-AC7B-DB8A-6B45-7D0277F0C5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700338" y="2349500"/>
            <a:ext cx="2879725" cy="1727200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0" name="Picture 32" descr="La cultura dell'auto 11">
            <a:extLst>
              <a:ext uri="{FF2B5EF4-FFF2-40B4-BE49-F238E27FC236}">
                <a16:creationId xmlns:a16="http://schemas.microsoft.com/office/drawing/2014/main" id="{75D8233E-D461-3994-F650-9D6668A797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/>
          <a:srcRect r="1794"/>
          <a:stretch>
            <a:fillRect/>
          </a:stretch>
        </p:blipFill>
        <p:spPr bwMode="auto">
          <a:xfrm>
            <a:off x="5724525" y="2349500"/>
            <a:ext cx="3214688" cy="1728788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1" name="Picture 33" descr="la cultura dell'auto 8">
            <a:extLst>
              <a:ext uri="{FF2B5EF4-FFF2-40B4-BE49-F238E27FC236}">
                <a16:creationId xmlns:a16="http://schemas.microsoft.com/office/drawing/2014/main" id="{C63FCB6B-9728-04AD-5DAD-FF8F81D3D7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5724525" y="4221163"/>
            <a:ext cx="3214688" cy="2411412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2" name="Picture 35" descr="La cultura dell'automobile 15">
            <a:extLst>
              <a:ext uri="{FF2B5EF4-FFF2-40B4-BE49-F238E27FC236}">
                <a16:creationId xmlns:a16="http://schemas.microsoft.com/office/drawing/2014/main" id="{C15995BB-EFF8-5E55-2927-09F9E6CD8A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247650" y="1900238"/>
            <a:ext cx="2305050" cy="1312862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3" name="Picture 36" descr="Cultura dell'automobile MOON CAR">
            <a:extLst>
              <a:ext uri="{FF2B5EF4-FFF2-40B4-BE49-F238E27FC236}">
                <a16:creationId xmlns:a16="http://schemas.microsoft.com/office/drawing/2014/main" id="{EA39B4BE-F072-456B-2633-E65803B677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6084888" y="260350"/>
            <a:ext cx="2857500" cy="1944688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4" name="Picture 13" descr="C:\Users\Enrico\Desktop\Auto jpeg.jpg">
            <a:extLst>
              <a:ext uri="{FF2B5EF4-FFF2-40B4-BE49-F238E27FC236}">
                <a16:creationId xmlns:a16="http://schemas.microsoft.com/office/drawing/2014/main" id="{2BDD4B87-779A-126C-F517-DC9821FF97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2700338" y="4702175"/>
            <a:ext cx="2879725" cy="1909763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68013" name="Slide Number Placeholder 3">
            <a:extLst>
              <a:ext uri="{FF2B5EF4-FFF2-40B4-BE49-F238E27FC236}">
                <a16:creationId xmlns:a16="http://schemas.microsoft.com/office/drawing/2014/main" id="{96B31F26-0F0B-55E8-44B8-FE8DA99B66D1}"/>
              </a:ext>
            </a:extLst>
          </p:cNvPr>
          <p:cNvSpPr txBox="1">
            <a:spLocks/>
          </p:cNvSpPr>
          <p:nvPr/>
        </p:nvSpPr>
        <p:spPr bwMode="auto">
          <a:xfrm>
            <a:off x="8388350" y="3717925"/>
            <a:ext cx="534988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fld id="{B428FBC9-732E-4482-BC64-E31A8AF0B240}" type="slidenum">
              <a:rPr lang="it-IT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pPr algn="ctr" eaLnBrk="1" hangingPunct="1">
                <a:spcBef>
                  <a:spcPct val="0"/>
                </a:spcBef>
                <a:buFontTx/>
                <a:buNone/>
              </a:pPr>
              <a:t>118</a:t>
            </a:fld>
            <a:endParaRPr lang="it-IT" altLang="it-CH" sz="1400" b="1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DBC0DA33-FAC5-9BAD-E48A-8941CE24B842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768002" name="Rectangle 26">
            <a:extLst>
              <a:ext uri="{FF2B5EF4-FFF2-40B4-BE49-F238E27FC236}">
                <a16:creationId xmlns:a16="http://schemas.microsoft.com/office/drawing/2014/main" id="{74F79D6D-0459-A751-58B7-26B662334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4079875"/>
            <a:ext cx="291306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it-CH" sz="1800" b="1" u="sng" dirty="0">
                <a:solidFill>
                  <a:srgbClr val="FFFFFF"/>
                </a:solidFill>
                <a:cs typeface="Arial" panose="020B0604020202020204" pitchFamily="34" charset="0"/>
              </a:rPr>
              <a:t>A cultura do automóvel: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it-CH" sz="1800" b="1" dirty="0">
                <a:solidFill>
                  <a:srgbClr val="FFFFFF"/>
                </a:solidFill>
                <a:cs typeface="Arial" panose="020B0604020202020204" pitchFamily="34" charset="0"/>
              </a:rPr>
              <a:t>o carro é rei</a:t>
            </a:r>
            <a:endParaRPr lang="it-IT" altLang="it-CH" sz="2000" b="1" dirty="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050" name="Slide Number Placeholder 8">
            <a:extLst>
              <a:ext uri="{FF2B5EF4-FFF2-40B4-BE49-F238E27FC236}">
                <a16:creationId xmlns:a16="http://schemas.microsoft.com/office/drawing/2014/main" id="{EADCCFF1-9F85-3FA0-F8EF-2F6D4D6EE5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770589" y="6167437"/>
            <a:ext cx="802432" cy="4762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B4A9D04A-54A2-4769-B26E-5C00831F8720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119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pic>
        <p:nvPicPr>
          <p:cNvPr id="33" name="Picture 7" descr="Auto giocattolo">
            <a:extLst>
              <a:ext uri="{FF2B5EF4-FFF2-40B4-BE49-F238E27FC236}">
                <a16:creationId xmlns:a16="http://schemas.microsoft.com/office/drawing/2014/main" id="{380292E8-CE28-83C9-EFC2-A03BA2EAFC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 r="2153"/>
          <a:stretch>
            <a:fillRect/>
          </a:stretch>
        </p:blipFill>
        <p:spPr bwMode="auto">
          <a:xfrm>
            <a:off x="201613" y="339725"/>
            <a:ext cx="2251075" cy="1782763"/>
          </a:xfrm>
          <a:prstGeom prst="rect">
            <a:avLst/>
          </a:prstGeom>
          <a:noFill/>
          <a:ln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4" name="Picture 32" descr="Cultura dell'auto 16">
            <a:extLst>
              <a:ext uri="{FF2B5EF4-FFF2-40B4-BE49-F238E27FC236}">
                <a16:creationId xmlns:a16="http://schemas.microsoft.com/office/drawing/2014/main" id="{3117DF28-7458-526F-F1D0-1CF0845351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tretch>
            <a:fillRect/>
          </a:stretch>
        </p:blipFill>
        <p:spPr bwMode="auto">
          <a:xfrm>
            <a:off x="6864350" y="2744788"/>
            <a:ext cx="2006600" cy="1135062"/>
          </a:xfrm>
          <a:prstGeom prst="rect">
            <a:avLst/>
          </a:prstGeom>
          <a:noFill/>
          <a:ln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5" name="Picture 40" descr="cultura dell'auto go kart 2">
            <a:extLst>
              <a:ext uri="{FF2B5EF4-FFF2-40B4-BE49-F238E27FC236}">
                <a16:creationId xmlns:a16="http://schemas.microsoft.com/office/drawing/2014/main" id="{67F087BD-028A-1E68-98E4-76CC37EFC9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 l="2480"/>
          <a:stretch>
            <a:fillRect/>
          </a:stretch>
        </p:blipFill>
        <p:spPr bwMode="auto">
          <a:xfrm>
            <a:off x="2584450" y="339725"/>
            <a:ext cx="2076450" cy="1800225"/>
          </a:xfrm>
          <a:prstGeom prst="rect">
            <a:avLst/>
          </a:prstGeom>
          <a:noFill/>
          <a:ln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6" name="Picture 42" descr="cultura dell'auto dragster 2">
            <a:extLst>
              <a:ext uri="{FF2B5EF4-FFF2-40B4-BE49-F238E27FC236}">
                <a16:creationId xmlns:a16="http://schemas.microsoft.com/office/drawing/2014/main" id="{060AF221-1441-E14B-9162-931092D650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573338" y="2282825"/>
            <a:ext cx="2087562" cy="1617663"/>
          </a:xfrm>
          <a:prstGeom prst="rect">
            <a:avLst/>
          </a:prstGeom>
          <a:noFill/>
          <a:ln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7" name="Picture 13" descr="Cultura dell'auto 18">
            <a:extLst>
              <a:ext uri="{FF2B5EF4-FFF2-40B4-BE49-F238E27FC236}">
                <a16:creationId xmlns:a16="http://schemas.microsoft.com/office/drawing/2014/main" id="{E3CE25B2-03A2-6789-5EE8-757F5C3E61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6965950" y="339725"/>
            <a:ext cx="1906588" cy="2303463"/>
          </a:xfrm>
          <a:prstGeom prst="rect">
            <a:avLst/>
          </a:prstGeom>
          <a:noFill/>
          <a:ln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8" name="Picture 16" descr="la cultura dell'automobile 14">
            <a:extLst>
              <a:ext uri="{FF2B5EF4-FFF2-40B4-BE49-F238E27FC236}">
                <a16:creationId xmlns:a16="http://schemas.microsoft.com/office/drawing/2014/main" id="{1ABCA0CA-49E4-2599-F286-E8A30D10D9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5867400" y="4032250"/>
            <a:ext cx="3003550" cy="1920875"/>
          </a:xfrm>
          <a:prstGeom prst="rect">
            <a:avLst/>
          </a:prstGeom>
          <a:noFill/>
          <a:ln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9" name="Picture 20" descr="auto dragster">
            <a:extLst>
              <a:ext uri="{FF2B5EF4-FFF2-40B4-BE49-F238E27FC236}">
                <a16:creationId xmlns:a16="http://schemas.microsoft.com/office/drawing/2014/main" id="{D2E66800-0B51-25AA-7CA3-D7D594DB49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196850" y="2282825"/>
            <a:ext cx="2255838" cy="1617663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0" name="Picture 22" descr="cultura dell'auto 6">
            <a:extLst>
              <a:ext uri="{FF2B5EF4-FFF2-40B4-BE49-F238E27FC236}">
                <a16:creationId xmlns:a16="http://schemas.microsoft.com/office/drawing/2014/main" id="{B0880C10-5958-5A00-3009-10955FA210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2943225" y="4035425"/>
            <a:ext cx="2736850" cy="1914525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1" name="Picture 23" descr="cultura dell'auto 19">
            <a:extLst>
              <a:ext uri="{FF2B5EF4-FFF2-40B4-BE49-F238E27FC236}">
                <a16:creationId xmlns:a16="http://schemas.microsoft.com/office/drawing/2014/main" id="{AC09DE2A-099E-AFB3-7DCC-09222BCE9F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4756150" y="339725"/>
            <a:ext cx="2095500" cy="2303463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2" name="Picture 24" descr="cultura dell'auto 10">
            <a:extLst>
              <a:ext uri="{FF2B5EF4-FFF2-40B4-BE49-F238E27FC236}">
                <a16:creationId xmlns:a16="http://schemas.microsoft.com/office/drawing/2014/main" id="{E34EE687-17E6-2AD2-6087-5AE1D6B3AE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4756150" y="2714625"/>
            <a:ext cx="1993900" cy="1185863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3" name="Picture 25" descr="la cultura dell'auto 9">
            <a:extLst>
              <a:ext uri="{FF2B5EF4-FFF2-40B4-BE49-F238E27FC236}">
                <a16:creationId xmlns:a16="http://schemas.microsoft.com/office/drawing/2014/main" id="{EC3DEED9-0EF3-90B5-29EF-2CD4C139DD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196850" y="4035425"/>
            <a:ext cx="2541588" cy="1914525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55B2DC0F-FEE0-142A-1A0E-3A88D76DBF5B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770051" name="Rectangle 26">
            <a:extLst>
              <a:ext uri="{FF2B5EF4-FFF2-40B4-BE49-F238E27FC236}">
                <a16:creationId xmlns:a16="http://schemas.microsoft.com/office/drawing/2014/main" id="{B72C8071-8D02-4F6D-0CF7-967B1884C52F}"/>
              </a:ext>
            </a:extLst>
          </p:cNvPr>
          <p:cNvSpPr>
            <a:spLocks noGrp="1" noChangeArrowheads="1"/>
          </p:cNvSpPr>
          <p:nvPr>
            <p:ph type="title" sz="quarter"/>
          </p:nvPr>
        </p:nvSpPr>
        <p:spPr>
          <a:xfrm>
            <a:off x="1373411" y="5893593"/>
            <a:ext cx="6246589" cy="944563"/>
          </a:xfrm>
        </p:spPr>
        <p:txBody>
          <a:bodyPr/>
          <a:lstStyle/>
          <a:p>
            <a:pPr eaLnBrk="1" hangingPunct="1"/>
            <a:r>
              <a:rPr lang="pt-BR" altLang="it-CH" sz="2800" b="1" u="sng" dirty="0">
                <a:solidFill>
                  <a:schemeClr val="tx1"/>
                </a:solidFill>
              </a:rPr>
              <a:t>A cultura do automóvel                                           </a:t>
            </a:r>
            <a:r>
              <a:rPr lang="pt-BR" altLang="it-CH" sz="2000" dirty="0">
                <a:solidFill>
                  <a:schemeClr val="tx1"/>
                </a:solidFill>
              </a:rPr>
              <a:t>no carro… do berço ao túmulo.</a:t>
            </a:r>
            <a:endParaRPr lang="it-IT" altLang="it-CH" sz="2000" dirty="0">
              <a:solidFill>
                <a:schemeClr val="tx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Slide Number Placeholder 4">
            <a:extLst>
              <a:ext uri="{FF2B5EF4-FFF2-40B4-BE49-F238E27FC236}">
                <a16:creationId xmlns:a16="http://schemas.microsoft.com/office/drawing/2014/main" id="{9CE56961-49B3-D368-7298-747C21C7F7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99792E8A-FF16-4206-8478-D85C9706B7F4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12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sp>
        <p:nvSpPr>
          <p:cNvPr id="551939" name="Text Box 6">
            <a:extLst>
              <a:ext uri="{FF2B5EF4-FFF2-40B4-BE49-F238E27FC236}">
                <a16:creationId xmlns:a16="http://schemas.microsoft.com/office/drawing/2014/main" id="{3640081B-2911-49F3-C142-6540CABDB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7101" y="5907881"/>
            <a:ext cx="7056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pt-BR" altLang="it-CH" sz="1800" b="1" dirty="0">
                <a:solidFill>
                  <a:srgbClr val="FFFFFF"/>
                </a:solidFill>
                <a:cs typeface="Arial" panose="020B0604020202020204" pitchFamily="34" charset="0"/>
              </a:rPr>
              <a:t>Fábrica de camisas em Stabio, Suiça</a:t>
            </a:r>
            <a:r>
              <a:rPr lang="pt-BR" altLang="it-CH" sz="1800" b="1" dirty="0">
                <a:cs typeface="Arial" panose="020B0604020202020204" pitchFamily="34" charset="0"/>
              </a:rPr>
              <a:t>, início do século XX</a:t>
            </a:r>
            <a:endParaRPr lang="pt-BR" altLang="it-CH" sz="1800" dirty="0">
              <a:cs typeface="Arial" panose="020B0604020202020204" pitchFamily="34" charset="0"/>
            </a:endParaRPr>
          </a:p>
        </p:txBody>
      </p:sp>
      <p:pic>
        <p:nvPicPr>
          <p:cNvPr id="6" name="Picture 4" descr="fabbrica vecchia settore tessile 1">
            <a:extLst>
              <a:ext uri="{FF2B5EF4-FFF2-40B4-BE49-F238E27FC236}">
                <a16:creationId xmlns:a16="http://schemas.microsoft.com/office/drawing/2014/main" id="{3D908A4A-ABA0-CE0D-551E-053B7C51A5D4}"/>
              </a:ext>
            </a:extLst>
          </p:cNvPr>
          <p:cNvPicPr>
            <a:picLocks noGrp="1" noChangeAspect="1" noChangeArrowheads="1"/>
          </p:cNvPicPr>
          <p:nvPr>
            <p:ph/>
          </p:nvPr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p:blipFill>
        <p:spPr>
          <a:xfrm>
            <a:off x="684213" y="765175"/>
            <a:ext cx="7704137" cy="4908550"/>
          </a:xfrm>
          <a:ln w="28575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20651E74-211F-2632-36D1-EF98EA6B1DD4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098" name="Text Box 5">
            <a:extLst>
              <a:ext uri="{FF2B5EF4-FFF2-40B4-BE49-F238E27FC236}">
                <a16:creationId xmlns:a16="http://schemas.microsoft.com/office/drawing/2014/main" id="{75CB0891-D4D8-5EED-1BB1-E7927C3A9F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5150" y="4508500"/>
            <a:ext cx="1225550" cy="2035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 dirty="0">
                <a:solidFill>
                  <a:schemeClr val="bg1"/>
                </a:solidFill>
                <a:cs typeface="Arial" panose="020B0604020202020204" pitchFamily="34" charset="0"/>
              </a:rPr>
              <a:t>A CUL-</a:t>
            </a:r>
          </a:p>
          <a:p>
            <a:pPr algn="ctr"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 dirty="0">
                <a:solidFill>
                  <a:schemeClr val="bg1"/>
                </a:solidFill>
                <a:cs typeface="Arial" panose="020B0604020202020204" pitchFamily="34" charset="0"/>
              </a:rPr>
              <a:t>TURA </a:t>
            </a:r>
          </a:p>
          <a:p>
            <a:pPr algn="ctr"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 dirty="0">
                <a:solidFill>
                  <a:schemeClr val="bg1"/>
                </a:solidFill>
                <a:cs typeface="Arial" panose="020B0604020202020204" pitchFamily="34" charset="0"/>
              </a:rPr>
              <a:t>DO</a:t>
            </a:r>
          </a:p>
          <a:p>
            <a:pPr algn="ctr"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 dirty="0">
                <a:solidFill>
                  <a:schemeClr val="bg1"/>
                </a:solidFill>
                <a:cs typeface="Arial" panose="020B0604020202020204" pitchFamily="34" charset="0"/>
              </a:rPr>
              <a:t>AUTO-</a:t>
            </a:r>
          </a:p>
          <a:p>
            <a:pPr algn="ctr"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 dirty="0">
                <a:solidFill>
                  <a:schemeClr val="bg1"/>
                </a:solidFill>
                <a:cs typeface="Arial" panose="020B0604020202020204" pitchFamily="34" charset="0"/>
              </a:rPr>
              <a:t>MÓVEL</a:t>
            </a:r>
          </a:p>
        </p:txBody>
      </p:sp>
      <p:pic>
        <p:nvPicPr>
          <p:cNvPr id="13" name="Picture 4" descr="AUTO 007">
            <a:extLst>
              <a:ext uri="{FF2B5EF4-FFF2-40B4-BE49-F238E27FC236}">
                <a16:creationId xmlns:a16="http://schemas.microsoft.com/office/drawing/2014/main" id="{ECC651A3-C01B-5B2A-474B-CF12A45734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39713" y="277813"/>
            <a:ext cx="2857500" cy="1927225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Picture 7" descr="AUTO CARROZZELLA">
            <a:extLst>
              <a:ext uri="{FF2B5EF4-FFF2-40B4-BE49-F238E27FC236}">
                <a16:creationId xmlns:a16="http://schemas.microsoft.com/office/drawing/2014/main" id="{60102EB5-CCA3-3B0F-E68C-30FD08DCB5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411413" y="4508500"/>
            <a:ext cx="1873250" cy="1971675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5" name="Picture 11" descr="AUTO CIMITERO">
            <a:extLst>
              <a:ext uri="{FF2B5EF4-FFF2-40B4-BE49-F238E27FC236}">
                <a16:creationId xmlns:a16="http://schemas.microsoft.com/office/drawing/2014/main" id="{668428E4-C702-ABD6-AAAA-9EE289CF98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651500" y="4508500"/>
            <a:ext cx="3276600" cy="1971675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" name="Picture 14" descr="Pila di auto">
            <a:extLst>
              <a:ext uri="{FF2B5EF4-FFF2-40B4-BE49-F238E27FC236}">
                <a16:creationId xmlns:a16="http://schemas.microsoft.com/office/drawing/2014/main" id="{7360ECF0-E6CB-E315-6DA9-FA557BC0CD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39713" y="2370138"/>
            <a:ext cx="2011362" cy="4110037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8" name="Picture 15" descr="AUTO SCARPE">
            <a:extLst>
              <a:ext uri="{FF2B5EF4-FFF2-40B4-BE49-F238E27FC236}">
                <a16:creationId xmlns:a16="http://schemas.microsoft.com/office/drawing/2014/main" id="{F2846B3A-4203-A503-A15B-3928584121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3251200" y="277813"/>
            <a:ext cx="2855913" cy="1927225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9" name="Picture 16" descr="AUTO SCARPA">
            <a:extLst>
              <a:ext uri="{FF2B5EF4-FFF2-40B4-BE49-F238E27FC236}">
                <a16:creationId xmlns:a16="http://schemas.microsoft.com/office/drawing/2014/main" id="{192BCCFA-5074-8AD1-E135-AF7F1E09F1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6278563" y="277813"/>
            <a:ext cx="2649537" cy="1927225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0" name="Picture 17" descr="AUTO A ASINO">
            <a:extLst>
              <a:ext uri="{FF2B5EF4-FFF2-40B4-BE49-F238E27FC236}">
                <a16:creationId xmlns:a16="http://schemas.microsoft.com/office/drawing/2014/main" id="{AF8C1E95-BD0E-FB1F-257D-CC85C1133A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5651500" y="2366963"/>
            <a:ext cx="3271838" cy="1993900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1" name="Picture 18" descr="AUTO Acqua-planing">
            <a:extLst>
              <a:ext uri="{FF2B5EF4-FFF2-40B4-BE49-F238E27FC236}">
                <a16:creationId xmlns:a16="http://schemas.microsoft.com/office/drawing/2014/main" id="{AAF94B49-ED89-EDC1-E057-5C896DE29E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2411413" y="2366963"/>
            <a:ext cx="3097212" cy="1987550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D6A36113-8617-90B0-85C7-1E09918F231E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772099" name="Slide Number Placeholder 3">
            <a:extLst>
              <a:ext uri="{FF2B5EF4-FFF2-40B4-BE49-F238E27FC236}">
                <a16:creationId xmlns:a16="http://schemas.microsoft.com/office/drawing/2014/main" id="{D3903B77-B3AF-645B-2831-F9A423B9F653}"/>
              </a:ext>
            </a:extLst>
          </p:cNvPr>
          <p:cNvSpPr txBox="1">
            <a:spLocks/>
          </p:cNvSpPr>
          <p:nvPr/>
        </p:nvSpPr>
        <p:spPr bwMode="auto">
          <a:xfrm>
            <a:off x="6777038" y="6480175"/>
            <a:ext cx="21336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SzTx/>
              <a:buFontTx/>
              <a:buNone/>
            </a:pPr>
            <a:fld id="{0FFD45DF-0D03-44FF-9D39-606BF8CCB43A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120</a:t>
            </a:fld>
            <a:endParaRPr lang="it-IT" altLang="it-CH" sz="1400" dirty="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" descr="C:\Dokumente und Einstellungen\Enrico\Eigene Dateien\Enrico\Documenti\AA Enrico nuovo\Politica\Presentazione marxismo\Automobili colorate.JPG">
            <a:extLst>
              <a:ext uri="{FF2B5EF4-FFF2-40B4-BE49-F238E27FC236}">
                <a16:creationId xmlns:a16="http://schemas.microsoft.com/office/drawing/2014/main" id="{DDE64E0E-E371-9AD8-BB01-10523B066A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4763"/>
            <a:ext cx="9144000" cy="6851650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74147" name="Text Box 26">
            <a:extLst>
              <a:ext uri="{FF2B5EF4-FFF2-40B4-BE49-F238E27FC236}">
                <a16:creationId xmlns:a16="http://schemas.microsoft.com/office/drawing/2014/main" id="{AB84D016-C216-EB7C-7954-2F89683D0C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0513" y="1268413"/>
            <a:ext cx="912812" cy="279400"/>
          </a:xfrm>
          <a:prstGeom prst="rect">
            <a:avLst/>
          </a:prstGeom>
          <a:solidFill>
            <a:srgbClr val="FF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solidFill>
                  <a:srgbClr val="002060"/>
                </a:solidFill>
                <a:cs typeface="Arial" panose="020B0604020202020204" pitchFamily="34" charset="0"/>
              </a:rPr>
              <a:t>Batmóvel</a:t>
            </a:r>
          </a:p>
        </p:txBody>
      </p:sp>
      <p:sp>
        <p:nvSpPr>
          <p:cNvPr id="774148" name="Segnaposto numero diapositiva 1">
            <a:extLst>
              <a:ext uri="{FF2B5EF4-FFF2-40B4-BE49-F238E27FC236}">
                <a16:creationId xmlns:a16="http://schemas.microsoft.com/office/drawing/2014/main" id="{8A2FD216-0CAF-471C-B181-CA68E959A184}"/>
              </a:ext>
            </a:extLst>
          </p:cNvPr>
          <p:cNvSpPr txBox="1">
            <a:spLocks/>
          </p:cNvSpPr>
          <p:nvPr/>
        </p:nvSpPr>
        <p:spPr bwMode="auto">
          <a:xfrm>
            <a:off x="6146800" y="1071563"/>
            <a:ext cx="55562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SzTx/>
              <a:buFontTx/>
              <a:buNone/>
            </a:pPr>
            <a:fld id="{CFE8F10A-C413-4A3A-A011-FC4CCCA14EB4}" type="slidenum">
              <a:rPr lang="it-IT" altLang="it-CH" sz="1400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121</a:t>
            </a:fld>
            <a:endParaRPr lang="it-IT" altLang="it-CH" sz="1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03505991-DB6E-B372-A204-0FDFE2157E1E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194" name="Text Box 1">
            <a:extLst>
              <a:ext uri="{FF2B5EF4-FFF2-40B4-BE49-F238E27FC236}">
                <a16:creationId xmlns:a16="http://schemas.microsoft.com/office/drawing/2014/main" id="{88D08042-A2B9-A891-C94E-DCF81BF943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5375" y="2533650"/>
            <a:ext cx="622300" cy="484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048F278A-5592-4B1A-9E68-FA6A1780A6E1}" type="slidenum">
              <a:rPr lang="it-IT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122</a:t>
            </a:fld>
            <a:endParaRPr lang="it-IT" altLang="it-CH" sz="1400" b="1" dirty="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776195" name="Text Box 3">
            <a:extLst>
              <a:ext uri="{FF2B5EF4-FFF2-40B4-BE49-F238E27FC236}">
                <a16:creationId xmlns:a16="http://schemas.microsoft.com/office/drawing/2014/main" id="{8D17C09B-C2F7-7E4A-4AE5-75762DB57B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2533650"/>
            <a:ext cx="3241675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 dirty="0">
                <a:solidFill>
                  <a:schemeClr val="bg1"/>
                </a:solidFill>
                <a:cs typeface="Arial" panose="020B0604020202020204" pitchFamily="34" charset="0"/>
              </a:rPr>
              <a:t>HÁ DEMASIADOS CARROS</a:t>
            </a:r>
          </a:p>
        </p:txBody>
      </p:sp>
      <p:pic>
        <p:nvPicPr>
          <p:cNvPr id="10" name="Picture 4" descr="auto troppe auto su autostrada">
            <a:extLst>
              <a:ext uri="{FF2B5EF4-FFF2-40B4-BE49-F238E27FC236}">
                <a16:creationId xmlns:a16="http://schemas.microsoft.com/office/drawing/2014/main" id="{608A54F7-CA79-10A3-A621-501049F80E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992813" y="7938"/>
            <a:ext cx="3151187" cy="3813175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9" descr="auto parkhaus">
            <a:extLst>
              <a:ext uri="{FF2B5EF4-FFF2-40B4-BE49-F238E27FC236}">
                <a16:creationId xmlns:a16="http://schemas.microsoft.com/office/drawing/2014/main" id="{87862E75-2195-FA02-39B9-8811E3F761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643438" y="3648075"/>
            <a:ext cx="4500562" cy="3209925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Picture 10" descr="auto troppe auto 7">
            <a:extLst>
              <a:ext uri="{FF2B5EF4-FFF2-40B4-BE49-F238E27FC236}">
                <a16:creationId xmlns:a16="http://schemas.microsoft.com/office/drawing/2014/main" id="{8F3765FE-CFEA-C039-03B6-EFB0959A83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0" y="3071813"/>
            <a:ext cx="4500563" cy="3786187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3" name="Picture 11" descr="AUTO AMMUCCHIATE">
            <a:extLst>
              <a:ext uri="{FF2B5EF4-FFF2-40B4-BE49-F238E27FC236}">
                <a16:creationId xmlns:a16="http://schemas.microsoft.com/office/drawing/2014/main" id="{B37E54A6-FDBB-BDB3-EFEA-FAFEE25FC2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0" y="7938"/>
            <a:ext cx="3492500" cy="2263775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Picture 12" descr="auto incrocio congestionato">
            <a:extLst>
              <a:ext uri="{FF2B5EF4-FFF2-40B4-BE49-F238E27FC236}">
                <a16:creationId xmlns:a16="http://schemas.microsoft.com/office/drawing/2014/main" id="{CE58C048-94C3-7075-BB0A-7FD54C0CD0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3635375" y="7938"/>
            <a:ext cx="3024188" cy="2262187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1F879838-BF57-D336-5FFA-0525AB37FF7E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776196" name="Text Box 8">
            <a:extLst>
              <a:ext uri="{FF2B5EF4-FFF2-40B4-BE49-F238E27FC236}">
                <a16:creationId xmlns:a16="http://schemas.microsoft.com/office/drawing/2014/main" id="{63083FA2-3F25-CFF4-EB76-4487AC95B8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3438" y="2339975"/>
            <a:ext cx="1295400" cy="1171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 dirty="0">
                <a:solidFill>
                  <a:srgbClr val="FFFFFF"/>
                </a:solidFill>
                <a:cs typeface="Arial" panose="020B0604020202020204" pitchFamily="34" charset="0"/>
              </a:rPr>
              <a:t>PARQUE DE ESTACIO-NAMENTO COM ANDARES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42" name="Text Box 1">
            <a:extLst>
              <a:ext uri="{FF2B5EF4-FFF2-40B4-BE49-F238E27FC236}">
                <a16:creationId xmlns:a16="http://schemas.microsoft.com/office/drawing/2014/main" id="{F7FF937F-DA7E-5075-59DA-023775AEE9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036739BA-986E-436E-8627-A015137B883A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123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778243" name="Text Box 3">
            <a:extLst>
              <a:ext uri="{FF2B5EF4-FFF2-40B4-BE49-F238E27FC236}">
                <a16:creationId xmlns:a16="http://schemas.microsoft.com/office/drawing/2014/main" id="{63A1A589-3D26-E952-B45F-9FF77A72B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43563" y="4572000"/>
            <a:ext cx="2849562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t>Mas os carros exigem autoestradas e estas submergem o território.</a:t>
            </a:r>
          </a:p>
        </p:txBody>
      </p:sp>
      <p:sp>
        <p:nvSpPr>
          <p:cNvPr id="778244" name="Text Box 4">
            <a:extLst>
              <a:ext uri="{FF2B5EF4-FFF2-40B4-BE49-F238E27FC236}">
                <a16:creationId xmlns:a16="http://schemas.microsoft.com/office/drawing/2014/main" id="{3F77B228-311A-8417-9972-01EF684761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1500" y="6165850"/>
            <a:ext cx="177800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>
                <a:solidFill>
                  <a:srgbClr val="FFFFFF"/>
                </a:solidFill>
                <a:cs typeface="Arial" panose="020B0604020202020204" pitchFamily="34" charset="0"/>
              </a:rPr>
              <a:t>Califórnia</a:t>
            </a:r>
          </a:p>
        </p:txBody>
      </p:sp>
      <p:sp>
        <p:nvSpPr>
          <p:cNvPr id="778245" name="Text Box 6">
            <a:extLst>
              <a:ext uri="{FF2B5EF4-FFF2-40B4-BE49-F238E27FC236}">
                <a16:creationId xmlns:a16="http://schemas.microsoft.com/office/drawing/2014/main" id="{E37CB01E-BFD6-D1C1-6E5B-7E930F5E2C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43563" y="3571875"/>
            <a:ext cx="2160587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t>Em Genebra os carros são bonitos de se ver.</a:t>
            </a:r>
          </a:p>
        </p:txBody>
      </p:sp>
      <p:sp>
        <p:nvSpPr>
          <p:cNvPr id="778246" name="Text Box 8">
            <a:extLst>
              <a:ext uri="{FF2B5EF4-FFF2-40B4-BE49-F238E27FC236}">
                <a16:creationId xmlns:a16="http://schemas.microsoft.com/office/drawing/2014/main" id="{D3B9B6E6-8EB5-53EF-70B6-5ABDAC95BD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43563" y="3071813"/>
            <a:ext cx="3071812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t>Os carros inspiram os artistas</a:t>
            </a:r>
          </a:p>
        </p:txBody>
      </p:sp>
      <p:pic>
        <p:nvPicPr>
          <p:cNvPr id="10" name="Picture 4" descr="strade">
            <a:extLst>
              <a:ext uri="{FF2B5EF4-FFF2-40B4-BE49-F238E27FC236}">
                <a16:creationId xmlns:a16="http://schemas.microsoft.com/office/drawing/2014/main" id="{D7C8104D-A52B-7DBB-1501-7B19E72D4A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28625" y="3843338"/>
            <a:ext cx="4575175" cy="2727325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7" descr="SaloneGinevra2002-3148-015-f">
            <a:extLst>
              <a:ext uri="{FF2B5EF4-FFF2-40B4-BE49-F238E27FC236}">
                <a16:creationId xmlns:a16="http://schemas.microsoft.com/office/drawing/2014/main" id="{B3F1A2F7-DA15-2228-21DF-674D8C6B63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28625" y="357188"/>
            <a:ext cx="4575175" cy="3286125"/>
          </a:xfrm>
          <a:prstGeom prst="rect">
            <a:avLst/>
          </a:prstGeom>
          <a:ln w="1905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Picture 10" descr="http://www.89-90.sachsen.de/img/freistaat/413_mp_prag_freiheit_11.jpg">
            <a:extLst>
              <a:ext uri="{FF2B5EF4-FFF2-40B4-BE49-F238E27FC236}">
                <a16:creationId xmlns:a16="http://schemas.microsoft.com/office/drawing/2014/main" id="{468ED0C5-41A0-A8AA-8251-F73762BC93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160963" y="358775"/>
            <a:ext cx="3662362" cy="2571750"/>
          </a:xfrm>
          <a:prstGeom prst="rect">
            <a:avLst/>
          </a:prstGeom>
          <a:ln w="1905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9C6FBA0F-FE0A-DCA7-B114-9AA3CCAC25A1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290" name="Text Box 1">
            <a:extLst>
              <a:ext uri="{FF2B5EF4-FFF2-40B4-BE49-F238E27FC236}">
                <a16:creationId xmlns:a16="http://schemas.microsoft.com/office/drawing/2014/main" id="{2B6ABA36-11AC-9823-8D05-6663597DF4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21675" y="5732463"/>
            <a:ext cx="544513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F432DF5E-4A65-4F1D-9FE2-BCEDAF030C6D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124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780291" name="Text Box 3">
            <a:extLst>
              <a:ext uri="{FF2B5EF4-FFF2-40B4-BE49-F238E27FC236}">
                <a16:creationId xmlns:a16="http://schemas.microsoft.com/office/drawing/2014/main" id="{8CF642B8-E638-5599-080D-D3EFFADDAA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7888" y="6208713"/>
            <a:ext cx="4848225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O que é que não se faz pelos carros! </a:t>
            </a:r>
          </a:p>
        </p:txBody>
      </p:sp>
      <p:pic>
        <p:nvPicPr>
          <p:cNvPr id="5" name="Picture 2" descr="C:\Dokumente und Einstellungen\Enrico\Eigene Dateien\Enrico\Documenti\AA Enrico nuovo\Sito\autostrade.jpg">
            <a:extLst>
              <a:ext uri="{FF2B5EF4-FFF2-40B4-BE49-F238E27FC236}">
                <a16:creationId xmlns:a16="http://schemas.microsoft.com/office/drawing/2014/main" id="{945753E7-D3F9-9685-1F03-E937DBE0AF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20738" y="444500"/>
            <a:ext cx="7502525" cy="5626100"/>
          </a:xfrm>
          <a:prstGeom prst="rect">
            <a:avLst/>
          </a:prstGeom>
          <a:ln w="38100"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1BAB3D63-BFBC-F7A0-E493-1B6BE14FF33E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338" name="Slide Number Placeholder 6">
            <a:extLst>
              <a:ext uri="{FF2B5EF4-FFF2-40B4-BE49-F238E27FC236}">
                <a16:creationId xmlns:a16="http://schemas.microsoft.com/office/drawing/2014/main" id="{2C85E576-272B-B61D-2B32-CFA70BC043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F26999E4-18AF-419C-8B75-22EC2A4ABD2F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125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pic>
        <p:nvPicPr>
          <p:cNvPr id="782339" name="Picture 9" descr="Auto in Svizzera">
            <a:extLst>
              <a:ext uri="{FF2B5EF4-FFF2-40B4-BE49-F238E27FC236}">
                <a16:creationId xmlns:a16="http://schemas.microsoft.com/office/drawing/2014/main" id="{E448BE2C-7870-13FA-85F2-AADD4D3C3ABB}"/>
              </a:ext>
            </a:extLst>
          </p:cNvPr>
          <p:cNvPicPr>
            <a:picLocks noChangeAspect="1" noChangeArrowheads="1"/>
          </p:cNvPicPr>
          <p:nvPr>
            <p:ph sz="half" idx="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50825" y="188913"/>
            <a:ext cx="8713788" cy="6453187"/>
          </a:xfrm>
          <a:noFill/>
        </p:spPr>
      </p:pic>
      <p:sp>
        <p:nvSpPr>
          <p:cNvPr id="782340" name="CasellaDiTesto 1">
            <a:extLst>
              <a:ext uri="{FF2B5EF4-FFF2-40B4-BE49-F238E27FC236}">
                <a16:creationId xmlns:a16="http://schemas.microsoft.com/office/drawing/2014/main" id="{CBBDE941-7BB2-E334-E893-112AEDC253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1341438"/>
            <a:ext cx="6696075" cy="5842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it-CH" altLang="it-CH" b="1">
                <a:solidFill>
                  <a:srgbClr val="800000"/>
                </a:solidFill>
                <a:cs typeface="Arial" panose="020B0604020202020204" pitchFamily="34" charset="0"/>
              </a:rPr>
              <a:t>CINCO MILHÕES DE VEÍCULOS</a:t>
            </a:r>
          </a:p>
        </p:txBody>
      </p:sp>
      <p:sp>
        <p:nvSpPr>
          <p:cNvPr id="499717" name="CasellaDiTesto 2">
            <a:extLst>
              <a:ext uri="{FF2B5EF4-FFF2-40B4-BE49-F238E27FC236}">
                <a16:creationId xmlns:a16="http://schemas.microsoft.com/office/drawing/2014/main" id="{425B975D-B10A-E8F3-A751-679044F838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260350"/>
            <a:ext cx="1152525" cy="369888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defTabSz="449263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449263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449263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449263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449263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it-CH" altLang="it-CH" sz="1800" b="1" dirty="0" err="1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Suiça</a:t>
            </a:r>
            <a:endParaRPr lang="it-CH" altLang="it-CH" sz="1800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Arial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99CC58A0-468B-50C3-F041-350046EF761C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  <p:transition spd="slow"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386" name="Text Box 1">
            <a:extLst>
              <a:ext uri="{FF2B5EF4-FFF2-40B4-BE49-F238E27FC236}">
                <a16:creationId xmlns:a16="http://schemas.microsoft.com/office/drawing/2014/main" id="{FBB11F83-9C68-A416-34D2-C5D52CDCC6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3" y="476250"/>
            <a:ext cx="2519362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800">
                <a:solidFill>
                  <a:srgbClr val="FFFFFF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Há demasiados carros</a:t>
            </a:r>
          </a:p>
        </p:txBody>
      </p:sp>
      <p:sp>
        <p:nvSpPr>
          <p:cNvPr id="784387" name="Text Box 2">
            <a:extLst>
              <a:ext uri="{FF2B5EF4-FFF2-40B4-BE49-F238E27FC236}">
                <a16:creationId xmlns:a16="http://schemas.microsoft.com/office/drawing/2014/main" id="{3D0391CC-30F9-357E-B50B-1D3AE5B3C2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6488" y="1846263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904768DD-4A51-4432-878C-21F7885BBB7C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126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784388" name="Picture 3">
            <a:extLst>
              <a:ext uri="{FF2B5EF4-FFF2-40B4-BE49-F238E27FC236}">
                <a16:creationId xmlns:a16="http://schemas.microsoft.com/office/drawing/2014/main" id="{26E24615-EBE5-9B58-EBDC-FB2E0707E5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419475"/>
            <a:ext cx="4392613" cy="3294063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84389" name="Picture 4">
            <a:extLst>
              <a:ext uri="{FF2B5EF4-FFF2-40B4-BE49-F238E27FC236}">
                <a16:creationId xmlns:a16="http://schemas.microsoft.com/office/drawing/2014/main" id="{360AE4F8-6F7C-8F76-29EC-7B8D3C999E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23850"/>
            <a:ext cx="4392613" cy="292100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84390" name="Picture 5">
            <a:extLst>
              <a:ext uri="{FF2B5EF4-FFF2-40B4-BE49-F238E27FC236}">
                <a16:creationId xmlns:a16="http://schemas.microsoft.com/office/drawing/2014/main" id="{5E20F2CE-CF64-430C-B924-20086696D0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2195513"/>
            <a:ext cx="4321175" cy="450850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B9F1B7FD-15DD-AEBC-6193-817299BCDDDE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434" name="Text Box 1">
            <a:extLst>
              <a:ext uri="{FF2B5EF4-FFF2-40B4-BE49-F238E27FC236}">
                <a16:creationId xmlns:a16="http://schemas.microsoft.com/office/drawing/2014/main" id="{B9AFFE05-564A-6EC0-E4DC-3734A2A29E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302" y="5658644"/>
            <a:ext cx="693738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D6DCE1C-6D55-4965-B9C1-72ADF61830B6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127</a:t>
            </a:fld>
            <a:endParaRPr lang="it-IT" altLang="it-CH" sz="1400" dirty="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786435" name="Text Box 3">
            <a:extLst>
              <a:ext uri="{FF2B5EF4-FFF2-40B4-BE49-F238E27FC236}">
                <a16:creationId xmlns:a16="http://schemas.microsoft.com/office/drawing/2014/main" id="{37435BEF-DAE0-3394-9648-E34C080E3A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89918" y="5603081"/>
            <a:ext cx="5364163" cy="403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 dirty="0" err="1">
                <a:solidFill>
                  <a:srgbClr val="FFFFFF"/>
                </a:solidFill>
                <a:cs typeface="Arial" panose="020B0604020202020204" pitchFamily="34" charset="0"/>
              </a:rPr>
              <a:t>Já</a:t>
            </a:r>
            <a:r>
              <a:rPr lang="it-CH" altLang="it-CH" sz="2000" b="1" dirty="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it-CH" altLang="it-CH" sz="2000" b="1" dirty="0" err="1">
                <a:solidFill>
                  <a:srgbClr val="FFFFFF"/>
                </a:solidFill>
                <a:cs typeface="Arial" panose="020B0604020202020204" pitchFamily="34" charset="0"/>
              </a:rPr>
              <a:t>não</a:t>
            </a:r>
            <a:r>
              <a:rPr lang="it-CH" altLang="it-CH" sz="2000" b="1" dirty="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it-CH" altLang="it-CH" sz="2000" b="1" dirty="0" err="1">
                <a:solidFill>
                  <a:srgbClr val="FFFFFF"/>
                </a:solidFill>
                <a:cs typeface="Arial" panose="020B0604020202020204" pitchFamily="34" charset="0"/>
              </a:rPr>
              <a:t>sabemos</a:t>
            </a:r>
            <a:r>
              <a:rPr lang="it-CH" altLang="it-CH" sz="2000" b="1" dirty="0">
                <a:solidFill>
                  <a:srgbClr val="FFFFFF"/>
                </a:solidFill>
                <a:cs typeface="Arial" panose="020B0604020202020204" pitchFamily="34" charset="0"/>
              </a:rPr>
              <a:t> onde </a:t>
            </a:r>
            <a:r>
              <a:rPr lang="it-CH" altLang="it-CH" sz="2000" b="1" dirty="0" err="1">
                <a:solidFill>
                  <a:srgbClr val="FFFFFF"/>
                </a:solidFill>
                <a:cs typeface="Arial" panose="020B0604020202020204" pitchFamily="34" charset="0"/>
              </a:rPr>
              <a:t>colocar</a:t>
            </a:r>
            <a:r>
              <a:rPr lang="it-CH" altLang="it-CH" sz="2000" b="1" dirty="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it-CH" altLang="it-CH" sz="2000" b="1" dirty="0" err="1">
                <a:solidFill>
                  <a:srgbClr val="FFFFFF"/>
                </a:solidFill>
                <a:cs typeface="Arial" panose="020B0604020202020204" pitchFamily="34" charset="0"/>
              </a:rPr>
              <a:t>os</a:t>
            </a:r>
            <a:r>
              <a:rPr lang="it-CH" altLang="it-CH" sz="2000" b="1" dirty="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it-CH" altLang="it-CH" sz="2000" b="1" dirty="0" err="1">
                <a:solidFill>
                  <a:srgbClr val="FFFFFF"/>
                </a:solidFill>
                <a:cs typeface="Arial" panose="020B0604020202020204" pitchFamily="34" charset="0"/>
              </a:rPr>
              <a:t>carros</a:t>
            </a:r>
            <a:r>
              <a:rPr lang="it-CH" altLang="it-CH" sz="2000" b="1" dirty="0">
                <a:solidFill>
                  <a:srgbClr val="FFFFFF"/>
                </a:solidFill>
                <a:cs typeface="Arial" panose="020B0604020202020204" pitchFamily="34" charset="0"/>
              </a:rPr>
              <a:t>...</a:t>
            </a:r>
          </a:p>
        </p:txBody>
      </p:sp>
      <p:pic>
        <p:nvPicPr>
          <p:cNvPr id="5" name="Picture 2" descr="C:\Dokumente und Einstellungen\Enrico\Desktop\deposito auto.jpg">
            <a:extLst>
              <a:ext uri="{FF2B5EF4-FFF2-40B4-BE49-F238E27FC236}">
                <a16:creationId xmlns:a16="http://schemas.microsoft.com/office/drawing/2014/main" id="{F9A49426-59C0-129B-C0CD-DC17B2F09A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 l="1579" t="4938" r="2058" b="4938"/>
          <a:stretch>
            <a:fillRect/>
          </a:stretch>
        </p:blipFill>
        <p:spPr bwMode="auto">
          <a:xfrm>
            <a:off x="827088" y="908050"/>
            <a:ext cx="7526337" cy="4503738"/>
          </a:xfrm>
          <a:prstGeom prst="rect">
            <a:avLst/>
          </a:prstGeom>
          <a:ln w="28575"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7F4DB1FB-92D2-2225-4072-AFE0A2F0B615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82" name="Slide Number Placeholder 1">
            <a:extLst>
              <a:ext uri="{FF2B5EF4-FFF2-40B4-BE49-F238E27FC236}">
                <a16:creationId xmlns:a16="http://schemas.microsoft.com/office/drawing/2014/main" id="{D198BD08-C876-4334-1B10-E5E6A43179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3865563" y="6299200"/>
            <a:ext cx="2133600" cy="4762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CFA6480A-F201-4204-B246-577E062C5365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128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pic>
        <p:nvPicPr>
          <p:cNvPr id="502787" name="Picture 2" descr="C:\Dokumente und Einstellungen\Enrico\Eigene Dateien\Enrico\Documenti\AA Enrico nuovo\Politica\china04.jpg">
            <a:extLst>
              <a:ext uri="{FF2B5EF4-FFF2-40B4-BE49-F238E27FC236}">
                <a16:creationId xmlns:a16="http://schemas.microsoft.com/office/drawing/2014/main" id="{7C0BB9F4-186C-4BD0-7A4E-99D92A6B2A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79388" y="188913"/>
            <a:ext cx="4471987" cy="3352800"/>
          </a:xfrm>
          <a:prstGeom prst="rect">
            <a:avLst/>
          </a:prstGeom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502788" name="Picture 3" descr="C:\Dokumente und Einstellungen\Enrico\Eigene Dateien\Enrico\Documenti\AA Enrico nuovo\Politica\highway%235.jpg">
            <a:extLst>
              <a:ext uri="{FF2B5EF4-FFF2-40B4-BE49-F238E27FC236}">
                <a16:creationId xmlns:a16="http://schemas.microsoft.com/office/drawing/2014/main" id="{0ABF3218-334C-8DBC-5F63-C9975790B9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787900" y="188913"/>
            <a:ext cx="4194175" cy="3344862"/>
          </a:xfrm>
          <a:prstGeom prst="rect">
            <a:avLst/>
          </a:prstGeom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502789" name="Picture 4" descr="C:\Dokumente und Einstellungen\Enrico\Eigene Dateien\Enrico\Documenti\AA Enrico nuovo\Politica\14_Beijing_25_bful_places_asia_14.jpg">
            <a:extLst>
              <a:ext uri="{FF2B5EF4-FFF2-40B4-BE49-F238E27FC236}">
                <a16:creationId xmlns:a16="http://schemas.microsoft.com/office/drawing/2014/main" id="{9C7485C0-21A9-88AD-2EC0-022170A8D7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79388" y="3644900"/>
            <a:ext cx="4471987" cy="2936875"/>
          </a:xfrm>
          <a:prstGeom prst="rect">
            <a:avLst/>
          </a:prstGeom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502790" name="Picture 5" descr="C:\Dokumente und Einstellungen\Enrico\Eigene Dateien\Enrico\Documenti\AA Enrico nuovo\Politica\9JAOD00Z.jpg">
            <a:extLst>
              <a:ext uri="{FF2B5EF4-FFF2-40B4-BE49-F238E27FC236}">
                <a16:creationId xmlns:a16="http://schemas.microsoft.com/office/drawing/2014/main" id="{62F2C863-D2D1-22CF-57D2-E769AE5BCE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767513" y="3644900"/>
            <a:ext cx="2205037" cy="2936875"/>
          </a:xfrm>
          <a:prstGeom prst="rect">
            <a:avLst/>
          </a:prstGeom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88487" name="TextBox 7">
            <a:extLst>
              <a:ext uri="{FF2B5EF4-FFF2-40B4-BE49-F238E27FC236}">
                <a16:creationId xmlns:a16="http://schemas.microsoft.com/office/drawing/2014/main" id="{023B6AB4-AE98-CAF4-986B-534B4BC3A3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2363" y="3789363"/>
            <a:ext cx="1655762" cy="224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2800">
                <a:solidFill>
                  <a:srgbClr val="FFFFFF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Há demas-iadas autoes-tradas.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0118A2D6-E8D1-AD0F-A112-93311AAC457B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530" name="Text Box 1">
            <a:extLst>
              <a:ext uri="{FF2B5EF4-FFF2-40B4-BE49-F238E27FC236}">
                <a16:creationId xmlns:a16="http://schemas.microsoft.com/office/drawing/2014/main" id="{7C3FBCCA-09E8-5C12-E9F8-30DF10E450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9838" y="5853113"/>
            <a:ext cx="73025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EC48DA3-D98C-4286-B286-AFA04AB3FB64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129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790531" name="Text Box 2">
            <a:extLst>
              <a:ext uri="{FF2B5EF4-FFF2-40B4-BE49-F238E27FC236}">
                <a16:creationId xmlns:a16="http://schemas.microsoft.com/office/drawing/2014/main" id="{E8708A5B-76E5-9584-75B4-0BDACD0447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24075" y="5737225"/>
            <a:ext cx="4537075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2800">
                <a:solidFill>
                  <a:srgbClr val="FFFFFF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Se continuar assim...</a:t>
            </a:r>
          </a:p>
        </p:txBody>
      </p:sp>
      <p:pic>
        <p:nvPicPr>
          <p:cNvPr id="5" name="Picture 3" descr="C:\Dokumente und Einstellungen\Enrico\Eigene Dateien\Enrico\Documenti\AA Enrico nuovo\Politica\nodo stradale.JPG">
            <a:extLst>
              <a:ext uri="{FF2B5EF4-FFF2-40B4-BE49-F238E27FC236}">
                <a16:creationId xmlns:a16="http://schemas.microsoft.com/office/drawing/2014/main" id="{201C675F-27CA-D0E0-3424-15F3004A23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68313" y="765175"/>
            <a:ext cx="8177212" cy="4851400"/>
          </a:xfrm>
          <a:prstGeom prst="rect">
            <a:avLst/>
          </a:prstGeom>
          <a:ln w="3810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3CE91A2C-6F69-CE73-71A7-4FEF1620C865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986" name="Text Box 1">
            <a:extLst>
              <a:ext uri="{FF2B5EF4-FFF2-40B4-BE49-F238E27FC236}">
                <a16:creationId xmlns:a16="http://schemas.microsoft.com/office/drawing/2014/main" id="{BE112599-35BD-8B6E-C1F9-F51F459023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1EF64DBA-E0A6-4C28-8FCF-310A28C28FC9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13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553987" name="Text Box 3">
            <a:extLst>
              <a:ext uri="{FF2B5EF4-FFF2-40B4-BE49-F238E27FC236}">
                <a16:creationId xmlns:a16="http://schemas.microsoft.com/office/drawing/2014/main" id="{AEA202CB-E867-6591-AB85-89C75F2D1E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552450"/>
            <a:ext cx="2989262" cy="2249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b="1" dirty="0" err="1">
                <a:solidFill>
                  <a:schemeClr val="bg1"/>
                </a:solidFill>
                <a:cs typeface="Arial" panose="020B0604020202020204" pitchFamily="34" charset="0"/>
              </a:rPr>
              <a:t>Início</a:t>
            </a:r>
            <a:r>
              <a:rPr lang="fr-CH" altLang="it-CH" b="1" dirty="0">
                <a:solidFill>
                  <a:schemeClr val="bg1"/>
                </a:solidFill>
                <a:cs typeface="Arial" panose="020B0604020202020204" pitchFamily="34" charset="0"/>
              </a:rPr>
              <a:t> de 1900</a:t>
            </a:r>
            <a:r>
              <a:rPr lang="fr-CH" altLang="it-CH" sz="18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endParaRPr lang="fr-CH" altLang="it-CH" sz="1800" b="1" dirty="0">
              <a:solidFill>
                <a:schemeClr val="bg1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endParaRPr lang="fr-CH" altLang="it-CH" sz="1800" b="1" dirty="0">
              <a:solidFill>
                <a:srgbClr val="FFFFFF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endParaRPr lang="fr-CH" altLang="it-CH" sz="1800" b="1" dirty="0">
              <a:solidFill>
                <a:srgbClr val="FFFFFF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endParaRPr lang="fr-CH" altLang="it-CH" sz="1800" b="1" dirty="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553988" name="Text Box 4">
            <a:extLst>
              <a:ext uri="{FF2B5EF4-FFF2-40B4-BE49-F238E27FC236}">
                <a16:creationId xmlns:a16="http://schemas.microsoft.com/office/drawing/2014/main" id="{252D073F-FACB-3505-73EF-439493DD38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763" y="2016125"/>
            <a:ext cx="309562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FABRICA DE SAPATOS</a:t>
            </a:r>
          </a:p>
        </p:txBody>
      </p:sp>
      <p:sp>
        <p:nvSpPr>
          <p:cNvPr id="553989" name="Text Box 6">
            <a:extLst>
              <a:ext uri="{FF2B5EF4-FFF2-40B4-BE49-F238E27FC236}">
                <a16:creationId xmlns:a16="http://schemas.microsoft.com/office/drawing/2014/main" id="{B0174579-47F3-F9D5-57C9-B7974D7425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3" y="4724400"/>
            <a:ext cx="1655762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solidFill>
                  <a:srgbClr val="FFFFFF"/>
                </a:solidFill>
                <a:cs typeface="Arial" panose="020B0604020202020204" pitchFamily="34" charset="0"/>
              </a:rPr>
              <a:t>Estas fábricas ocupavam muito trabalhadores</a:t>
            </a:r>
          </a:p>
        </p:txBody>
      </p:sp>
      <p:pic>
        <p:nvPicPr>
          <p:cNvPr id="8" name="Picture 4" descr="fabbrica industria tessile 1900">
            <a:extLst>
              <a:ext uri="{FF2B5EF4-FFF2-40B4-BE49-F238E27FC236}">
                <a16:creationId xmlns:a16="http://schemas.microsoft.com/office/drawing/2014/main" id="{A67DD6A8-24E8-2A4E-7845-19D1CC480B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30213" y="3098800"/>
            <a:ext cx="4679950" cy="3349625"/>
          </a:xfrm>
          <a:prstGeom prst="rect">
            <a:avLst/>
          </a:prstGeom>
          <a:ln w="12700">
            <a:solidFill>
              <a:schemeClr val="bg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Picture 7" descr="C:\Users\Enrico\Enrico\Documenti\AA Enrico nuovo\Politica\Presentazione marxismo\Fabbrica scarpe JPEG.jpg">
            <a:extLst>
              <a:ext uri="{FF2B5EF4-FFF2-40B4-BE49-F238E27FC236}">
                <a16:creationId xmlns:a16="http://schemas.microsoft.com/office/drawing/2014/main" id="{03341DD9-04F2-CB03-9351-DCEBA413FA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140200" y="354013"/>
            <a:ext cx="4506913" cy="3467100"/>
          </a:xfrm>
          <a:prstGeom prst="rect">
            <a:avLst/>
          </a:prstGeom>
          <a:ln w="12700">
            <a:solidFill>
              <a:schemeClr val="bg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5B620839-BF9B-D69D-2ACA-A0B7F8FC68E1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578" name="Text Box 2">
            <a:extLst>
              <a:ext uri="{FF2B5EF4-FFF2-40B4-BE49-F238E27FC236}">
                <a16:creationId xmlns:a16="http://schemas.microsoft.com/office/drawing/2014/main" id="{5045E3E0-A7EF-C409-E11A-A32068E3FD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7113" y="5300663"/>
            <a:ext cx="3378200" cy="947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800">
                <a:solidFill>
                  <a:srgbClr val="FFFFFF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Isto não pode continuar!</a:t>
            </a:r>
          </a:p>
        </p:txBody>
      </p:sp>
      <p:sp>
        <p:nvSpPr>
          <p:cNvPr id="792579" name="Text Box 7">
            <a:extLst>
              <a:ext uri="{FF2B5EF4-FFF2-40B4-BE49-F238E27FC236}">
                <a16:creationId xmlns:a16="http://schemas.microsoft.com/office/drawing/2014/main" id="{D941A605-78B0-9FCE-5276-585B9CF233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4425" y="3230563"/>
            <a:ext cx="3327400" cy="46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Alguns procuram formas alternativas... outros sonham, mas não é uma solução.</a:t>
            </a:r>
          </a:p>
        </p:txBody>
      </p:sp>
      <p:sp>
        <p:nvSpPr>
          <p:cNvPr id="792580" name="Text Box 8">
            <a:extLst>
              <a:ext uri="{FF2B5EF4-FFF2-40B4-BE49-F238E27FC236}">
                <a16:creationId xmlns:a16="http://schemas.microsoft.com/office/drawing/2014/main" id="{7EE7F1AC-14F2-8EC2-F655-72E95BDC8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96250" y="5934075"/>
            <a:ext cx="69215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0EC4A56-74DE-42E3-8DE7-4CFB2C748BD0}" type="slidenum">
              <a:rPr lang="it-IT" altLang="it-CH" sz="1400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130</a:t>
            </a:fld>
            <a:endParaRPr lang="it-IT" altLang="it-CH" sz="1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pic>
        <p:nvPicPr>
          <p:cNvPr id="10" name="Picture 2" descr="C:\Dokumente und Einstellungen\Enrico\Eigene Dateien\Enrico\Documenti\AA Enrico nuovo\Politica\Traffico game over.JPG">
            <a:extLst>
              <a:ext uri="{FF2B5EF4-FFF2-40B4-BE49-F238E27FC236}">
                <a16:creationId xmlns:a16="http://schemas.microsoft.com/office/drawing/2014/main" id="{55A3F513-6DFD-1C36-699B-66B632A898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20713" y="511175"/>
            <a:ext cx="3984625" cy="56388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6" descr="C:\Dokumente und Einstellungen\Enrico\Desktop\Auto volante.bmp">
            <a:extLst>
              <a:ext uri="{FF2B5EF4-FFF2-40B4-BE49-F238E27FC236}">
                <a16:creationId xmlns:a16="http://schemas.microsoft.com/office/drawing/2014/main" id="{293C9768-43C0-D09F-368B-DA79E3827B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051675" y="511175"/>
            <a:ext cx="1316038" cy="1285875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Picture 8" descr="http://www.blahblahtech.com/wp-content/images/Flying-Car.jpg">
            <a:extLst>
              <a:ext uri="{FF2B5EF4-FFF2-40B4-BE49-F238E27FC236}">
                <a16:creationId xmlns:a16="http://schemas.microsoft.com/office/drawing/2014/main" id="{BE92D5BB-6873-7101-8B0F-843831CE00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837113" y="511175"/>
            <a:ext cx="2124075" cy="1300163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3" name="Picture 10" descr="http://estb.msn.com/i/D9/D63DB3D6688DC6A156B2CD85DE9ADA.jpg">
            <a:extLst>
              <a:ext uri="{FF2B5EF4-FFF2-40B4-BE49-F238E27FC236}">
                <a16:creationId xmlns:a16="http://schemas.microsoft.com/office/drawing/2014/main" id="{C0B2CF59-CA60-1511-E8B6-D1FCA6490E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837113" y="1868488"/>
            <a:ext cx="1751012" cy="1287462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Picture 12" descr="http://blog.news-record.com/staff/culture/Jetsons%20Car.jpg">
            <a:extLst>
              <a:ext uri="{FF2B5EF4-FFF2-40B4-BE49-F238E27FC236}">
                <a16:creationId xmlns:a16="http://schemas.microsoft.com/office/drawing/2014/main" id="{7B4D147B-15D5-F9BD-D4DD-F272F84FE9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 l="17986" r="14825"/>
          <a:stretch>
            <a:fillRect/>
          </a:stretch>
        </p:blipFill>
        <p:spPr bwMode="auto">
          <a:xfrm>
            <a:off x="6694488" y="1868488"/>
            <a:ext cx="1673225" cy="1285875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92586" name="Picture 10" descr="C:\Users\Enrico\Desktop\Auto j.jpg">
            <a:extLst>
              <a:ext uri="{FF2B5EF4-FFF2-40B4-BE49-F238E27FC236}">
                <a16:creationId xmlns:a16="http://schemas.microsoft.com/office/drawing/2014/main" id="{F7073720-7322-2C3B-BF4C-A8A39D3858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1938" y="3978275"/>
            <a:ext cx="1958975" cy="1263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Picture 10" descr="C:\Users\Enrico\Desktop\t.jpg">
            <a:extLst>
              <a:ext uri="{FF2B5EF4-FFF2-40B4-BE49-F238E27FC236}">
                <a16:creationId xmlns:a16="http://schemas.microsoft.com/office/drawing/2014/main" id="{FF63CE03-DA76-5419-FF97-AF778579AC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7739062" y="3982070"/>
            <a:ext cx="714375" cy="704850"/>
          </a:xfrm>
          <a:prstGeom prst="rect">
            <a:avLst/>
          </a:prstGeom>
          <a:noFill/>
          <a:scene3d>
            <a:camera prst="isometricLeftDown"/>
            <a:lightRig rig="threePt" dir="t"/>
          </a:scene3d>
        </p:spPr>
      </p:pic>
      <p:cxnSp>
        <p:nvCxnSpPr>
          <p:cNvPr id="792588" name="Connettore 1 22">
            <a:extLst>
              <a:ext uri="{FF2B5EF4-FFF2-40B4-BE49-F238E27FC236}">
                <a16:creationId xmlns:a16="http://schemas.microsoft.com/office/drawing/2014/main" id="{4770447B-3B0A-DCAC-3DE2-4FBAA93D6A3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096250" y="4616450"/>
            <a:ext cx="0" cy="696913"/>
          </a:xfrm>
          <a:prstGeom prst="line">
            <a:avLst/>
          </a:prstGeom>
          <a:noFill/>
          <a:ln w="19050" algn="ctr">
            <a:solidFill>
              <a:srgbClr val="684D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92589" name="Connettore 1 23">
            <a:extLst>
              <a:ext uri="{FF2B5EF4-FFF2-40B4-BE49-F238E27FC236}">
                <a16:creationId xmlns:a16="http://schemas.microsoft.com/office/drawing/2014/main" id="{85916A01-0DBA-8B9C-8B77-2604BB1AF88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069263" y="4616450"/>
            <a:ext cx="0" cy="676275"/>
          </a:xfrm>
          <a:prstGeom prst="line">
            <a:avLst/>
          </a:prstGeom>
          <a:noFill/>
          <a:ln w="19050" algn="ctr">
            <a:solidFill>
              <a:srgbClr val="684D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" name="Rettangolo 1">
            <a:extLst>
              <a:ext uri="{FF2B5EF4-FFF2-40B4-BE49-F238E27FC236}">
                <a16:creationId xmlns:a16="http://schemas.microsoft.com/office/drawing/2014/main" id="{4AB7B1B4-89CA-BD8C-271F-15F54F231198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626" name="Text Box 1">
            <a:extLst>
              <a:ext uri="{FF2B5EF4-FFF2-40B4-BE49-F238E27FC236}">
                <a16:creationId xmlns:a16="http://schemas.microsoft.com/office/drawing/2014/main" id="{6BB807FA-EA76-465B-A7B6-25C8B4D512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F5A6F746-B247-4F0F-A6C1-077AD53F8F5F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131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794627" name="Picture 2">
            <a:extLst>
              <a:ext uri="{FF2B5EF4-FFF2-40B4-BE49-F238E27FC236}">
                <a16:creationId xmlns:a16="http://schemas.microsoft.com/office/drawing/2014/main" id="{4D0A4E23-91E5-869D-4FBD-0997FA0339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25" y="1285875"/>
            <a:ext cx="3927475" cy="414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94628" name="Text Box 3">
            <a:extLst>
              <a:ext uri="{FF2B5EF4-FFF2-40B4-BE49-F238E27FC236}">
                <a16:creationId xmlns:a16="http://schemas.microsoft.com/office/drawing/2014/main" id="{35C2DDB0-07AA-6547-9243-11B38F9A5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4875" y="1357313"/>
            <a:ext cx="4429125" cy="405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 dirty="0">
                <a:solidFill>
                  <a:srgbClr val="FFFFFF"/>
                </a:solidFill>
                <a:cs typeface="Arial" panose="020B0604020202020204" pitchFamily="34" charset="0"/>
              </a:rPr>
              <a:t>O </a:t>
            </a:r>
            <a:r>
              <a:rPr lang="it-CH" altLang="it-CH" sz="2000" b="1" dirty="0" err="1">
                <a:solidFill>
                  <a:srgbClr val="FFFFFF"/>
                </a:solidFill>
                <a:cs typeface="Arial" panose="020B0604020202020204" pitchFamily="34" charset="0"/>
              </a:rPr>
              <a:t>mercado</a:t>
            </a:r>
            <a:r>
              <a:rPr lang="it-CH" altLang="it-CH" sz="2000" b="1" dirty="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it-CH" altLang="it-CH" sz="2000" b="1" dirty="0" err="1">
                <a:solidFill>
                  <a:srgbClr val="FFFFFF"/>
                </a:solidFill>
                <a:cs typeface="Arial" panose="020B0604020202020204" pitchFamily="34" charset="0"/>
              </a:rPr>
              <a:t>mundial</a:t>
            </a:r>
            <a:r>
              <a:rPr lang="it-CH" altLang="it-CH" sz="2000" b="1" dirty="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it-CH" altLang="it-CH" sz="2000" b="1" dirty="0" err="1">
                <a:solidFill>
                  <a:srgbClr val="FFFFFF"/>
                </a:solidFill>
                <a:cs typeface="Arial" panose="020B0604020202020204" pitchFamily="34" charset="0"/>
              </a:rPr>
              <a:t>está</a:t>
            </a:r>
            <a:r>
              <a:rPr lang="it-CH" altLang="it-CH" sz="2000" b="1" dirty="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it-CH" altLang="it-CH" sz="2000" b="1" dirty="0" err="1">
                <a:solidFill>
                  <a:srgbClr val="FFFFFF"/>
                </a:solidFill>
                <a:cs typeface="Arial" panose="020B0604020202020204" pitchFamily="34" charset="0"/>
              </a:rPr>
              <a:t>saturado</a:t>
            </a:r>
            <a:r>
              <a:rPr lang="it-CH" altLang="it-CH" sz="2000" b="1" dirty="0">
                <a:solidFill>
                  <a:srgbClr val="FFFFFF"/>
                </a:solidFill>
                <a:cs typeface="Arial" panose="020B0604020202020204" pitchFamily="34" charset="0"/>
              </a:rPr>
              <a:t>: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2000" b="1" dirty="0">
              <a:solidFill>
                <a:srgbClr val="FFFFFF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400" b="1" u="sng" dirty="0" err="1">
                <a:solidFill>
                  <a:srgbClr val="FFFFFF"/>
                </a:solidFill>
                <a:cs typeface="Arial" panose="020B0604020202020204" pitchFamily="34" charset="0"/>
              </a:rPr>
              <a:t>Todos</a:t>
            </a:r>
            <a:r>
              <a:rPr lang="it-CH" altLang="it-CH" sz="2400" b="1" u="sng" dirty="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it-CH" altLang="it-CH" sz="2400" b="1" u="sng" dirty="0" err="1">
                <a:solidFill>
                  <a:srgbClr val="FFFFFF"/>
                </a:solidFill>
                <a:cs typeface="Arial" panose="020B0604020202020204" pitchFamily="34" charset="0"/>
              </a:rPr>
              <a:t>aqueles</a:t>
            </a:r>
            <a:r>
              <a:rPr lang="it-CH" altLang="it-CH" sz="2400" b="1" u="sng" dirty="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it-CH" altLang="it-CH" sz="2400" b="1" u="sng" dirty="0" err="1">
                <a:solidFill>
                  <a:srgbClr val="FFFFFF"/>
                </a:solidFill>
                <a:cs typeface="Arial" panose="020B0604020202020204" pitchFamily="34" charset="0"/>
              </a:rPr>
              <a:t>que</a:t>
            </a:r>
            <a:r>
              <a:rPr lang="it-CH" altLang="it-CH" sz="2400" b="1" u="sng" dirty="0">
                <a:solidFill>
                  <a:srgbClr val="FFFFFF"/>
                </a:solidFill>
                <a:cs typeface="Arial" panose="020B0604020202020204" pitchFamily="34" charset="0"/>
              </a:rPr>
              <a:t>: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2400" b="1" u="sng" dirty="0">
              <a:solidFill>
                <a:srgbClr val="FFFFFF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>
                <a:srgbClr val="FFFFFF"/>
              </a:buClr>
              <a:buFont typeface="Arial" panose="020B0604020202020204" pitchFamily="34" charset="0"/>
              <a:buChar char="-"/>
            </a:pPr>
            <a:r>
              <a:rPr lang="it-CH" altLang="it-CH" sz="2000" b="1" dirty="0">
                <a:solidFill>
                  <a:srgbClr val="FFFFFF"/>
                </a:solidFill>
                <a:cs typeface="Arial" panose="020B0604020202020204" pitchFamily="34" charset="0"/>
              </a:rPr>
              <a:t> TÊM O DINHEIRO NECESSÁRIO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2000" b="1" dirty="0">
              <a:solidFill>
                <a:srgbClr val="FFFFFF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>
                <a:srgbClr val="FFFFFF"/>
              </a:buClr>
              <a:buFont typeface="Arial" panose="020B0604020202020204" pitchFamily="34" charset="0"/>
              <a:buChar char="-"/>
            </a:pPr>
            <a:r>
              <a:rPr lang="fr-CH" altLang="it-CH" sz="2000" b="1" dirty="0">
                <a:solidFill>
                  <a:srgbClr val="FFFFFF"/>
                </a:solidFill>
                <a:cs typeface="Arial" panose="020B0604020202020204" pitchFamily="34" charset="0"/>
              </a:rPr>
              <a:t> PRECISAM DE UM CARRO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2000" b="1" dirty="0">
              <a:solidFill>
                <a:srgbClr val="FFFFFF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2000" b="1" dirty="0">
                <a:solidFill>
                  <a:srgbClr val="FFFFFF"/>
                </a:solidFill>
                <a:cs typeface="Arial" panose="020B0604020202020204" pitchFamily="34" charset="0"/>
              </a:rPr>
              <a:t>- QUEREM COMPRAR UM CARRO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600" b="1" dirty="0">
                <a:solidFill>
                  <a:srgbClr val="FFFFFF"/>
                </a:solidFill>
                <a:cs typeface="Arial" panose="020B0604020202020204" pitchFamily="34" charset="0"/>
              </a:rPr>
              <a:t>	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2400" b="1" u="sng" dirty="0" err="1">
                <a:solidFill>
                  <a:srgbClr val="FFFFFF"/>
                </a:solidFill>
                <a:cs typeface="Arial" panose="020B0604020202020204" pitchFamily="34" charset="0"/>
              </a:rPr>
              <a:t>têm</a:t>
            </a:r>
            <a:r>
              <a:rPr lang="fr-CH" altLang="it-CH" sz="2400" b="1" u="sng" dirty="0">
                <a:solidFill>
                  <a:srgbClr val="FFFFFF"/>
                </a:solidFill>
                <a:cs typeface="Arial" panose="020B0604020202020204" pitchFamily="34" charset="0"/>
              </a:rPr>
              <a:t> agora um carro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600" b="1" dirty="0">
                <a:solidFill>
                  <a:srgbClr val="FFFFFF"/>
                </a:solidFill>
                <a:cs typeface="Arial" panose="020B0604020202020204" pitchFamily="34" charset="0"/>
              </a:rPr>
              <a:t>(e </a:t>
            </a:r>
            <a:r>
              <a:rPr lang="fr-CH" altLang="it-CH" sz="1600" b="1" dirty="0" err="1">
                <a:solidFill>
                  <a:srgbClr val="FFFFFF"/>
                </a:solidFill>
                <a:cs typeface="Arial" panose="020B0604020202020204" pitchFamily="34" charset="0"/>
              </a:rPr>
              <a:t>até</a:t>
            </a:r>
            <a:r>
              <a:rPr lang="fr-CH" altLang="it-CH" sz="1600" b="1" dirty="0">
                <a:solidFill>
                  <a:srgbClr val="FFFFFF"/>
                </a:solidFill>
                <a:cs typeface="Arial" panose="020B0604020202020204" pitchFamily="34" charset="0"/>
              </a:rPr>
              <a:t> mais do que um)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600" b="1" dirty="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794629" name="Picture 4">
            <a:extLst>
              <a:ext uri="{FF2B5EF4-FFF2-40B4-BE49-F238E27FC236}">
                <a16:creationId xmlns:a16="http://schemas.microsoft.com/office/drawing/2014/main" id="{D8EB657F-3237-F88B-8405-B0808A3345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1688" y="1000125"/>
            <a:ext cx="7239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94630" name="Picture 5">
            <a:extLst>
              <a:ext uri="{FF2B5EF4-FFF2-40B4-BE49-F238E27FC236}">
                <a16:creationId xmlns:a16="http://schemas.microsoft.com/office/drawing/2014/main" id="{8F14C921-FCC1-B635-9DFF-DB11A3E678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4563" y="5072063"/>
            <a:ext cx="7239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94631" name="Picture 6">
            <a:extLst>
              <a:ext uri="{FF2B5EF4-FFF2-40B4-BE49-F238E27FC236}">
                <a16:creationId xmlns:a16="http://schemas.microsoft.com/office/drawing/2014/main" id="{41379ED3-1DA2-CBB4-B75B-ACC3796F77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3" y="2928938"/>
            <a:ext cx="476250" cy="723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94632" name="Picture 7">
            <a:extLst>
              <a:ext uri="{FF2B5EF4-FFF2-40B4-BE49-F238E27FC236}">
                <a16:creationId xmlns:a16="http://schemas.microsoft.com/office/drawing/2014/main" id="{75C60C24-3D58-6CAC-67ED-DB325F7A96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4813" y="2857500"/>
            <a:ext cx="476250" cy="723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0B7B40AB-577B-D234-33DF-C8EB407A0F1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674" name="Text Box 1">
            <a:extLst>
              <a:ext uri="{FF2B5EF4-FFF2-40B4-BE49-F238E27FC236}">
                <a16:creationId xmlns:a16="http://schemas.microsoft.com/office/drawing/2014/main" id="{8B7A1662-67A8-BB82-C90F-C0C04E8711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11F3CC6B-5ACC-4A3F-AAF8-5AE969216672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132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796675" name="Text Box 2">
            <a:extLst>
              <a:ext uri="{FF2B5EF4-FFF2-40B4-BE49-F238E27FC236}">
                <a16:creationId xmlns:a16="http://schemas.microsoft.com/office/drawing/2014/main" id="{18834731-C4BB-1237-DE9C-8ABCDA3588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981075"/>
            <a:ext cx="8135938" cy="453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600" b="1" dirty="0">
                <a:cs typeface="Arial" panose="020B0604020202020204" pitchFamily="34" charset="0"/>
              </a:rPr>
              <a:t>A </a:t>
            </a:r>
            <a:r>
              <a:rPr lang="fr-CH" altLang="it-CH" sz="1600" b="1" dirty="0" err="1">
                <a:cs typeface="Arial" panose="020B0604020202020204" pitchFamily="34" charset="0"/>
              </a:rPr>
              <a:t>fábrica</a:t>
            </a:r>
            <a:r>
              <a:rPr lang="fr-CH" altLang="it-CH" sz="1600" b="1" dirty="0">
                <a:cs typeface="Arial" panose="020B0604020202020204" pitchFamily="34" charset="0"/>
              </a:rPr>
              <a:t> de </a:t>
            </a:r>
            <a:r>
              <a:rPr lang="fr-CH" altLang="it-CH" sz="1600" b="1" dirty="0" err="1">
                <a:cs typeface="Arial" panose="020B0604020202020204" pitchFamily="34" charset="0"/>
              </a:rPr>
              <a:t>automóveis</a:t>
            </a:r>
            <a:r>
              <a:rPr lang="fr-CH" altLang="it-CH" sz="1600" b="1" dirty="0">
                <a:cs typeface="Arial" panose="020B0604020202020204" pitchFamily="34" charset="0"/>
              </a:rPr>
              <a:t> </a:t>
            </a:r>
            <a:r>
              <a:rPr lang="fr-CH" altLang="it-CH" sz="1600" b="1" dirty="0">
                <a:solidFill>
                  <a:srgbClr val="FF0000"/>
                </a:solidFill>
                <a:cs typeface="Arial" panose="020B0604020202020204" pitchFamily="34" charset="0"/>
              </a:rPr>
              <a:t>W</a:t>
            </a:r>
            <a:r>
              <a:rPr lang="fr-CH" altLang="it-CH" sz="1600" b="1" dirty="0">
                <a:cs typeface="Arial" panose="020B0604020202020204" pitchFamily="34" charset="0"/>
              </a:rPr>
              <a:t> é </a:t>
            </a:r>
            <a:r>
              <a:rPr lang="fr-CH" altLang="it-CH" sz="1600" b="1" dirty="0" err="1">
                <a:cs typeface="Arial" panose="020B0604020202020204" pitchFamily="34" charset="0"/>
              </a:rPr>
              <a:t>confrontada</a:t>
            </a:r>
            <a:r>
              <a:rPr lang="fr-CH" altLang="it-CH" sz="1600" b="1" dirty="0">
                <a:cs typeface="Arial" panose="020B0604020202020204" pitchFamily="34" charset="0"/>
              </a:rPr>
              <a:t> com a </a:t>
            </a:r>
            <a:r>
              <a:rPr lang="fr-CH" altLang="it-CH" sz="1600" b="1" dirty="0" err="1">
                <a:cs typeface="Arial" panose="020B0604020202020204" pitchFamily="34" charset="0"/>
              </a:rPr>
              <a:t>saturação</a:t>
            </a:r>
            <a:r>
              <a:rPr lang="fr-CH" altLang="it-CH" sz="1600" b="1" dirty="0">
                <a:cs typeface="Arial" panose="020B0604020202020204" pitchFamily="34" charset="0"/>
              </a:rPr>
              <a:t> do </a:t>
            </a:r>
            <a:r>
              <a:rPr lang="fr-CH" altLang="it-CH" sz="1600" b="1" dirty="0" err="1">
                <a:cs typeface="Arial" panose="020B0604020202020204" pitchFamily="34" charset="0"/>
              </a:rPr>
              <a:t>mercado</a:t>
            </a:r>
            <a:r>
              <a:rPr lang="fr-CH" altLang="it-CH" sz="1600" b="1" dirty="0">
                <a:cs typeface="Arial" panose="020B0604020202020204" pitchFamily="34" charset="0"/>
              </a:rPr>
              <a:t> </a:t>
            </a:r>
            <a:r>
              <a:rPr lang="fr-CH" altLang="it-CH" sz="1600" b="1" dirty="0" err="1">
                <a:cs typeface="Arial" panose="020B0604020202020204" pitchFamily="34" charset="0"/>
              </a:rPr>
              <a:t>mundial</a:t>
            </a:r>
            <a:r>
              <a:rPr lang="fr-CH" altLang="it-CH" sz="1600" b="1" dirty="0">
                <a:cs typeface="Arial" panose="020B0604020202020204" pitchFamily="34" charset="0"/>
              </a:rPr>
              <a:t>.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600" b="1" dirty="0">
                <a:cs typeface="Arial" panose="020B0604020202020204" pitchFamily="34" charset="0"/>
              </a:rPr>
              <a:t>Os </a:t>
            </a:r>
            <a:r>
              <a:rPr lang="fr-CH" altLang="it-CH" sz="1600" b="1" dirty="0" err="1">
                <a:cs typeface="Arial" panose="020B0604020202020204" pitchFamily="34" charset="0"/>
              </a:rPr>
              <a:t>vendedores</a:t>
            </a:r>
            <a:r>
              <a:rPr lang="fr-CH" altLang="it-CH" sz="1600" b="1" dirty="0">
                <a:cs typeface="Arial" panose="020B0604020202020204" pitchFamily="34" charset="0"/>
              </a:rPr>
              <a:t> </a:t>
            </a:r>
            <a:r>
              <a:rPr lang="fr-CH" altLang="it-CH" sz="1600" b="1" dirty="0" err="1">
                <a:cs typeface="Arial" panose="020B0604020202020204" pitchFamily="34" charset="0"/>
              </a:rPr>
              <a:t>já</a:t>
            </a:r>
            <a:r>
              <a:rPr lang="fr-CH" altLang="it-CH" sz="1600" b="1" dirty="0">
                <a:cs typeface="Arial" panose="020B0604020202020204" pitchFamily="34" charset="0"/>
              </a:rPr>
              <a:t> </a:t>
            </a:r>
            <a:r>
              <a:rPr lang="fr-CH" altLang="it-CH" sz="1600" b="1" dirty="0" err="1">
                <a:cs typeface="Arial" panose="020B0604020202020204" pitchFamily="34" charset="0"/>
              </a:rPr>
              <a:t>não</a:t>
            </a:r>
            <a:r>
              <a:rPr lang="fr-CH" altLang="it-CH" sz="1600" b="1" dirty="0">
                <a:cs typeface="Arial" panose="020B0604020202020204" pitchFamily="34" charset="0"/>
              </a:rPr>
              <a:t> </a:t>
            </a:r>
            <a:r>
              <a:rPr lang="fr-CH" altLang="it-CH" sz="1600" b="1" dirty="0" err="1">
                <a:cs typeface="Arial" panose="020B0604020202020204" pitchFamily="34" charset="0"/>
              </a:rPr>
              <a:t>conseguem</a:t>
            </a:r>
            <a:r>
              <a:rPr lang="fr-CH" altLang="it-CH" sz="1600" b="1" dirty="0">
                <a:cs typeface="Arial" panose="020B0604020202020204" pitchFamily="34" charset="0"/>
              </a:rPr>
              <a:t> </a:t>
            </a:r>
            <a:r>
              <a:rPr lang="fr-CH" altLang="it-CH" sz="1600" b="1" dirty="0" err="1">
                <a:cs typeface="Arial" panose="020B0604020202020204" pitchFamily="34" charset="0"/>
              </a:rPr>
              <a:t>vender</a:t>
            </a:r>
            <a:r>
              <a:rPr lang="fr-CH" altLang="it-CH" sz="1600" b="1" dirty="0">
                <a:cs typeface="Arial" panose="020B0604020202020204" pitchFamily="34" charset="0"/>
              </a:rPr>
              <a:t> os </a:t>
            </a:r>
            <a:r>
              <a:rPr lang="fr-CH" altLang="it-CH" sz="1600" b="1" dirty="0" err="1">
                <a:cs typeface="Arial" panose="020B0604020202020204" pitchFamily="34" charset="0"/>
              </a:rPr>
              <a:t>carros</a:t>
            </a:r>
            <a:r>
              <a:rPr lang="fr-CH" altLang="it-CH" sz="1600" b="1" dirty="0">
                <a:cs typeface="Arial" panose="020B0604020202020204" pitchFamily="34" charset="0"/>
              </a:rPr>
              <a:t> </a:t>
            </a:r>
            <a:r>
              <a:rPr lang="fr-CH" altLang="it-CH" sz="1600" b="1" dirty="0">
                <a:solidFill>
                  <a:srgbClr val="FF0000"/>
                </a:solidFill>
                <a:cs typeface="Arial" panose="020B0604020202020204" pitchFamily="34" charset="0"/>
              </a:rPr>
              <a:t>W </a:t>
            </a:r>
            <a:r>
              <a:rPr lang="fr-CH" altLang="it-CH" sz="1600" b="1" dirty="0">
                <a:cs typeface="Arial" panose="020B0604020202020204" pitchFamily="34" charset="0"/>
              </a:rPr>
              <a:t>porque 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600" dirty="0">
                <a:cs typeface="Arial" panose="020B0604020202020204" pitchFamily="34" charset="0"/>
              </a:rPr>
              <a:t>- </a:t>
            </a:r>
            <a:r>
              <a:rPr lang="fr-CH" altLang="it-CH" sz="1600" b="1" dirty="0">
                <a:cs typeface="Arial" panose="020B0604020202020204" pitchFamily="34" charset="0"/>
              </a:rPr>
              <a:t>as </a:t>
            </a:r>
            <a:r>
              <a:rPr lang="fr-CH" altLang="it-CH" sz="1600" b="1" dirty="0" err="1">
                <a:cs typeface="Arial" panose="020B0604020202020204" pitchFamily="34" charset="0"/>
              </a:rPr>
              <a:t>pessoas</a:t>
            </a:r>
            <a:r>
              <a:rPr lang="fr-CH" altLang="it-CH" sz="1600" b="1" dirty="0">
                <a:cs typeface="Arial" panose="020B0604020202020204" pitchFamily="34" charset="0"/>
              </a:rPr>
              <a:t> </a:t>
            </a:r>
            <a:r>
              <a:rPr lang="fr-CH" altLang="it-CH" sz="1600" b="1" dirty="0" err="1">
                <a:cs typeface="Arial" panose="020B0604020202020204" pitchFamily="34" charset="0"/>
              </a:rPr>
              <a:t>não</a:t>
            </a:r>
            <a:r>
              <a:rPr lang="fr-CH" altLang="it-CH" sz="1600" b="1" dirty="0">
                <a:cs typeface="Arial" panose="020B0604020202020204" pitchFamily="34" charset="0"/>
              </a:rPr>
              <a:t> </a:t>
            </a:r>
            <a:r>
              <a:rPr lang="fr-CH" altLang="it-CH" sz="1600" b="1" dirty="0" err="1">
                <a:cs typeface="Arial" panose="020B0604020202020204" pitchFamily="34" charset="0"/>
              </a:rPr>
              <a:t>têm</a:t>
            </a:r>
            <a:r>
              <a:rPr lang="fr-CH" altLang="it-CH" sz="1600" b="1" dirty="0">
                <a:cs typeface="Arial" panose="020B0604020202020204" pitchFamily="34" charset="0"/>
              </a:rPr>
              <a:t> o </a:t>
            </a:r>
            <a:r>
              <a:rPr lang="fr-CH" altLang="it-CH" sz="1600" b="1" dirty="0" err="1">
                <a:cs typeface="Arial" panose="020B0604020202020204" pitchFamily="34" charset="0"/>
              </a:rPr>
              <a:t>dinheiro</a:t>
            </a:r>
            <a:r>
              <a:rPr lang="fr-CH" altLang="it-CH" sz="1600" b="1" dirty="0">
                <a:cs typeface="Arial" panose="020B0604020202020204" pitchFamily="34" charset="0"/>
              </a:rPr>
              <a:t> </a:t>
            </a:r>
            <a:r>
              <a:rPr lang="fr-CH" altLang="it-CH" sz="1600" b="1" dirty="0" err="1">
                <a:cs typeface="Arial" panose="020B0604020202020204" pitchFamily="34" charset="0"/>
              </a:rPr>
              <a:t>necessário</a:t>
            </a:r>
            <a:r>
              <a:rPr lang="fr-CH" altLang="it-CH" sz="1600" b="1" dirty="0">
                <a:cs typeface="Arial" panose="020B0604020202020204" pitchFamily="34" charset="0"/>
              </a:rPr>
              <a:t> para </a:t>
            </a:r>
            <a:r>
              <a:rPr lang="fr-CH" altLang="it-CH" sz="1600" b="1" dirty="0" err="1">
                <a:cs typeface="Arial" panose="020B0604020202020204" pitchFamily="34" charset="0"/>
              </a:rPr>
              <a:t>comprar</a:t>
            </a:r>
            <a:r>
              <a:rPr lang="fr-CH" altLang="it-CH" sz="1600" b="1" dirty="0">
                <a:cs typeface="Arial" panose="020B0604020202020204" pitchFamily="34" charset="0"/>
              </a:rPr>
              <a:t> um carro 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600" b="1" dirty="0">
                <a:latin typeface="Times New Roman" panose="02020603050405020304" pitchFamily="18" charset="0"/>
                <a:cs typeface="Arial" panose="020B0604020202020204" pitchFamily="34" charset="0"/>
              </a:rPr>
              <a:t>-</a:t>
            </a:r>
            <a:r>
              <a:rPr lang="fr-CH" altLang="it-CH" sz="1600" b="1" dirty="0">
                <a:cs typeface="Arial" panose="020B0604020202020204" pitchFamily="34" charset="0"/>
              </a:rPr>
              <a:t> as </a:t>
            </a:r>
            <a:r>
              <a:rPr lang="fr-CH" altLang="it-CH" sz="1600" b="1" dirty="0" err="1">
                <a:cs typeface="Arial" panose="020B0604020202020204" pitchFamily="34" charset="0"/>
              </a:rPr>
              <a:t>pessoas</a:t>
            </a:r>
            <a:r>
              <a:rPr lang="fr-CH" altLang="it-CH" sz="1600" b="1" dirty="0">
                <a:cs typeface="Arial" panose="020B0604020202020204" pitchFamily="34" charset="0"/>
              </a:rPr>
              <a:t> </a:t>
            </a:r>
            <a:r>
              <a:rPr lang="fr-CH" altLang="it-CH" sz="1600" b="1" dirty="0" err="1">
                <a:cs typeface="Arial" panose="020B0604020202020204" pitchFamily="34" charset="0"/>
              </a:rPr>
              <a:t>não</a:t>
            </a:r>
            <a:r>
              <a:rPr lang="fr-CH" altLang="it-CH" sz="1600" b="1" dirty="0">
                <a:cs typeface="Arial" panose="020B0604020202020204" pitchFamily="34" charset="0"/>
              </a:rPr>
              <a:t> </a:t>
            </a:r>
            <a:r>
              <a:rPr lang="fr-CH" altLang="it-CH" sz="1600" b="1" dirty="0" err="1">
                <a:cs typeface="Arial" panose="020B0604020202020204" pitchFamily="34" charset="0"/>
              </a:rPr>
              <a:t>precisam</a:t>
            </a:r>
            <a:r>
              <a:rPr lang="fr-CH" altLang="it-CH" sz="1600" b="1" dirty="0">
                <a:cs typeface="Arial" panose="020B0604020202020204" pitchFamily="34" charset="0"/>
              </a:rPr>
              <a:t> </a:t>
            </a:r>
            <a:r>
              <a:rPr lang="fr-CH" altLang="it-CH" sz="1600" b="1" dirty="0" err="1">
                <a:cs typeface="Arial" panose="020B0604020202020204" pitchFamily="34" charset="0"/>
              </a:rPr>
              <a:t>comprar</a:t>
            </a:r>
            <a:r>
              <a:rPr lang="fr-CH" altLang="it-CH" sz="1600" b="1" dirty="0">
                <a:cs typeface="Arial" panose="020B0604020202020204" pitchFamily="34" charset="0"/>
              </a:rPr>
              <a:t> um carro porque </a:t>
            </a:r>
            <a:r>
              <a:rPr lang="fr-CH" altLang="it-CH" sz="1600" b="1" dirty="0" err="1">
                <a:cs typeface="Arial" panose="020B0604020202020204" pitchFamily="34" charset="0"/>
              </a:rPr>
              <a:t>já</a:t>
            </a:r>
            <a:r>
              <a:rPr lang="fr-CH" altLang="it-CH" sz="1600" b="1" dirty="0">
                <a:cs typeface="Arial" panose="020B0604020202020204" pitchFamily="34" charset="0"/>
              </a:rPr>
              <a:t> </a:t>
            </a:r>
            <a:r>
              <a:rPr lang="fr-CH" altLang="it-CH" sz="1600" b="1" dirty="0" err="1">
                <a:cs typeface="Arial" panose="020B0604020202020204" pitchFamily="34" charset="0"/>
              </a:rPr>
              <a:t>têm</a:t>
            </a:r>
            <a:r>
              <a:rPr lang="fr-CH" altLang="it-CH" sz="1600" b="1" dirty="0">
                <a:cs typeface="Arial" panose="020B0604020202020204" pitchFamily="34" charset="0"/>
              </a:rPr>
              <a:t> um ou mais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600" dirty="0">
                <a:cs typeface="Arial" panose="020B0604020202020204" pitchFamily="34" charset="0"/>
              </a:rPr>
              <a:t>-</a:t>
            </a:r>
            <a:r>
              <a:rPr lang="fr-CH" altLang="it-CH" sz="1600" b="1" dirty="0">
                <a:cs typeface="Arial" panose="020B0604020202020204" pitchFamily="34" charset="0"/>
              </a:rPr>
              <a:t> as </a:t>
            </a:r>
            <a:r>
              <a:rPr lang="fr-CH" altLang="it-CH" sz="1600" b="1" dirty="0" err="1">
                <a:cs typeface="Arial" panose="020B0604020202020204" pitchFamily="34" charset="0"/>
              </a:rPr>
              <a:t>pessoas</a:t>
            </a:r>
            <a:r>
              <a:rPr lang="fr-CH" altLang="it-CH" sz="1600" b="1" dirty="0">
                <a:cs typeface="Arial" panose="020B0604020202020204" pitchFamily="34" charset="0"/>
              </a:rPr>
              <a:t> </a:t>
            </a:r>
            <a:r>
              <a:rPr lang="fr-CH" altLang="it-CH" sz="1600" b="1" dirty="0" err="1">
                <a:cs typeface="Arial" panose="020B0604020202020204" pitchFamily="34" charset="0"/>
              </a:rPr>
              <a:t>não</a:t>
            </a:r>
            <a:r>
              <a:rPr lang="fr-CH" altLang="it-CH" sz="1600" b="1" dirty="0">
                <a:cs typeface="Arial" panose="020B0604020202020204" pitchFamily="34" charset="0"/>
              </a:rPr>
              <a:t> </a:t>
            </a:r>
            <a:r>
              <a:rPr lang="fr-CH" altLang="it-CH" sz="1600" b="1" dirty="0" err="1">
                <a:cs typeface="Arial" panose="020B0604020202020204" pitchFamily="34" charset="0"/>
              </a:rPr>
              <a:t>querem</a:t>
            </a:r>
            <a:r>
              <a:rPr lang="fr-CH" altLang="it-CH" sz="1600" b="1" dirty="0">
                <a:cs typeface="Arial" panose="020B0604020202020204" pitchFamily="34" charset="0"/>
              </a:rPr>
              <a:t> </a:t>
            </a:r>
            <a:r>
              <a:rPr lang="fr-CH" altLang="it-CH" sz="1600" b="1" dirty="0" err="1">
                <a:cs typeface="Arial" panose="020B0604020202020204" pitchFamily="34" charset="0"/>
              </a:rPr>
              <a:t>comprar</a:t>
            </a:r>
            <a:r>
              <a:rPr lang="fr-CH" altLang="it-CH" sz="1600" b="1" dirty="0">
                <a:cs typeface="Arial" panose="020B0604020202020204" pitchFamily="34" charset="0"/>
              </a:rPr>
              <a:t> um carro </a:t>
            </a:r>
            <a:r>
              <a:rPr lang="fr-CH" altLang="it-CH" sz="1600" dirty="0">
                <a:cs typeface="Arial" panose="020B0604020202020204" pitchFamily="34" charset="0"/>
              </a:rPr>
              <a:t>(as ruas </a:t>
            </a:r>
            <a:r>
              <a:rPr lang="fr-CH" altLang="it-CH" sz="1600" dirty="0" err="1">
                <a:cs typeface="Arial" panose="020B0604020202020204" pitchFamily="34" charset="0"/>
              </a:rPr>
              <a:t>estão</a:t>
            </a:r>
            <a:r>
              <a:rPr lang="fr-CH" altLang="it-CH" sz="1600" dirty="0">
                <a:cs typeface="Arial" panose="020B0604020202020204" pitchFamily="34" charset="0"/>
              </a:rPr>
              <a:t> </a:t>
            </a:r>
            <a:r>
              <a:rPr lang="fr-CH" altLang="it-CH" sz="1600" dirty="0" err="1">
                <a:cs typeface="Arial" panose="020B0604020202020204" pitchFamily="34" charset="0"/>
              </a:rPr>
              <a:t>entupidas</a:t>
            </a:r>
            <a:r>
              <a:rPr lang="fr-CH" altLang="it-CH" sz="1600" dirty="0">
                <a:cs typeface="Arial" panose="020B0604020202020204" pitchFamily="34" charset="0"/>
              </a:rPr>
              <a:t> com </a:t>
            </a:r>
            <a:r>
              <a:rPr lang="fr-CH" altLang="it-CH" sz="1600" dirty="0" err="1">
                <a:cs typeface="Arial" panose="020B0604020202020204" pitchFamily="34" charset="0"/>
              </a:rPr>
              <a:t>carros</a:t>
            </a:r>
            <a:r>
              <a:rPr lang="fr-CH" altLang="it-CH" sz="1600" dirty="0">
                <a:cs typeface="Arial" panose="020B0604020202020204" pitchFamily="34" charset="0"/>
              </a:rPr>
              <a:t>)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endParaRPr lang="fr-CH" altLang="it-CH" sz="2000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2000" b="1" dirty="0">
                <a:cs typeface="Arial" panose="020B0604020202020204" pitchFamily="34" charset="0"/>
              </a:rPr>
              <a:t>O </a:t>
            </a:r>
            <a:r>
              <a:rPr lang="fr-CH" altLang="it-CH" sz="2000" b="1" dirty="0" err="1">
                <a:cs typeface="Arial" panose="020B0604020202020204" pitchFamily="34" charset="0"/>
              </a:rPr>
              <a:t>Diretor</a:t>
            </a:r>
            <a:r>
              <a:rPr lang="fr-CH" altLang="it-CH" sz="2000" b="1" dirty="0">
                <a:cs typeface="Arial" panose="020B0604020202020204" pitchFamily="34" charset="0"/>
              </a:rPr>
              <a:t> informa o </a:t>
            </a:r>
            <a:r>
              <a:rPr lang="fr-CH" altLang="it-CH" sz="2000" b="1" dirty="0" err="1">
                <a:cs typeface="Arial" panose="020B0604020202020204" pitchFamily="34" charset="0"/>
              </a:rPr>
              <a:t>Conselho</a:t>
            </a:r>
            <a:r>
              <a:rPr lang="fr-CH" altLang="it-CH" sz="2000" b="1" dirty="0">
                <a:cs typeface="Arial" panose="020B0604020202020204" pitchFamily="34" charset="0"/>
              </a:rPr>
              <a:t> de </a:t>
            </a:r>
            <a:r>
              <a:rPr lang="fr-CH" altLang="it-CH" sz="2000" b="1" dirty="0" err="1">
                <a:cs typeface="Arial" panose="020B0604020202020204" pitchFamily="34" charset="0"/>
              </a:rPr>
              <a:t>administração</a:t>
            </a:r>
            <a:r>
              <a:rPr lang="fr-CH" altLang="it-CH" sz="2000" b="1" dirty="0">
                <a:cs typeface="Arial" panose="020B0604020202020204" pitchFamily="34" charset="0"/>
              </a:rPr>
              <a:t> </a:t>
            </a:r>
            <a:r>
              <a:rPr lang="fr-CH" altLang="it-CH" sz="1600" b="1" dirty="0">
                <a:cs typeface="Arial" panose="020B0604020202020204" pitchFamily="34" charset="0"/>
              </a:rPr>
              <a:t>(os </a:t>
            </a:r>
            <a:r>
              <a:rPr lang="fr-CH" altLang="it-CH" sz="1600" b="1" dirty="0" err="1">
                <a:cs typeface="Arial" panose="020B0604020202020204" pitchFamily="34" charset="0"/>
              </a:rPr>
              <a:t>capitalistas</a:t>
            </a:r>
            <a:r>
              <a:rPr lang="fr-CH" altLang="it-CH" sz="1600" b="1" dirty="0">
                <a:cs typeface="Arial" panose="020B0604020202020204" pitchFamily="34" charset="0"/>
              </a:rPr>
              <a:t>)</a:t>
            </a:r>
          </a:p>
        </p:txBody>
      </p:sp>
      <p:pic>
        <p:nvPicPr>
          <p:cNvPr id="796676" name="Picture 3">
            <a:extLst>
              <a:ext uri="{FF2B5EF4-FFF2-40B4-BE49-F238E27FC236}">
                <a16:creationId xmlns:a16="http://schemas.microsoft.com/office/drawing/2014/main" id="{9FD285B8-E260-0793-870D-59DCF51052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933825"/>
            <a:ext cx="1895475" cy="971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5713BF31-BBE0-09B2-B614-B58CDE2465B9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22" name="Text Box 1">
            <a:extLst>
              <a:ext uri="{FF2B5EF4-FFF2-40B4-BE49-F238E27FC236}">
                <a16:creationId xmlns:a16="http://schemas.microsoft.com/office/drawing/2014/main" id="{6B1F3682-EF58-BF1A-A182-811D68B2ED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FC54656-0D09-4F32-BBFB-FA0A80A53AE2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133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798723" name="Rectangle 2">
            <a:extLst>
              <a:ext uri="{FF2B5EF4-FFF2-40B4-BE49-F238E27FC236}">
                <a16:creationId xmlns:a16="http://schemas.microsoft.com/office/drawing/2014/main" id="{CED54787-731A-620F-DF25-A8C580CD6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213" y="4292600"/>
            <a:ext cx="7848600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750"/>
              </a:spcBef>
              <a:buClrTx/>
              <a:buFontTx/>
              <a:buNone/>
            </a:pPr>
            <a:r>
              <a:rPr lang="fr-CH" altLang="it-CH" sz="2800" b="1">
                <a:solidFill>
                  <a:srgbClr val="FFFFFF"/>
                </a:solidFill>
                <a:cs typeface="Arial" panose="020B0604020202020204" pitchFamily="34" charset="0"/>
              </a:rPr>
              <a:t>Os capitalistas constatam que produzir/vender automóveis já não é rentável e decidem fechar a fábrica.</a:t>
            </a:r>
          </a:p>
        </p:txBody>
      </p:sp>
      <p:pic>
        <p:nvPicPr>
          <p:cNvPr id="798724" name="Picture 3">
            <a:extLst>
              <a:ext uri="{FF2B5EF4-FFF2-40B4-BE49-F238E27FC236}">
                <a16:creationId xmlns:a16="http://schemas.microsoft.com/office/drawing/2014/main" id="{F2E8E690-FE49-E3E5-27FF-8D42760AC9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836613"/>
            <a:ext cx="2309812" cy="2617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98725" name="Picture 4">
            <a:extLst>
              <a:ext uri="{FF2B5EF4-FFF2-40B4-BE49-F238E27FC236}">
                <a16:creationId xmlns:a16="http://schemas.microsoft.com/office/drawing/2014/main" id="{8BE808BE-5A22-E3DA-C741-BE29A0445E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5600" y="1341438"/>
            <a:ext cx="2160588" cy="1687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98726" name="Line 5">
            <a:extLst>
              <a:ext uri="{FF2B5EF4-FFF2-40B4-BE49-F238E27FC236}">
                <a16:creationId xmlns:a16="http://schemas.microsoft.com/office/drawing/2014/main" id="{A41E7658-1690-EF28-A38A-9940F5A10FF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03800" y="836613"/>
            <a:ext cx="2881313" cy="2520950"/>
          </a:xfrm>
          <a:prstGeom prst="line">
            <a:avLst/>
          </a:prstGeom>
          <a:noFill/>
          <a:ln w="7632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27" name="Line 6">
            <a:extLst>
              <a:ext uri="{FF2B5EF4-FFF2-40B4-BE49-F238E27FC236}">
                <a16:creationId xmlns:a16="http://schemas.microsoft.com/office/drawing/2014/main" id="{D350C296-9EC3-77E0-C2E2-C4C379B9CAD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76825" y="876300"/>
            <a:ext cx="2735263" cy="2439988"/>
          </a:xfrm>
          <a:prstGeom prst="line">
            <a:avLst/>
          </a:prstGeom>
          <a:noFill/>
          <a:ln w="7632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680E7A43-0FB4-99A9-2370-89B663F3F487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770" name="Slide Number Placeholder 6">
            <a:extLst>
              <a:ext uri="{FF2B5EF4-FFF2-40B4-BE49-F238E27FC236}">
                <a16:creationId xmlns:a16="http://schemas.microsoft.com/office/drawing/2014/main" id="{17F1E64D-FFAC-AE8A-4197-FE9D801B2D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8D51D013-F56C-4CE3-BFD8-581763DAC280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134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pic>
        <p:nvPicPr>
          <p:cNvPr id="508931" name="Picture 4" descr="gli operai">
            <a:extLst>
              <a:ext uri="{FF2B5EF4-FFF2-40B4-BE49-F238E27FC236}">
                <a16:creationId xmlns:a16="http://schemas.microsoft.com/office/drawing/2014/main" id="{349AD9F5-0DC6-0D81-A098-540D7F834F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09575" y="409575"/>
            <a:ext cx="4019550" cy="2981325"/>
          </a:xfrm>
          <a:prstGeom prst="rect">
            <a:avLst/>
          </a:prstGeom>
          <a:ln w="1905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800772" name="Rectangle 5">
            <a:extLst>
              <a:ext uri="{FF2B5EF4-FFF2-40B4-BE49-F238E27FC236}">
                <a16:creationId xmlns:a16="http://schemas.microsoft.com/office/drawing/2014/main" id="{14AB917E-0695-CDB4-B878-20803B3739D6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250825" y="3717925"/>
            <a:ext cx="3816350" cy="2303463"/>
          </a:xfrm>
        </p:spPr>
        <p:txBody>
          <a:bodyPr/>
          <a:lstStyle/>
          <a:p>
            <a:pPr marL="0" indent="0" eaLnBrk="1" hangingPunct="1">
              <a:buFontTx/>
              <a:buNone/>
            </a:pPr>
            <a:r>
              <a:rPr lang="pt-BR" altLang="it-CH" sz="2400" b="1"/>
              <a:t>A fábrica de automóveis     está fechada: os operários </a:t>
            </a:r>
          </a:p>
          <a:p>
            <a:pPr marL="0" indent="0" eaLnBrk="1" hangingPunct="1">
              <a:buFontTx/>
              <a:buNone/>
            </a:pPr>
            <a:r>
              <a:rPr lang="pt-BR" altLang="it-CH" sz="2400" b="1"/>
              <a:t>têm de ir </a:t>
            </a:r>
          </a:p>
          <a:p>
            <a:pPr marL="0" indent="0" eaLnBrk="1" hangingPunct="1">
              <a:buFontTx/>
              <a:buNone/>
            </a:pPr>
            <a:r>
              <a:rPr lang="pt-BR" altLang="it-CH" sz="2400" b="1"/>
              <a:t>embora.</a:t>
            </a:r>
            <a:endParaRPr lang="it-IT" altLang="it-CH" sz="2400" b="1"/>
          </a:p>
        </p:txBody>
      </p:sp>
      <p:pic>
        <p:nvPicPr>
          <p:cNvPr id="541701" name="Picture 6" descr="operai">
            <a:extLst>
              <a:ext uri="{FF2B5EF4-FFF2-40B4-BE49-F238E27FC236}">
                <a16:creationId xmlns:a16="http://schemas.microsoft.com/office/drawing/2014/main" id="{EEB60AC9-7043-4C17-0B7B-5D83C0D31D14}"/>
              </a:ext>
            </a:extLst>
          </p:cNvPr>
          <p:cNvPicPr>
            <a:picLocks noGrp="1" noChangeAspect="1" noChangeArrowheads="1"/>
          </p:cNvPicPr>
          <p:nvPr>
            <p:ph sz="half" idx="2"/>
          </p:nvPr>
        </p:nvPicPr>
        <p:blipFill>
          <a:blip r:embed="rId5"/>
          <a:srcRect l="1308"/>
          <a:stretch>
            <a:fillRect/>
          </a:stretch>
        </p:blipFill>
        <p:spPr>
          <a:xfrm>
            <a:off x="4598988" y="3571875"/>
            <a:ext cx="4251325" cy="3076575"/>
          </a:xfrm>
          <a:ln w="1905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541702" name="Picture 12" descr="Ford taglia 30 mila impieghi">
            <a:extLst>
              <a:ext uri="{FF2B5EF4-FFF2-40B4-BE49-F238E27FC236}">
                <a16:creationId xmlns:a16="http://schemas.microsoft.com/office/drawing/2014/main" id="{0F04C939-4539-0BF4-E6BC-D345B1B5EC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598988" y="428625"/>
            <a:ext cx="4251325" cy="2962275"/>
          </a:xfrm>
          <a:prstGeom prst="rect">
            <a:avLst/>
          </a:prstGeom>
          <a:ln w="1905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541703" name="Picture 8" descr="http://sp9.fotolog.com/photo/41/28/120/zintzar/1238757657136_f.jpg">
            <a:extLst>
              <a:ext uri="{FF2B5EF4-FFF2-40B4-BE49-F238E27FC236}">
                <a16:creationId xmlns:a16="http://schemas.microsoft.com/office/drawing/2014/main" id="{9BD7038A-1E57-25CB-FCC9-AC26D8E469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268538" y="4868863"/>
            <a:ext cx="2209800" cy="1800225"/>
          </a:xfrm>
          <a:prstGeom prst="rect">
            <a:avLst/>
          </a:prstGeom>
          <a:ln w="1905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508936" name="CasellaDiTesto 1">
            <a:extLst>
              <a:ext uri="{FF2B5EF4-FFF2-40B4-BE49-F238E27FC236}">
                <a16:creationId xmlns:a16="http://schemas.microsoft.com/office/drawing/2014/main" id="{F858A9A0-D75E-8294-B3C9-2D24966FF7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0063" y="1341438"/>
            <a:ext cx="2305050" cy="120015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>
            <a:spAutoFit/>
          </a:bodyPr>
          <a:lstStyle>
            <a:lvl1pPr defTabSz="449263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449263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449263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449263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449263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pt-BR" altLang="it-CH" sz="1800" b="1" dirty="0">
                <a:solidFill>
                  <a:schemeClr val="accent4">
                    <a:lumMod val="10000"/>
                  </a:schemeClr>
                </a:solidFill>
                <a:cs typeface="Arial" charset="0"/>
              </a:rPr>
              <a:t>A Ford vai fechar    14 fábricas e despedir   30.000 operários</a:t>
            </a:r>
            <a:endParaRPr lang="it-CH" altLang="it-CH" sz="1800" b="1" dirty="0">
              <a:solidFill>
                <a:schemeClr val="accent4">
                  <a:lumMod val="10000"/>
                </a:schemeClr>
              </a:solidFill>
              <a:cs typeface="Arial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3B2C3FA9-498C-7EFC-6C07-46276288FCC9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818" name="Text Box 1">
            <a:extLst>
              <a:ext uri="{FF2B5EF4-FFF2-40B4-BE49-F238E27FC236}">
                <a16:creationId xmlns:a16="http://schemas.microsoft.com/office/drawing/2014/main" id="{FD14EE1E-7DEA-A5E1-F410-3ECA27CCD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7650" y="3333750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A2CC7C94-B831-4847-8872-5ABF6F296E7B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135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802819" name="Picture 2">
            <a:extLst>
              <a:ext uri="{FF2B5EF4-FFF2-40B4-BE49-F238E27FC236}">
                <a16:creationId xmlns:a16="http://schemas.microsoft.com/office/drawing/2014/main" id="{805E6501-19A5-13CE-DE1C-E611EA09FD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88913"/>
            <a:ext cx="3240088" cy="2255837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02820" name="Text Box 3">
            <a:extLst>
              <a:ext uri="{FF2B5EF4-FFF2-40B4-BE49-F238E27FC236}">
                <a16:creationId xmlns:a16="http://schemas.microsoft.com/office/drawing/2014/main" id="{D8C2BF8B-6E59-4849-7A52-B8E0849C86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2444750"/>
            <a:ext cx="3097213" cy="1201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ts val="1500"/>
              </a:spcBef>
              <a:buClrTx/>
              <a:buFontTx/>
              <a:buNone/>
            </a:pPr>
            <a:r>
              <a:rPr lang="fr-CH" altLang="it-CH" sz="2400" b="1">
                <a:solidFill>
                  <a:srgbClr val="FFFFFF"/>
                </a:solidFill>
                <a:cs typeface="Arial" panose="020B0604020202020204" pitchFamily="34" charset="0"/>
              </a:rPr>
              <a:t>MUITOS CARROS NOVOS NÃO SE VENDEM</a:t>
            </a:r>
          </a:p>
        </p:txBody>
      </p:sp>
      <p:pic>
        <p:nvPicPr>
          <p:cNvPr id="802821" name="Picture 4">
            <a:extLst>
              <a:ext uri="{FF2B5EF4-FFF2-40B4-BE49-F238E27FC236}">
                <a16:creationId xmlns:a16="http://schemas.microsoft.com/office/drawing/2014/main" id="{3BF14778-152E-015C-4BF4-33ECBC2448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3716338"/>
            <a:ext cx="4249738" cy="2844800"/>
          </a:xfrm>
          <a:prstGeom prst="rect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02822" name="Picture 5">
            <a:extLst>
              <a:ext uri="{FF2B5EF4-FFF2-40B4-BE49-F238E27FC236}">
                <a16:creationId xmlns:a16="http://schemas.microsoft.com/office/drawing/2014/main" id="{2D283249-BAF7-9078-FFCA-3AFD7079D0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6463" y="3716338"/>
            <a:ext cx="4279900" cy="2844800"/>
          </a:xfrm>
          <a:prstGeom prst="rect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02823" name="Picture 6">
            <a:extLst>
              <a:ext uri="{FF2B5EF4-FFF2-40B4-BE49-F238E27FC236}">
                <a16:creationId xmlns:a16="http://schemas.microsoft.com/office/drawing/2014/main" id="{DF324DB3-F959-1D1C-A5DF-F88FAD8832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5375" y="188913"/>
            <a:ext cx="5365750" cy="3382962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42728" name="Text Box 7">
            <a:extLst>
              <a:ext uri="{FF2B5EF4-FFF2-40B4-BE49-F238E27FC236}">
                <a16:creationId xmlns:a16="http://schemas.microsoft.com/office/drawing/2014/main" id="{0E75B3A4-3363-A570-DBDC-120FC1CFB5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4738" y="2838450"/>
            <a:ext cx="3024187" cy="1571625"/>
          </a:xfrm>
          <a:prstGeom prst="rect">
            <a:avLst/>
          </a:prstGeom>
          <a:solidFill>
            <a:srgbClr val="FFFF00"/>
          </a:solidFill>
          <a:ln w="19050">
            <a:solidFill>
              <a:schemeClr val="accent4">
                <a:lumMod val="95000"/>
                <a:lumOff val="5000"/>
              </a:schemeClr>
            </a:solidFill>
          </a:ln>
          <a:effectLst/>
        </p:spPr>
        <p:txBody>
          <a:bodyPr lIns="90000" tIns="46800" rIns="90000" bIns="46800">
            <a:spAutoFit/>
          </a:bodyPr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Por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causa da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sobreprodução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o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merca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-do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está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saturado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.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Todos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agora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têm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um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carro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, ou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até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mesmo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dois ou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três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. Os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vendedores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não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podem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vender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carros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=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Já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não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se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faz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dinheiro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e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já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não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se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ganha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nada.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Lentamente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, as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fábricas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fecham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, os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trabalhadores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são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despedidos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e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ficam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200" b="1" dirty="0" err="1">
                <a:solidFill>
                  <a:srgbClr val="400000"/>
                </a:solidFill>
                <a:cs typeface="Arial" charset="0"/>
              </a:rPr>
              <a:t>desempregados</a:t>
            </a:r>
            <a:r>
              <a:rPr lang="fr-FR" altLang="it-CH" sz="1200" b="1" dirty="0">
                <a:solidFill>
                  <a:srgbClr val="400000"/>
                </a:solidFill>
                <a:cs typeface="Arial" charset="0"/>
              </a:rPr>
              <a:t>.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11BFF504-4898-0FEF-F703-4F49DCBBA23E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Text Box 1">
            <a:extLst>
              <a:ext uri="{FF2B5EF4-FFF2-40B4-BE49-F238E27FC236}">
                <a16:creationId xmlns:a16="http://schemas.microsoft.com/office/drawing/2014/main" id="{970E79C8-E0D1-B306-9B80-1386A2F23B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260350"/>
            <a:ext cx="8250238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2800" b="1">
                <a:solidFill>
                  <a:srgbClr val="FF0000"/>
                </a:solidFill>
                <a:cs typeface="Arial" panose="020B0604020202020204" pitchFamily="34" charset="0"/>
              </a:rPr>
              <a:t>        OS GANHADORES </a:t>
            </a:r>
            <a:r>
              <a:rPr lang="fr-CH" altLang="it-CH" sz="1800" b="1">
                <a:cs typeface="Arial" panose="020B0604020202020204" pitchFamily="34" charset="0"/>
              </a:rPr>
              <a:t>E</a:t>
            </a:r>
            <a:r>
              <a:rPr lang="fr-CH" altLang="it-CH" b="1">
                <a:cs typeface="Arial" panose="020B0604020202020204" pitchFamily="34" charset="0"/>
              </a:rPr>
              <a:t> </a:t>
            </a:r>
            <a:r>
              <a:rPr lang="fr-CH" altLang="it-CH" sz="2800" b="1">
                <a:solidFill>
                  <a:srgbClr val="0070C0"/>
                </a:solidFill>
                <a:cs typeface="Arial" panose="020B0604020202020204" pitchFamily="34" charset="0"/>
              </a:rPr>
              <a:t>OS PERDEDORES</a:t>
            </a:r>
            <a:endParaRPr lang="fr-CH" altLang="it-CH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804867" name="Text Box 2">
            <a:extLst>
              <a:ext uri="{FF2B5EF4-FFF2-40B4-BE49-F238E27FC236}">
                <a16:creationId xmlns:a16="http://schemas.microsoft.com/office/drawing/2014/main" id="{74A8FF42-29DB-6D0E-EC41-4DD700C80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6188" y="6062663"/>
            <a:ext cx="72072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8EA26A6-E7D9-42DD-BEAE-8ADA0CFEBFAF}" type="slidenum">
              <a:rPr lang="it-IT" altLang="it-CH" sz="1400" b="1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136</a:t>
            </a:fld>
            <a:endParaRPr lang="it-IT" altLang="it-CH" sz="1400" b="1">
              <a:cs typeface="Arial" panose="020B0604020202020204" pitchFamily="34" charset="0"/>
            </a:endParaRPr>
          </a:p>
        </p:txBody>
      </p:sp>
      <p:sp>
        <p:nvSpPr>
          <p:cNvPr id="804868" name="Text Box 3">
            <a:extLst>
              <a:ext uri="{FF2B5EF4-FFF2-40B4-BE49-F238E27FC236}">
                <a16:creationId xmlns:a16="http://schemas.microsoft.com/office/drawing/2014/main" id="{706C58E8-FFAF-5217-727F-6B1D81B550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1484313"/>
            <a:ext cx="3868738" cy="4346575"/>
          </a:xfrm>
          <a:prstGeom prst="rect">
            <a:avLst/>
          </a:prstGeom>
          <a:solidFill>
            <a:srgbClr val="FBE9D1"/>
          </a:solidFill>
          <a:ln w="2857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2250"/>
              </a:spcBef>
              <a:buClrTx/>
              <a:buFontTx/>
              <a:buNone/>
              <a:defRPr/>
            </a:pPr>
            <a:r>
              <a:rPr lang="fr-CH" altLang="it-CH" sz="3100" b="1" u="sng" dirty="0">
                <a:solidFill>
                  <a:srgbClr val="FF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ea typeface="+mn-ea"/>
                <a:cs typeface="Arial" charset="0"/>
              </a:rPr>
              <a:t>OS GANHADORES</a:t>
            </a:r>
            <a:r>
              <a:rPr lang="fr-CH" altLang="it-CH" sz="3100" b="1" dirty="0">
                <a:solidFill>
                  <a:srgbClr val="FF3300"/>
                </a:solidFill>
                <a:cs typeface="Arial" panose="020B0604020202020204" pitchFamily="34" charset="0"/>
              </a:rPr>
              <a:t>:</a:t>
            </a:r>
          </a:p>
          <a:p>
            <a:pPr eaLnBrk="1" hangingPunct="1">
              <a:spcBef>
                <a:spcPts val="2250"/>
              </a:spcBef>
              <a:buClrTx/>
              <a:buFontTx/>
              <a:buNone/>
              <a:defRPr/>
            </a:pPr>
            <a:endParaRPr lang="fr-CH" altLang="it-CH" sz="300" b="1" dirty="0">
              <a:solidFill>
                <a:srgbClr val="FF3300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ts val="1125"/>
              </a:spcBef>
              <a:buClrTx/>
              <a:buFontTx/>
              <a:buNone/>
              <a:defRPr/>
            </a:pPr>
            <a:r>
              <a:rPr lang="fr-CH" altLang="it-CH" sz="2400" b="1" dirty="0">
                <a:cs typeface="Arial" panose="020B0604020202020204" pitchFamily="34" charset="0"/>
              </a:rPr>
              <a:t>OS CAPITALISTAS</a:t>
            </a:r>
            <a:r>
              <a:rPr lang="fr-CH" altLang="it-CH" sz="1800" dirty="0">
                <a:cs typeface="Arial" panose="020B0604020202020204" pitchFamily="34" charset="0"/>
              </a:rPr>
              <a:t>               </a:t>
            </a:r>
            <a:r>
              <a:rPr lang="fr-CH" altLang="it-CH" sz="1800" b="1" dirty="0">
                <a:cs typeface="Arial" panose="020B0604020202020204" pitchFamily="34" charset="0"/>
              </a:rPr>
              <a:t>(</a:t>
            </a:r>
            <a:r>
              <a:rPr lang="fr-CH" altLang="it-CH" sz="1800" b="1" dirty="0" err="1">
                <a:cs typeface="Arial" panose="020B0604020202020204" pitchFamily="34" charset="0"/>
              </a:rPr>
              <a:t>multiplicaram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seu</a:t>
            </a:r>
            <a:r>
              <a:rPr lang="fr-CH" altLang="it-CH" sz="1800" b="1" dirty="0">
                <a:cs typeface="Arial" panose="020B0604020202020204" pitchFamily="34" charset="0"/>
              </a:rPr>
              <a:t> capital)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  <a:defRPr/>
            </a:pPr>
            <a:endParaRPr lang="fr-CH" altLang="it-CH" sz="300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1125"/>
              </a:spcBef>
              <a:buClrTx/>
              <a:buFontTx/>
              <a:buNone/>
              <a:defRPr/>
            </a:pPr>
            <a:r>
              <a:rPr lang="fr-CH" altLang="it-CH" sz="2400" b="1" dirty="0">
                <a:cs typeface="Arial" panose="020B0604020202020204" pitchFamily="34" charset="0"/>
              </a:rPr>
              <a:t>O DIRETOR</a:t>
            </a:r>
            <a:r>
              <a:rPr lang="fr-CH" altLang="it-CH" sz="1800" dirty="0">
                <a:cs typeface="Arial" panose="020B0604020202020204" pitchFamily="34" charset="0"/>
              </a:rPr>
              <a:t>                               </a:t>
            </a:r>
            <a:r>
              <a:rPr lang="fr-CH" altLang="it-CH" sz="1800" b="1" dirty="0">
                <a:cs typeface="Arial" panose="020B0604020202020204" pitchFamily="34" charset="0"/>
              </a:rPr>
              <a:t>(</a:t>
            </a:r>
            <a:r>
              <a:rPr lang="fr-CH" altLang="it-CH" sz="1800" b="1" dirty="0" err="1">
                <a:cs typeface="Arial" panose="020B0604020202020204" pitchFamily="34" charset="0"/>
              </a:rPr>
              <a:t>enriqueceu</a:t>
            </a:r>
            <a:r>
              <a:rPr lang="fr-CH" altLang="it-CH" sz="1800" b="1" dirty="0">
                <a:cs typeface="Arial" panose="020B0604020202020204" pitchFamily="34" charset="0"/>
              </a:rPr>
              <a:t>)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  <a:defRPr/>
            </a:pPr>
            <a:endParaRPr lang="fr-CH" altLang="it-CH" sz="800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1125"/>
              </a:spcBef>
              <a:buClrTx/>
              <a:buFontTx/>
              <a:buNone/>
              <a:defRPr/>
            </a:pPr>
            <a:r>
              <a:rPr lang="pt-BR" altLang="it-CH" sz="2400" b="1" dirty="0">
                <a:cs typeface="Arial" panose="020B0604020202020204" pitchFamily="34" charset="0"/>
              </a:rPr>
              <a:t>O sistema capitalista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  <a:defRPr/>
            </a:pPr>
            <a:r>
              <a:rPr lang="pt-BR" altLang="it-CH" sz="1600" b="1" dirty="0">
                <a:cs typeface="Arial" panose="020B0604020202020204" pitchFamily="34" charset="0"/>
              </a:rPr>
              <a:t>impôs suas regras e determinou as relações entre os humanos</a:t>
            </a: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1125"/>
              </a:spcBef>
              <a:buClrTx/>
              <a:buFontTx/>
              <a:buNone/>
              <a:defRPr/>
            </a:pPr>
            <a:endParaRPr lang="fr-CH" altLang="it-CH" sz="800" b="1" dirty="0">
              <a:cs typeface="Arial" panose="020B0604020202020204" pitchFamily="34" charset="0"/>
            </a:endParaRPr>
          </a:p>
        </p:txBody>
      </p:sp>
      <p:sp>
        <p:nvSpPr>
          <p:cNvPr id="804869" name="Text Box 4">
            <a:extLst>
              <a:ext uri="{FF2B5EF4-FFF2-40B4-BE49-F238E27FC236}">
                <a16:creationId xmlns:a16="http://schemas.microsoft.com/office/drawing/2014/main" id="{0D51DA15-A8D9-184C-4404-DB26583025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7400" y="1484313"/>
            <a:ext cx="4016375" cy="4346575"/>
          </a:xfrm>
          <a:prstGeom prst="rect">
            <a:avLst/>
          </a:prstGeom>
          <a:solidFill>
            <a:srgbClr val="C2FFF0"/>
          </a:solidFill>
          <a:ln w="28575">
            <a:solidFill>
              <a:srgbClr val="0070C0"/>
            </a:solidFill>
            <a:miter lim="800000"/>
            <a:headEnd/>
            <a:tailEnd/>
          </a:ln>
          <a:effectLst/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2250"/>
              </a:spcBef>
              <a:buClrTx/>
              <a:buFontTx/>
              <a:buNone/>
              <a:defRPr/>
            </a:pPr>
            <a:r>
              <a:rPr lang="fr-CH" altLang="it-CH" sz="3100" b="1" u="sng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ea typeface="+mn-ea"/>
                <a:cs typeface="Arial" charset="0"/>
              </a:rPr>
              <a:t>OS PERDEDORES:</a:t>
            </a:r>
          </a:p>
          <a:p>
            <a:pPr eaLnBrk="1" hangingPunct="1">
              <a:spcBef>
                <a:spcPts val="2250"/>
              </a:spcBef>
              <a:buClrTx/>
              <a:buFontTx/>
              <a:buNone/>
              <a:defRPr/>
            </a:pPr>
            <a:endParaRPr lang="fr-CH" altLang="it-CH" sz="100" b="1" u="sng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ea typeface="+mn-ea"/>
              <a:cs typeface="Arial" charset="0"/>
            </a:endParaRPr>
          </a:p>
          <a:p>
            <a:pPr eaLnBrk="1" hangingPunct="1">
              <a:spcBef>
                <a:spcPts val="1500"/>
              </a:spcBef>
              <a:buClrTx/>
              <a:buFontTx/>
              <a:buNone/>
              <a:defRPr/>
            </a:pPr>
            <a:r>
              <a:rPr lang="fr-CH" altLang="it-CH" sz="2200" b="1" dirty="0">
                <a:cs typeface="Arial" panose="020B0604020202020204" pitchFamily="34" charset="0"/>
              </a:rPr>
              <a:t>OS TRABALHADORES</a:t>
            </a:r>
          </a:p>
          <a:p>
            <a:pPr eaLnBrk="1" hangingPunct="1">
              <a:spcBef>
                <a:spcPts val="1500"/>
              </a:spcBef>
              <a:buClrTx/>
              <a:buFontTx/>
              <a:buNone/>
              <a:defRPr/>
            </a:pPr>
            <a:endParaRPr lang="fr-CH" altLang="it-CH" sz="2200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1500"/>
              </a:spcBef>
              <a:buClrTx/>
              <a:buFontTx/>
              <a:buNone/>
              <a:defRPr/>
            </a:pPr>
            <a:endParaRPr lang="fr-CH" altLang="it-CH" sz="400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1125"/>
              </a:spcBef>
              <a:buClrTx/>
              <a:buFontTx/>
              <a:buNone/>
              <a:defRPr/>
            </a:pPr>
            <a:r>
              <a:rPr lang="fr-CH" altLang="it-CH" sz="2200" b="1" dirty="0">
                <a:cs typeface="Arial" panose="020B0604020202020204" pitchFamily="34" charset="0"/>
              </a:rPr>
              <a:t>A COLETIVIDADE                   </a:t>
            </a:r>
            <a:r>
              <a:rPr lang="fr-CH" altLang="it-CH" sz="1600" b="1" dirty="0">
                <a:cs typeface="Arial" panose="020B0604020202020204" pitchFamily="34" charset="0"/>
              </a:rPr>
              <a:t>(os </a:t>
            </a:r>
            <a:r>
              <a:rPr lang="fr-CH" altLang="it-CH" sz="1600" b="1" dirty="0" err="1">
                <a:cs typeface="Arial" panose="020B0604020202020204" pitchFamily="34" charset="0"/>
              </a:rPr>
              <a:t>desempregados</a:t>
            </a:r>
            <a:r>
              <a:rPr lang="fr-CH" altLang="it-CH" sz="1600" b="1" dirty="0">
                <a:cs typeface="Arial" panose="020B0604020202020204" pitchFamily="34" charset="0"/>
              </a:rPr>
              <a:t> </a:t>
            </a:r>
            <a:r>
              <a:rPr lang="fr-CH" altLang="it-CH" sz="1600" b="1" dirty="0" err="1">
                <a:cs typeface="Arial" panose="020B0604020202020204" pitchFamily="34" charset="0"/>
              </a:rPr>
              <a:t>dependem</a:t>
            </a:r>
            <a:r>
              <a:rPr lang="fr-CH" altLang="it-CH" sz="1600" b="1" dirty="0">
                <a:cs typeface="Arial" panose="020B0604020202020204" pitchFamily="34" charset="0"/>
              </a:rPr>
              <a:t> </a:t>
            </a:r>
            <a:r>
              <a:rPr lang="fr-CH" altLang="it-CH" sz="1600" b="1" dirty="0" err="1">
                <a:cs typeface="Arial" panose="020B0604020202020204" pitchFamily="34" charset="0"/>
              </a:rPr>
              <a:t>dela</a:t>
            </a:r>
            <a:r>
              <a:rPr lang="fr-CH" altLang="it-CH" sz="1600" b="1" dirty="0">
                <a:cs typeface="Arial" panose="020B0604020202020204" pitchFamily="34" charset="0"/>
              </a:rPr>
              <a:t>)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  <a:defRPr/>
            </a:pPr>
            <a:endParaRPr lang="fr-CH" altLang="it-CH" sz="500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1125"/>
              </a:spcBef>
              <a:buClrTx/>
              <a:buFontTx/>
              <a:buNone/>
              <a:defRPr/>
            </a:pPr>
            <a:r>
              <a:rPr lang="fr-CH" altLang="it-CH" sz="2200" b="1" dirty="0">
                <a:cs typeface="Arial" panose="020B0604020202020204" pitchFamily="34" charset="0"/>
              </a:rPr>
              <a:t>O AMBIENTE</a:t>
            </a:r>
            <a:r>
              <a:rPr lang="fr-CH" altLang="it-CH" sz="2400" b="1" dirty="0">
                <a:cs typeface="Arial" panose="020B0604020202020204" pitchFamily="34" charset="0"/>
              </a:rPr>
              <a:t>                         </a:t>
            </a:r>
            <a:r>
              <a:rPr lang="fr-CH" altLang="it-CH" sz="1600" b="1" dirty="0">
                <a:cs typeface="Arial" panose="020B0604020202020204" pitchFamily="34" charset="0"/>
              </a:rPr>
              <a:t>(</a:t>
            </a:r>
            <a:r>
              <a:rPr lang="fr-CH" altLang="it-CH" sz="1600" b="1" dirty="0" err="1">
                <a:cs typeface="Arial" panose="020B0604020202020204" pitchFamily="34" charset="0"/>
              </a:rPr>
              <a:t>está</a:t>
            </a:r>
            <a:r>
              <a:rPr lang="fr-CH" altLang="it-CH" sz="1600" b="1" dirty="0">
                <a:cs typeface="Arial" panose="020B0604020202020204" pitchFamily="34" charset="0"/>
              </a:rPr>
              <a:t> </a:t>
            </a:r>
            <a:r>
              <a:rPr lang="fr-CH" altLang="it-CH" sz="1600" b="1" dirty="0" err="1">
                <a:cs typeface="Arial" panose="020B0604020202020204" pitchFamily="34" charset="0"/>
              </a:rPr>
              <a:t>poluído</a:t>
            </a:r>
            <a:r>
              <a:rPr lang="fr-CH" altLang="it-CH" sz="1600" b="1" dirty="0">
                <a:cs typeface="Arial" panose="020B0604020202020204" pitchFamily="34" charset="0"/>
              </a:rPr>
              <a:t>)</a:t>
            </a:r>
            <a:endParaRPr lang="fr-CH" altLang="it-CH" sz="1800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1125"/>
              </a:spcBef>
              <a:buClrTx/>
              <a:buFontTx/>
              <a:buNone/>
              <a:defRPr/>
            </a:pPr>
            <a:endParaRPr lang="fr-CH" altLang="it-CH" sz="2000" b="1" dirty="0">
              <a:cs typeface="Arial" panose="020B0604020202020204" pitchFamily="34" charset="0"/>
            </a:endParaRPr>
          </a:p>
        </p:txBody>
      </p:sp>
      <p:pic>
        <p:nvPicPr>
          <p:cNvPr id="804870" name="Picture 6">
            <a:extLst>
              <a:ext uri="{FF2B5EF4-FFF2-40B4-BE49-F238E27FC236}">
                <a16:creationId xmlns:a16="http://schemas.microsoft.com/office/drawing/2014/main" id="{40A2F1CC-4855-7ADA-AED1-2B75325BB1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1775" y="2349500"/>
            <a:ext cx="465138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04871" name="Picture 7">
            <a:extLst>
              <a:ext uri="{FF2B5EF4-FFF2-40B4-BE49-F238E27FC236}">
                <a16:creationId xmlns:a16="http://schemas.microsoft.com/office/drawing/2014/main" id="{B98058B8-39AA-AC45-1F27-6536AD002A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3050" y="4830763"/>
            <a:ext cx="433388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04872" name="Text Box 8">
            <a:extLst>
              <a:ext uri="{FF2B5EF4-FFF2-40B4-BE49-F238E27FC236}">
                <a16:creationId xmlns:a16="http://schemas.microsoft.com/office/drawing/2014/main" id="{E8D69505-F787-C89B-6639-3F6202B3BF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7400" y="2814638"/>
            <a:ext cx="3719513" cy="741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400" b="1">
                <a:cs typeface="Arial" panose="020B0604020202020204" pitchFamily="34" charset="0"/>
              </a:rPr>
              <a:t>(são pobres como antes, perderam o emprego, a   segurança, o bem-estar e talvez também a saúde)</a:t>
            </a:r>
            <a:endParaRPr lang="fr-FR" altLang="it-CH" sz="1600" b="1">
              <a:cs typeface="Arial" panose="020B0604020202020204" pitchFamily="34" charset="0"/>
            </a:endParaRPr>
          </a:p>
        </p:txBody>
      </p:sp>
      <p:sp>
        <p:nvSpPr>
          <p:cNvPr id="804873" name="Freccia in su 1">
            <a:extLst>
              <a:ext uri="{FF2B5EF4-FFF2-40B4-BE49-F238E27FC236}">
                <a16:creationId xmlns:a16="http://schemas.microsoft.com/office/drawing/2014/main" id="{87D3D88E-9BA2-B229-6093-EE00906CC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200" y="609600"/>
            <a:ext cx="431800" cy="360363"/>
          </a:xfrm>
          <a:prstGeom prst="upArrow">
            <a:avLst>
              <a:gd name="adj1" fmla="val 50000"/>
              <a:gd name="adj2" fmla="val 50000"/>
            </a:avLst>
          </a:prstGeom>
          <a:solidFill>
            <a:srgbClr val="FF00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804874" name="Freccia in giù 2">
            <a:extLst>
              <a:ext uri="{FF2B5EF4-FFF2-40B4-BE49-F238E27FC236}">
                <a16:creationId xmlns:a16="http://schemas.microsoft.com/office/drawing/2014/main" id="{950B50CC-303B-491C-A0D4-764278BD0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5113" y="684213"/>
            <a:ext cx="431800" cy="334962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00B8FF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pic>
        <p:nvPicPr>
          <p:cNvPr id="804875" name="Picture 4" descr="AAAAA capitalisti">
            <a:extLst>
              <a:ext uri="{FF2B5EF4-FFF2-40B4-BE49-F238E27FC236}">
                <a16:creationId xmlns:a16="http://schemas.microsoft.com/office/drawing/2014/main" id="{BF4B478B-AAEB-D252-BCCA-161CA635D3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9338" y="2341563"/>
            <a:ext cx="4699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4876" name="Picture 6">
            <a:extLst>
              <a:ext uri="{FF2B5EF4-FFF2-40B4-BE49-F238E27FC236}">
                <a16:creationId xmlns:a16="http://schemas.microsoft.com/office/drawing/2014/main" id="{DBB9EE20-C6BF-9ED0-0826-E9E3AF19CA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233"/>
          <a:stretch>
            <a:fillRect/>
          </a:stretch>
        </p:blipFill>
        <p:spPr bwMode="auto">
          <a:xfrm>
            <a:off x="2555875" y="3522663"/>
            <a:ext cx="377825" cy="484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AB78C89E-E548-E8B8-E30E-BA478BBCE90A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914" name="Text Box 1">
            <a:extLst>
              <a:ext uri="{FF2B5EF4-FFF2-40B4-BE49-F238E27FC236}">
                <a16:creationId xmlns:a16="http://schemas.microsoft.com/office/drawing/2014/main" id="{5E1F5307-DBE9-2087-8CDB-314139BFC7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8AD2FF0-A0B8-4D43-8E25-589B44410490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137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pic>
        <p:nvPicPr>
          <p:cNvPr id="806915" name="Picture 2">
            <a:extLst>
              <a:ext uri="{FF2B5EF4-FFF2-40B4-BE49-F238E27FC236}">
                <a16:creationId xmlns:a16="http://schemas.microsoft.com/office/drawing/2014/main" id="{581C6BFA-CAAE-427D-A30B-F3D6EC167D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888" y="0"/>
            <a:ext cx="6475412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06916" name="Text Box 3">
            <a:extLst>
              <a:ext uri="{FF2B5EF4-FFF2-40B4-BE49-F238E27FC236}">
                <a16:creationId xmlns:a16="http://schemas.microsoft.com/office/drawing/2014/main" id="{ED1AD8B2-1F92-6289-7998-62D1AA1C28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1050" y="404813"/>
            <a:ext cx="4752975" cy="244475"/>
          </a:xfrm>
          <a:prstGeom prst="rect">
            <a:avLst/>
          </a:prstGeom>
          <a:solidFill>
            <a:srgbClr val="FFFFF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806917" name="Text Box 4">
            <a:extLst>
              <a:ext uri="{FF2B5EF4-FFF2-40B4-BE49-F238E27FC236}">
                <a16:creationId xmlns:a16="http://schemas.microsoft.com/office/drawing/2014/main" id="{3EC4C15F-F130-A7B0-5EC3-552A7E3085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3350" y="188913"/>
            <a:ext cx="6119813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DISTRIBUTION DES ACTIVITÉS ÉCONOMIQUES MONDIALES EN 1991</a:t>
            </a:r>
          </a:p>
        </p:txBody>
      </p:sp>
      <p:sp>
        <p:nvSpPr>
          <p:cNvPr id="806918" name="Text Box 5">
            <a:extLst>
              <a:ext uri="{FF2B5EF4-FFF2-40B4-BE49-F238E27FC236}">
                <a16:creationId xmlns:a16="http://schemas.microsoft.com/office/drawing/2014/main" id="{8E4CC126-9002-BFA9-EA75-E354DA1C71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9113" y="620713"/>
            <a:ext cx="3455987" cy="276225"/>
          </a:xfrm>
          <a:prstGeom prst="rect">
            <a:avLst/>
          </a:prstGeom>
          <a:solidFill>
            <a:srgbClr val="FFFFF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POURCENTAGE DU TOTAL MONDIAL</a:t>
            </a:r>
          </a:p>
        </p:txBody>
      </p:sp>
      <p:sp>
        <p:nvSpPr>
          <p:cNvPr id="806919" name="Text Box 6">
            <a:extLst>
              <a:ext uri="{FF2B5EF4-FFF2-40B4-BE49-F238E27FC236}">
                <a16:creationId xmlns:a16="http://schemas.microsoft.com/office/drawing/2014/main" id="{E0959BFB-5960-6F38-C6ED-CC3A885371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7813" y="5589588"/>
            <a:ext cx="1295400" cy="458787"/>
          </a:xfrm>
          <a:prstGeom prst="rect">
            <a:avLst/>
          </a:prstGeom>
          <a:solidFill>
            <a:srgbClr val="FFFFF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O QUINTO MAIS POBRE</a:t>
            </a:r>
          </a:p>
        </p:txBody>
      </p:sp>
      <p:sp>
        <p:nvSpPr>
          <p:cNvPr id="806920" name="Text Box 7">
            <a:extLst>
              <a:ext uri="{FF2B5EF4-FFF2-40B4-BE49-F238E27FC236}">
                <a16:creationId xmlns:a16="http://schemas.microsoft.com/office/drawing/2014/main" id="{DF04AC4A-CE55-3B95-373A-CACAEB9D24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3350" y="1484313"/>
            <a:ext cx="1081088" cy="458787"/>
          </a:xfrm>
          <a:prstGeom prst="rect">
            <a:avLst/>
          </a:prstGeom>
          <a:solidFill>
            <a:srgbClr val="FFFFF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O QUINTO MAIS RICO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22225FDB-1577-ECB5-BDED-84EB17A80F91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62" name="Picture 2" descr="C:\Users\Enrico\Desktop\Milionari jpeg.jpg">
            <a:extLst>
              <a:ext uri="{FF2B5EF4-FFF2-40B4-BE49-F238E27FC236}">
                <a16:creationId xmlns:a16="http://schemas.microsoft.com/office/drawing/2014/main" id="{DE7EAD20-0E15-7DDB-36C9-FCF73FFDB8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25" y="366713"/>
            <a:ext cx="2808288" cy="3471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8963" name="Picture 3" descr="C:\Users\Enrico\Desktop\Miliardari jpeg.jpg">
            <a:extLst>
              <a:ext uri="{FF2B5EF4-FFF2-40B4-BE49-F238E27FC236}">
                <a16:creationId xmlns:a16="http://schemas.microsoft.com/office/drawing/2014/main" id="{A98910F8-F9DA-36EF-5B30-F8F27E4B21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7713" y="371475"/>
            <a:ext cx="5588000" cy="3471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5796" name="Picture 4" descr="C:\Users\Enrico\Desktop\I ricchi svizzeri jpeg.jpg">
            <a:extLst>
              <a:ext uri="{FF2B5EF4-FFF2-40B4-BE49-F238E27FC236}">
                <a16:creationId xmlns:a16="http://schemas.microsoft.com/office/drawing/2014/main" id="{00EE483F-E8C6-1A8B-41BF-1AC9FBA8D5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01625" y="3929063"/>
            <a:ext cx="8574088" cy="257333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808965" name="CasellaDiTesto 2">
            <a:extLst>
              <a:ext uri="{FF2B5EF4-FFF2-40B4-BE49-F238E27FC236}">
                <a16:creationId xmlns:a16="http://schemas.microsoft.com/office/drawing/2014/main" id="{0575345C-A95D-E63A-6DD6-AB2EE4987C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2900" y="366713"/>
            <a:ext cx="216058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800">
                <a:solidFill>
                  <a:srgbClr val="000000"/>
                </a:solidFill>
                <a:cs typeface="Arial" panose="020B0604020202020204" pitchFamily="34" charset="0"/>
              </a:rPr>
              <a:t>Il caffè  della domenica, 1. dicembre 2013</a:t>
            </a:r>
          </a:p>
        </p:txBody>
      </p:sp>
      <p:pic>
        <p:nvPicPr>
          <p:cNvPr id="8" name="Picture 2" descr="C:\Users\Enrico\Desktop\Milionari jpeg.jpg">
            <a:extLst>
              <a:ext uri="{FF2B5EF4-FFF2-40B4-BE49-F238E27FC236}">
                <a16:creationId xmlns:a16="http://schemas.microsoft.com/office/drawing/2014/main" id="{E6FE1D37-BF19-CE44-02F6-41E22814A2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01625" y="382588"/>
            <a:ext cx="2808288" cy="3471862"/>
          </a:xfrm>
          <a:prstGeom prst="rect">
            <a:avLst/>
          </a:prstGeom>
          <a:ln w="12700">
            <a:solidFill>
              <a:schemeClr val="accent4">
                <a:lumMod val="10000"/>
              </a:schemeClr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Picture 3" descr="C:\Users\Enrico\Desktop\Miliardari jpeg.jpg">
            <a:extLst>
              <a:ext uri="{FF2B5EF4-FFF2-40B4-BE49-F238E27FC236}">
                <a16:creationId xmlns:a16="http://schemas.microsoft.com/office/drawing/2014/main" id="{C3961E87-5C5A-CE82-93A1-81F7BB03FA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287713" y="387350"/>
            <a:ext cx="5588000" cy="3471863"/>
          </a:xfrm>
          <a:prstGeom prst="rect">
            <a:avLst/>
          </a:prstGeom>
          <a:ln w="12700">
            <a:solidFill>
              <a:schemeClr val="accent4">
                <a:lumMod val="10000"/>
              </a:schemeClr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808968" name="Segnaposto numero diapositiva 1">
            <a:extLst>
              <a:ext uri="{FF2B5EF4-FFF2-40B4-BE49-F238E27FC236}">
                <a16:creationId xmlns:a16="http://schemas.microsoft.com/office/drawing/2014/main" id="{01B9B363-FEDF-2B3C-7FCD-2E8F040CBB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692900" y="4038600"/>
            <a:ext cx="2133600" cy="4762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D74A319F-5FAA-4B8A-8553-EEAE6A3B6BF0}" type="slidenum">
              <a:rPr lang="it-IT" altLang="en-US" sz="1400" b="1" smtClean="0">
                <a:solidFill>
                  <a:srgbClr val="161616"/>
                </a:solidFill>
              </a:rPr>
              <a:pPr>
                <a:spcBef>
                  <a:spcPct val="0"/>
                </a:spcBef>
                <a:buFontTx/>
                <a:buNone/>
              </a:pPr>
              <a:t>138</a:t>
            </a:fld>
            <a:endParaRPr lang="it-IT" altLang="en-US" sz="1400" b="1">
              <a:solidFill>
                <a:srgbClr val="161616"/>
              </a:solidFill>
            </a:endParaRPr>
          </a:p>
        </p:txBody>
      </p:sp>
      <p:sp>
        <p:nvSpPr>
          <p:cNvPr id="808969" name="CasellaDiTesto 3">
            <a:extLst>
              <a:ext uri="{FF2B5EF4-FFF2-40B4-BE49-F238E27FC236}">
                <a16:creationId xmlns:a16="http://schemas.microsoft.com/office/drawing/2014/main" id="{F4153528-F3CA-DF70-C85D-6E523B18A3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25" y="5670550"/>
            <a:ext cx="2016125" cy="8318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it-CH" sz="1600" b="1">
                <a:solidFill>
                  <a:srgbClr val="000000"/>
                </a:solidFill>
                <a:cs typeface="Arial" panose="020B0604020202020204" pitchFamily="34" charset="0"/>
              </a:rPr>
              <a:t>Nunca os ricos        na Suíça foram      tão ricos</a:t>
            </a:r>
            <a:endParaRPr lang="it-CH" altLang="it-CH" sz="1600" b="1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3" name="CasellaDiTesto 2">
            <a:extLst>
              <a:ext uri="{FF2B5EF4-FFF2-40B4-BE49-F238E27FC236}">
                <a16:creationId xmlns:a16="http://schemas.microsoft.com/office/drawing/2014/main" id="{228603E2-E1A9-DB95-D8E1-37A99CC43700}"/>
              </a:ext>
            </a:extLst>
          </p:cNvPr>
          <p:cNvSpPr txBox="1"/>
          <p:nvPr/>
        </p:nvSpPr>
        <p:spPr>
          <a:xfrm>
            <a:off x="301625" y="3495675"/>
            <a:ext cx="2808288" cy="369888"/>
          </a:xfrm>
          <a:prstGeom prst="rect">
            <a:avLst/>
          </a:prstGeom>
          <a:solidFill>
            <a:srgbClr val="FFFF00"/>
          </a:solidFill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it-CH" b="1" dirty="0">
                <a:solidFill>
                  <a:schemeClr val="accent4">
                    <a:lumMod val="10000"/>
                  </a:schemeClr>
                </a:solidFill>
                <a:latin typeface="Arial" charset="0"/>
                <a:cs typeface="Arial" charset="0"/>
              </a:rPr>
              <a:t>a </a:t>
            </a:r>
            <a:r>
              <a:rPr lang="it-CH" b="1" dirty="0" err="1">
                <a:solidFill>
                  <a:schemeClr val="accent4">
                    <a:lumMod val="10000"/>
                  </a:schemeClr>
                </a:solidFill>
                <a:latin typeface="Arial" charset="0"/>
                <a:cs typeface="Arial" charset="0"/>
              </a:rPr>
              <a:t>pirâmide</a:t>
            </a:r>
            <a:r>
              <a:rPr lang="it-CH" b="1" dirty="0">
                <a:solidFill>
                  <a:schemeClr val="accent4">
                    <a:lumMod val="10000"/>
                  </a:schemeClr>
                </a:solidFill>
                <a:latin typeface="Arial" charset="0"/>
                <a:cs typeface="Arial" charset="0"/>
              </a:rPr>
              <a:t> </a:t>
            </a:r>
            <a:r>
              <a:rPr lang="it-CH" b="1" dirty="0" err="1">
                <a:solidFill>
                  <a:schemeClr val="accent4">
                    <a:lumMod val="10000"/>
                  </a:schemeClr>
                </a:solidFill>
                <a:latin typeface="Arial" charset="0"/>
                <a:cs typeface="Arial" charset="0"/>
              </a:rPr>
              <a:t>dos</a:t>
            </a:r>
            <a:r>
              <a:rPr lang="it-CH" b="1" dirty="0">
                <a:solidFill>
                  <a:schemeClr val="accent4">
                    <a:lumMod val="10000"/>
                  </a:schemeClr>
                </a:solidFill>
                <a:latin typeface="Arial" charset="0"/>
                <a:cs typeface="Arial" charset="0"/>
              </a:rPr>
              <a:t> </a:t>
            </a:r>
            <a:r>
              <a:rPr lang="it-CH" b="1" dirty="0" err="1">
                <a:solidFill>
                  <a:schemeClr val="accent4">
                    <a:lumMod val="10000"/>
                  </a:schemeClr>
                </a:solidFill>
                <a:latin typeface="Arial" charset="0"/>
                <a:cs typeface="Arial" charset="0"/>
              </a:rPr>
              <a:t>ricos</a:t>
            </a:r>
            <a:endParaRPr lang="it-CH" b="1" dirty="0">
              <a:solidFill>
                <a:schemeClr val="accent4">
                  <a:lumMod val="10000"/>
                </a:schemeClr>
              </a:solidFill>
              <a:latin typeface="Arial" charset="0"/>
              <a:cs typeface="Arial" charset="0"/>
            </a:endParaRPr>
          </a:p>
        </p:txBody>
      </p:sp>
      <p:sp>
        <p:nvSpPr>
          <p:cNvPr id="4" name="CasellaDiTesto 3">
            <a:extLst>
              <a:ext uri="{FF2B5EF4-FFF2-40B4-BE49-F238E27FC236}">
                <a16:creationId xmlns:a16="http://schemas.microsoft.com/office/drawing/2014/main" id="{D739EBFC-9E0E-DA85-E872-B844CC03E88F}"/>
              </a:ext>
            </a:extLst>
          </p:cNvPr>
          <p:cNvSpPr txBox="1"/>
          <p:nvPr/>
        </p:nvSpPr>
        <p:spPr>
          <a:xfrm>
            <a:off x="3287713" y="381000"/>
            <a:ext cx="3816350" cy="307975"/>
          </a:xfrm>
          <a:prstGeom prst="rect">
            <a:avLst/>
          </a:prstGeom>
          <a:solidFill>
            <a:srgbClr val="FFFF00"/>
          </a:solidFill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1400" b="1" dirty="0">
                <a:solidFill>
                  <a:schemeClr val="accent4">
                    <a:lumMod val="10000"/>
                  </a:schemeClr>
                </a:solidFill>
                <a:latin typeface="Arial" charset="0"/>
                <a:cs typeface="Arial" charset="0"/>
              </a:rPr>
              <a:t>nações com o maior número de bilionários</a:t>
            </a:r>
            <a:endParaRPr lang="it-CH" sz="1400" b="1" dirty="0">
              <a:solidFill>
                <a:schemeClr val="accent4">
                  <a:lumMod val="10000"/>
                </a:schemeClr>
              </a:solidFill>
              <a:latin typeface="Arial" charset="0"/>
              <a:cs typeface="Arial" charset="0"/>
            </a:endParaRPr>
          </a:p>
        </p:txBody>
      </p:sp>
      <p:sp>
        <p:nvSpPr>
          <p:cNvPr id="5" name="CasellaDiTesto 4">
            <a:extLst>
              <a:ext uri="{FF2B5EF4-FFF2-40B4-BE49-F238E27FC236}">
                <a16:creationId xmlns:a16="http://schemas.microsoft.com/office/drawing/2014/main" id="{D79237EB-AE16-64CF-B1FD-CC06A773362B}"/>
              </a:ext>
            </a:extLst>
          </p:cNvPr>
          <p:cNvSpPr txBox="1"/>
          <p:nvPr/>
        </p:nvSpPr>
        <p:spPr>
          <a:xfrm>
            <a:off x="3287713" y="2100263"/>
            <a:ext cx="3889375" cy="307975"/>
          </a:xfrm>
          <a:prstGeom prst="rect">
            <a:avLst/>
          </a:prstGeom>
          <a:solidFill>
            <a:srgbClr val="FFFF00"/>
          </a:solidFill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1400" b="1" dirty="0">
                <a:solidFill>
                  <a:schemeClr val="accent4">
                    <a:lumMod val="10000"/>
                  </a:schemeClr>
                </a:solidFill>
                <a:latin typeface="Arial" charset="0"/>
                <a:cs typeface="Arial" charset="0"/>
              </a:rPr>
              <a:t>nações com o maior número de milionários</a:t>
            </a:r>
            <a:endParaRPr lang="it-CH" sz="1400" b="1" dirty="0">
              <a:solidFill>
                <a:schemeClr val="accent4">
                  <a:lumMod val="10000"/>
                </a:schemeClr>
              </a:solidFill>
              <a:latin typeface="Arial" charset="0"/>
              <a:cs typeface="Arial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6203F7CC-D9F4-6C0E-2DCC-53698AB2A177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  <p:transition spd="slow"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010" name="Text Box 1">
            <a:extLst>
              <a:ext uri="{FF2B5EF4-FFF2-40B4-BE49-F238E27FC236}">
                <a16:creationId xmlns:a16="http://schemas.microsoft.com/office/drawing/2014/main" id="{9163BED7-D321-60AB-2AA6-BAE0087E94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9563" y="6330950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09F2A405-8520-46AF-AC46-CC44A15F6DB3}" type="slidenum">
              <a:rPr lang="it-IT" altLang="it-CH" sz="1400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139</a:t>
            </a:fld>
            <a:endParaRPr lang="it-IT" altLang="it-CH" sz="1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811011" name="Text Box 2">
            <a:extLst>
              <a:ext uri="{FF2B5EF4-FFF2-40B4-BE49-F238E27FC236}">
                <a16:creationId xmlns:a16="http://schemas.microsoft.com/office/drawing/2014/main" id="{9D00B25A-871C-2453-6D07-0F653F516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6330950"/>
            <a:ext cx="4319588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solidFill>
                  <a:srgbClr val="FFFFFF"/>
                </a:solidFill>
                <a:cs typeface="Arial" panose="020B0604020202020204" pitchFamily="34" charset="0"/>
              </a:rPr>
              <a:t>A pobreza nos Estados Unidos em 2010 </a:t>
            </a:r>
          </a:p>
        </p:txBody>
      </p:sp>
      <p:pic>
        <p:nvPicPr>
          <p:cNvPr id="811012" name="Picture 3">
            <a:extLst>
              <a:ext uri="{FF2B5EF4-FFF2-40B4-BE49-F238E27FC236}">
                <a16:creationId xmlns:a16="http://schemas.microsoft.com/office/drawing/2014/main" id="{961104DB-E2C1-29DD-3CC0-20E80C13F4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253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6BE7922D-5ABC-4F33-DA66-94981447036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034" name="Text Box 1">
            <a:extLst>
              <a:ext uri="{FF2B5EF4-FFF2-40B4-BE49-F238E27FC236}">
                <a16:creationId xmlns:a16="http://schemas.microsoft.com/office/drawing/2014/main" id="{71892C4F-B776-C684-56AA-5C1B375900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0192" y="6221412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6C30D0B-88B7-40A6-8D3A-FBF25411E36E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14</a:t>
            </a:fld>
            <a:endParaRPr lang="it-IT" altLang="it-CH" sz="1400" dirty="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556035" name="Text Box 3">
            <a:extLst>
              <a:ext uri="{FF2B5EF4-FFF2-40B4-BE49-F238E27FC236}">
                <a16:creationId xmlns:a16="http://schemas.microsoft.com/office/drawing/2014/main" id="{3E46C8C4-DA23-86ED-9C16-98FD8132D7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1550" y="6096000"/>
            <a:ext cx="3529013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FR" altLang="it-CH" sz="1600" b="1" dirty="0" err="1">
                <a:solidFill>
                  <a:schemeClr val="bg1"/>
                </a:solidFill>
                <a:cs typeface="Arial" panose="020B0604020202020204" pitchFamily="34" charset="0"/>
              </a:rPr>
              <a:t>Etabelecimento</a:t>
            </a:r>
            <a:r>
              <a:rPr lang="fr-FR" altLang="it-CH" sz="16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fr-FR" altLang="it-CH" sz="1600" b="1" dirty="0" err="1">
                <a:solidFill>
                  <a:schemeClr val="bg1"/>
                </a:solidFill>
                <a:cs typeface="Arial" panose="020B0604020202020204" pitchFamily="34" charset="0"/>
              </a:rPr>
              <a:t>em</a:t>
            </a:r>
            <a:r>
              <a:rPr lang="fr-FR" altLang="it-CH" sz="16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fr-FR" altLang="it-CH" sz="1600" b="1" dirty="0" err="1">
                <a:solidFill>
                  <a:schemeClr val="bg1"/>
                </a:solidFill>
                <a:cs typeface="Arial" panose="020B0604020202020204" pitchFamily="34" charset="0"/>
              </a:rPr>
              <a:t>Brooklin</a:t>
            </a:r>
            <a:r>
              <a:rPr lang="fr-FR" altLang="it-CH" sz="1600" b="1" dirty="0">
                <a:solidFill>
                  <a:schemeClr val="bg1"/>
                </a:solidFill>
                <a:cs typeface="Arial" panose="020B0604020202020204" pitchFamily="34" charset="0"/>
              </a:rPr>
              <a:t>, 1919</a:t>
            </a:r>
          </a:p>
        </p:txBody>
      </p:sp>
      <p:pic>
        <p:nvPicPr>
          <p:cNvPr id="5" name="Picture 4" descr="Fabbrica Brooklin 1919 Jpeg">
            <a:extLst>
              <a:ext uri="{FF2B5EF4-FFF2-40B4-BE49-F238E27FC236}">
                <a16:creationId xmlns:a16="http://schemas.microsoft.com/office/drawing/2014/main" id="{AFF3F8F8-BE56-FCB1-43CE-BAD341BB6F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971550" y="692150"/>
            <a:ext cx="7343775" cy="5264150"/>
          </a:xfrm>
          <a:prstGeom prst="rect">
            <a:avLst/>
          </a:prstGeom>
          <a:ln w="38100">
            <a:solidFill>
              <a:schemeClr val="bg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9D90858D-C7F6-5512-24B5-016A5EE1A3BE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058" name="Segnaposto numero diapositiva 1">
            <a:extLst>
              <a:ext uri="{FF2B5EF4-FFF2-40B4-BE49-F238E27FC236}">
                <a16:creationId xmlns:a16="http://schemas.microsoft.com/office/drawing/2014/main" id="{3688F018-78AF-DB80-B5D1-4C92E6EAA0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030913"/>
            <a:ext cx="2133600" cy="4762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646871D7-3AD5-473F-92F1-CAEF445E62AD}" type="slidenum">
              <a:rPr lang="it-IT" altLang="en-US" sz="1400" smtClean="0"/>
              <a:pPr>
                <a:spcBef>
                  <a:spcPct val="0"/>
                </a:spcBef>
                <a:buFontTx/>
                <a:buNone/>
              </a:pPr>
              <a:t>140</a:t>
            </a:fld>
            <a:endParaRPr lang="it-IT" altLang="en-US" sz="1400"/>
          </a:p>
        </p:txBody>
      </p:sp>
      <p:sp>
        <p:nvSpPr>
          <p:cNvPr id="3" name="CasellaDiTesto 2">
            <a:extLst>
              <a:ext uri="{FF2B5EF4-FFF2-40B4-BE49-F238E27FC236}">
                <a16:creationId xmlns:a16="http://schemas.microsoft.com/office/drawing/2014/main" id="{80CC5DF0-9CE9-12AD-08FB-7A2D46497DB2}"/>
              </a:ext>
            </a:extLst>
          </p:cNvPr>
          <p:cNvSpPr txBox="1"/>
          <p:nvPr/>
        </p:nvSpPr>
        <p:spPr>
          <a:xfrm>
            <a:off x="611188" y="3157538"/>
            <a:ext cx="8064500" cy="28003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hangingPunct="1">
              <a:defRPr/>
            </a:pPr>
            <a:endParaRPr lang="it-CH" sz="1200" b="1" dirty="0">
              <a:solidFill>
                <a:srgbClr val="FFFFFF"/>
              </a:solidFill>
              <a:latin typeface="Arial" charset="0"/>
              <a:cs typeface="Arial" charset="0"/>
            </a:endParaRPr>
          </a:p>
          <a:p>
            <a:pPr marL="265113" indent="-265113" eaLnBrk="1" hangingPunct="1">
              <a:defRPr/>
            </a:pPr>
            <a:r>
              <a:rPr lang="pt-BR" sz="1600" dirty="0">
                <a:solidFill>
                  <a:srgbClr val="FFFFFF"/>
                </a:solidFill>
                <a:latin typeface="Arial" charset="0"/>
                <a:cs typeface="Arial" charset="0"/>
              </a:rPr>
              <a:t>L '</a:t>
            </a:r>
            <a:r>
              <a:rPr lang="pt-BR" sz="2800" b="1" dirty="0">
                <a:solidFill>
                  <a:srgbClr val="FFFFFF"/>
                </a:solidFill>
                <a:latin typeface="Arial" charset="0"/>
                <a:cs typeface="Arial" charset="0"/>
              </a:rPr>
              <a:t>1</a:t>
            </a:r>
            <a:r>
              <a:rPr lang="pt-BR" sz="1600" dirty="0">
                <a:solidFill>
                  <a:srgbClr val="FFFFFF"/>
                </a:solidFill>
                <a:latin typeface="Arial" charset="0"/>
                <a:cs typeface="Arial" charset="0"/>
              </a:rPr>
              <a:t>% da população mundial detém </a:t>
            </a:r>
          </a:p>
          <a:p>
            <a:pPr marL="265113" indent="-265113" eaLnBrk="1" hangingPunct="1">
              <a:defRPr/>
            </a:pPr>
            <a:r>
              <a:rPr lang="pt-BR" sz="1600" b="1" dirty="0">
                <a:solidFill>
                  <a:srgbClr val="FFFFFF"/>
                </a:solidFill>
                <a:latin typeface="Arial" charset="0"/>
                <a:cs typeface="Arial" charset="0"/>
              </a:rPr>
              <a:t>    </a:t>
            </a:r>
            <a:r>
              <a:rPr lang="pt-BR" sz="2800" b="1" dirty="0">
                <a:solidFill>
                  <a:srgbClr val="FFFFFF"/>
                </a:solidFill>
                <a:latin typeface="Arial" charset="0"/>
                <a:cs typeface="Arial" charset="0"/>
              </a:rPr>
              <a:t>50</a:t>
            </a:r>
            <a:r>
              <a:rPr lang="pt-BR" sz="1600" dirty="0">
                <a:solidFill>
                  <a:srgbClr val="FFFFFF"/>
                </a:solidFill>
                <a:latin typeface="Arial" charset="0"/>
                <a:cs typeface="Arial" charset="0"/>
              </a:rPr>
              <a:t>% da riqueza do mundo ou 180 trilhões dólares. </a:t>
            </a:r>
          </a:p>
          <a:p>
            <a:pPr marL="265113" indent="-265113" eaLnBrk="1" hangingPunct="1">
              <a:defRPr/>
            </a:pPr>
            <a:endParaRPr lang="it-CH" sz="1600" dirty="0">
              <a:solidFill>
                <a:srgbClr val="FFFFFF"/>
              </a:solidFill>
              <a:latin typeface="Arial" charset="0"/>
              <a:cs typeface="Arial" charset="0"/>
            </a:endParaRPr>
          </a:p>
          <a:p>
            <a:pPr marL="265113" indent="-265113" eaLnBrk="1" hangingPunct="1">
              <a:defRPr/>
            </a:pPr>
            <a:r>
              <a:rPr lang="pt-BR" sz="1600" dirty="0">
                <a:solidFill>
                  <a:srgbClr val="FFFFFF"/>
                </a:solidFill>
                <a:latin typeface="Arial" charset="0"/>
                <a:cs typeface="Arial" charset="0"/>
              </a:rPr>
              <a:t>As </a:t>
            </a:r>
            <a:r>
              <a:rPr lang="pt-BR" sz="2800" b="1" dirty="0">
                <a:solidFill>
                  <a:srgbClr val="FFFFFF"/>
                </a:solidFill>
                <a:latin typeface="Arial" charset="0"/>
                <a:cs typeface="Arial" charset="0"/>
              </a:rPr>
              <a:t>85</a:t>
            </a:r>
            <a:r>
              <a:rPr lang="pt-BR" sz="1600" dirty="0">
                <a:solidFill>
                  <a:srgbClr val="FFFFFF"/>
                </a:solidFill>
                <a:latin typeface="Arial" charset="0"/>
                <a:cs typeface="Arial" charset="0"/>
              </a:rPr>
              <a:t> pessoas mais ricas do planeta têm tanta riqueza como os 3,5 bilhões de pessoas mais pobres. </a:t>
            </a:r>
          </a:p>
          <a:p>
            <a:pPr marL="265113" indent="-265113" eaLnBrk="1" hangingPunct="1">
              <a:defRPr/>
            </a:pPr>
            <a:endParaRPr lang="it-CH" sz="1600" dirty="0">
              <a:solidFill>
                <a:srgbClr val="FFFFFF"/>
              </a:solidFill>
              <a:latin typeface="Arial" charset="0"/>
              <a:cs typeface="Arial" charset="0"/>
            </a:endParaRPr>
          </a:p>
          <a:p>
            <a:pPr marL="265113" indent="-265113" eaLnBrk="1" hangingPunct="1">
              <a:defRPr/>
            </a:pPr>
            <a:r>
              <a:rPr lang="pt-BR" sz="1600" dirty="0">
                <a:solidFill>
                  <a:srgbClr val="FFFFFF"/>
                </a:solidFill>
                <a:latin typeface="Arial" charset="0"/>
                <a:cs typeface="Arial" charset="0"/>
              </a:rPr>
              <a:t>Em 2013, a fortuna dos ricos aumentou. Em 29 de 30 países analisados​​, os impostos para os ricos diminuíram e 18,500 bilhões foram escondido a autoridade fiscal. </a:t>
            </a:r>
            <a:endParaRPr lang="it-CH" sz="1600" dirty="0">
              <a:solidFill>
                <a:srgbClr val="FFFFFF"/>
              </a:solidFill>
              <a:latin typeface="Arial" charset="0"/>
              <a:cs typeface="Arial" charset="0"/>
            </a:endParaRPr>
          </a:p>
        </p:txBody>
      </p:sp>
      <p:sp>
        <p:nvSpPr>
          <p:cNvPr id="813060" name="CasellaDiTesto 3">
            <a:extLst>
              <a:ext uri="{FF2B5EF4-FFF2-40B4-BE49-F238E27FC236}">
                <a16:creationId xmlns:a16="http://schemas.microsoft.com/office/drawing/2014/main" id="{EB04CD8C-DC9A-DB11-4C10-4EB4E7E40A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00" y="1628775"/>
            <a:ext cx="15113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O relatório Oxfam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2014</a:t>
            </a:r>
          </a:p>
        </p:txBody>
      </p:sp>
      <p:pic>
        <p:nvPicPr>
          <p:cNvPr id="813061" name="Picture 2" descr="C:\Users\Enrico\Desktop\Ter.jpg">
            <a:extLst>
              <a:ext uri="{FF2B5EF4-FFF2-40B4-BE49-F238E27FC236}">
                <a16:creationId xmlns:a16="http://schemas.microsoft.com/office/drawing/2014/main" id="{DE7FE3F7-ED19-F748-4512-5C273888EA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0000"/>
          <a:stretch>
            <a:fillRect/>
          </a:stretch>
        </p:blipFill>
        <p:spPr bwMode="auto">
          <a:xfrm>
            <a:off x="639763" y="1624013"/>
            <a:ext cx="2262187" cy="1138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3062" name="Picture 3" descr="C:\Users\Enrico\Desktop\Ter.jpg">
            <a:extLst>
              <a:ext uri="{FF2B5EF4-FFF2-40B4-BE49-F238E27FC236}">
                <a16:creationId xmlns:a16="http://schemas.microsoft.com/office/drawing/2014/main" id="{BDF19B85-3A89-81E8-C501-67C180FA1F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00"/>
          <a:stretch>
            <a:fillRect/>
          </a:stretch>
        </p:blipFill>
        <p:spPr bwMode="auto">
          <a:xfrm>
            <a:off x="5940425" y="2589213"/>
            <a:ext cx="2262188" cy="1138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3063" name="Picture 5" descr="C:\Users\Enrico\Desktop\1 1.jpg">
            <a:extLst>
              <a:ext uri="{FF2B5EF4-FFF2-40B4-BE49-F238E27FC236}">
                <a16:creationId xmlns:a16="http://schemas.microsoft.com/office/drawing/2014/main" id="{84724ABA-6929-74AD-B938-D83A5F7271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86" t="44016" r="20750" b="11310"/>
          <a:stretch>
            <a:fillRect/>
          </a:stretch>
        </p:blipFill>
        <p:spPr bwMode="auto">
          <a:xfrm>
            <a:off x="1641475" y="1004888"/>
            <a:ext cx="260350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3064" name="Picture 6" descr="C:\Users\Enrico\Desktop\99.jpg">
            <a:extLst>
              <a:ext uri="{FF2B5EF4-FFF2-40B4-BE49-F238E27FC236}">
                <a16:creationId xmlns:a16="http://schemas.microsoft.com/office/drawing/2014/main" id="{3FA5204F-6DBF-6C3E-5CA0-E5153FAAAB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01" t="8859" r="9671" b="14923"/>
          <a:stretch>
            <a:fillRect/>
          </a:stretch>
        </p:blipFill>
        <p:spPr bwMode="auto">
          <a:xfrm>
            <a:off x="5387975" y="817563"/>
            <a:ext cx="3263900" cy="158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3BBEA830-E061-E2A2-CCE4-2560F557ED5E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106" name="Segnaposto numero diapositiva 1">
            <a:extLst>
              <a:ext uri="{FF2B5EF4-FFF2-40B4-BE49-F238E27FC236}">
                <a16:creationId xmlns:a16="http://schemas.microsoft.com/office/drawing/2014/main" id="{CEB15BDE-A6F1-AE5B-6F2E-9F7AB80C81E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xfrm>
            <a:off x="8101013" y="6308725"/>
            <a:ext cx="692150" cy="36036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43C15680-96A2-427D-B153-DAA6BDCCB8C9}" type="slidenum">
              <a:rPr lang="it-IT" altLang="en-US" sz="1400" b="1" smtClean="0"/>
              <a:pPr>
                <a:spcBef>
                  <a:spcPct val="0"/>
                </a:spcBef>
                <a:buFontTx/>
                <a:buNone/>
              </a:pPr>
              <a:t>141</a:t>
            </a:fld>
            <a:endParaRPr lang="it-IT" altLang="en-US" sz="1400" b="1"/>
          </a:p>
        </p:txBody>
      </p:sp>
      <p:pic>
        <p:nvPicPr>
          <p:cNvPr id="13" name="Immagine 12">
            <a:extLst>
              <a:ext uri="{FF2B5EF4-FFF2-40B4-BE49-F238E27FC236}">
                <a16:creationId xmlns:a16="http://schemas.microsoft.com/office/drawing/2014/main" id="{A5F67F0A-0094-E87B-AF4F-28A5C176722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7113" y="877888"/>
            <a:ext cx="7089775" cy="5102225"/>
          </a:xfrm>
          <a:prstGeom prst="rect">
            <a:avLst/>
          </a:prstGeom>
          <a:ln w="38100">
            <a:solidFill>
              <a:schemeClr val="accent4">
                <a:lumMod val="10000"/>
              </a:schemeClr>
            </a:solidFill>
          </a:ln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75378F66-A9BE-9D60-1519-A6CBCEA39D05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130" name="Text Box 1">
            <a:extLst>
              <a:ext uri="{FF2B5EF4-FFF2-40B4-BE49-F238E27FC236}">
                <a16:creationId xmlns:a16="http://schemas.microsoft.com/office/drawing/2014/main" id="{28A570BE-F7F6-FA1C-09F2-5CCF4F76A0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00204FB-25BD-4EA3-AA9A-91ED9B60E439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142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816131" name="Rectangle 2">
            <a:extLst>
              <a:ext uri="{FF2B5EF4-FFF2-40B4-BE49-F238E27FC236}">
                <a16:creationId xmlns:a16="http://schemas.microsoft.com/office/drawing/2014/main" id="{E6D6E737-02A0-9638-D680-3C935B1CC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476250"/>
            <a:ext cx="7561263" cy="157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4000" b="1">
                <a:cs typeface="Arial" panose="020B0604020202020204" pitchFamily="34" charset="0"/>
              </a:rPr>
              <a:t>REGRA Nº 4</a:t>
            </a:r>
          </a:p>
        </p:txBody>
      </p:sp>
      <p:sp>
        <p:nvSpPr>
          <p:cNvPr id="816132" name="Rectangle 3">
            <a:extLst>
              <a:ext uri="{FF2B5EF4-FFF2-40B4-BE49-F238E27FC236}">
                <a16:creationId xmlns:a16="http://schemas.microsoft.com/office/drawing/2014/main" id="{9DB6AF0C-2DA2-01BC-64BB-FFEF7891C5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41313" indent="-311150"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700"/>
              </a:spcBef>
              <a:buClrTx/>
              <a:buFontTx/>
              <a:buNone/>
            </a:pPr>
            <a:endParaRPr lang="fr-CH" altLang="it-CH" sz="2800" b="1">
              <a:cs typeface="Arial" panose="020B0604020202020204" pitchFamily="34" charset="0"/>
            </a:endParaRPr>
          </a:p>
          <a:p>
            <a:pPr eaLnBrk="1" hangingPunct="1">
              <a:spcBef>
                <a:spcPts val="700"/>
              </a:spcBef>
              <a:buClrTx/>
              <a:buFontTx/>
              <a:buNone/>
            </a:pPr>
            <a:endParaRPr lang="fr-CH" altLang="it-CH" sz="2800" b="1">
              <a:cs typeface="Arial" panose="020B0604020202020204" pitchFamily="34" charset="0"/>
            </a:endParaRPr>
          </a:p>
          <a:p>
            <a:pPr eaLnBrk="1" hangingPunct="1">
              <a:spcBef>
                <a:spcPts val="700"/>
              </a:spcBef>
              <a:buFont typeface="Arial" panose="020B0604020202020204" pitchFamily="34" charset="0"/>
              <a:buChar char="•"/>
            </a:pPr>
            <a:r>
              <a:rPr lang="fr-CH" altLang="it-CH" sz="2800" b="1">
                <a:cs typeface="Arial" panose="020B0604020202020204" pitchFamily="34" charset="0"/>
              </a:rPr>
              <a:t>O CAPITALISMO CRIA: </a:t>
            </a:r>
          </a:p>
          <a:p>
            <a:pPr eaLnBrk="1" hangingPunct="1">
              <a:spcBef>
                <a:spcPts val="450"/>
              </a:spcBef>
              <a:buClrTx/>
              <a:buFontTx/>
              <a:buNone/>
            </a:pPr>
            <a:endParaRPr lang="fr-CH" altLang="it-CH" sz="1800" b="1">
              <a:cs typeface="Arial" panose="020B0604020202020204" pitchFamily="34" charset="0"/>
            </a:endParaRPr>
          </a:p>
          <a:p>
            <a:pPr eaLnBrk="1" hangingPunct="1">
              <a:spcBef>
                <a:spcPts val="900"/>
              </a:spcBef>
              <a:buClrTx/>
              <a:buFontTx/>
              <a:buNone/>
            </a:pPr>
            <a:r>
              <a:rPr lang="fr-CH" altLang="it-CH" sz="2800" b="1">
                <a:cs typeface="Arial" panose="020B0604020202020204" pitchFamily="34" charset="0"/>
              </a:rPr>
              <a:t>   </a:t>
            </a:r>
            <a:r>
              <a:rPr lang="fr-CH" altLang="it-CH" sz="3600" b="1">
                <a:cs typeface="Arial" panose="020B0604020202020204" pitchFamily="34" charset="0"/>
              </a:rPr>
              <a:t>ACUMULAÇÃO DE CAPITAL</a:t>
            </a:r>
          </a:p>
          <a:p>
            <a:pPr eaLnBrk="1" hangingPunct="1">
              <a:spcBef>
                <a:spcPts val="900"/>
              </a:spcBef>
              <a:buClrTx/>
              <a:buFontTx/>
              <a:buNone/>
            </a:pPr>
            <a:endParaRPr lang="fr-CH" altLang="it-CH" sz="3600" b="1">
              <a:cs typeface="Arial" panose="020B0604020202020204" pitchFamily="34" charset="0"/>
            </a:endParaRPr>
          </a:p>
          <a:p>
            <a:pPr eaLnBrk="1" hangingPunct="1">
              <a:spcBef>
                <a:spcPts val="450"/>
              </a:spcBef>
              <a:buClrTx/>
              <a:buFontTx/>
              <a:buNone/>
            </a:pPr>
            <a:r>
              <a:rPr lang="fr-CH" altLang="it-CH" sz="2800" b="1">
                <a:cs typeface="Arial" panose="020B0604020202020204" pitchFamily="34" charset="0"/>
              </a:rPr>
              <a:t>   </a:t>
            </a:r>
            <a:r>
              <a:rPr lang="fr-CH" altLang="it-CH" sz="2000" b="1">
                <a:cs typeface="Arial" panose="020B0604020202020204" pitchFamily="34" charset="0"/>
              </a:rPr>
              <a:t>(formação de grandes impérios econômicos, grandes latifúndios, cartéis, etc.)</a:t>
            </a:r>
            <a:r>
              <a:rPr lang="fr-CH" altLang="it-CH" sz="1800" b="1">
                <a:cs typeface="Arial" panose="020B0604020202020204" pitchFamily="34" charset="0"/>
              </a:rPr>
              <a:t>	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F3D83A24-1194-749F-2412-E9E07577A4B9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178" name="Text Box 1">
            <a:extLst>
              <a:ext uri="{FF2B5EF4-FFF2-40B4-BE49-F238E27FC236}">
                <a16:creationId xmlns:a16="http://schemas.microsoft.com/office/drawing/2014/main" id="{2212278C-0B0E-49B3-081D-F8094C3ED7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7988" y="3559175"/>
            <a:ext cx="65881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E131F6CE-F8A4-4FFA-BC83-99FEC313456E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143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517123" name="Picture 2">
            <a:extLst>
              <a:ext uri="{FF2B5EF4-FFF2-40B4-BE49-F238E27FC236}">
                <a16:creationId xmlns:a16="http://schemas.microsoft.com/office/drawing/2014/main" id="{DBC3AA19-7311-1C46-12C2-67582AA27E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79388" y="188913"/>
            <a:ext cx="6148387" cy="6524625"/>
          </a:xfrm>
          <a:prstGeom prst="rect">
            <a:avLst/>
          </a:prstGeom>
          <a:ln w="12700">
            <a:solidFill>
              <a:schemeClr val="accent4">
                <a:lumMod val="95000"/>
                <a:lumOff val="5000"/>
              </a:schemeClr>
            </a:solidFill>
            <a:round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818180" name="Text Box 4">
            <a:extLst>
              <a:ext uri="{FF2B5EF4-FFF2-40B4-BE49-F238E27FC236}">
                <a16:creationId xmlns:a16="http://schemas.microsoft.com/office/drawing/2014/main" id="{9430CBDF-DC53-BE59-98BB-5F1BD1AFD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8113" y="4000500"/>
            <a:ext cx="2198687" cy="2720975"/>
          </a:xfrm>
          <a:prstGeom prst="rect">
            <a:avLst/>
          </a:prstGeom>
          <a:noFill/>
          <a:ln w="9360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500"/>
              </a:spcBef>
              <a:buClrTx/>
              <a:buFontTx/>
              <a:buNone/>
            </a:pPr>
            <a:endParaRPr lang="fr-CH" altLang="it-CH" sz="800" dirty="0">
              <a:solidFill>
                <a:srgbClr val="FFFFFF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 dirty="0">
                <a:solidFill>
                  <a:schemeClr val="bg1"/>
                </a:solidFill>
                <a:cs typeface="Arial" panose="020B0604020202020204" pitchFamily="34" charset="0"/>
              </a:rPr>
              <a:t>OS  POBRES ESTÃO CADA VEZ MAIS POBRES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 dirty="0">
                <a:solidFill>
                  <a:schemeClr val="bg1"/>
                </a:solidFill>
                <a:cs typeface="Arial" panose="020B0604020202020204" pitchFamily="34" charset="0"/>
              </a:rPr>
              <a:t>E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 dirty="0">
                <a:solidFill>
                  <a:schemeClr val="bg1"/>
                </a:solidFill>
                <a:cs typeface="Arial" panose="020B0604020202020204" pitchFamily="34" charset="0"/>
              </a:rPr>
              <a:t>OS  RICOS CADA VEZ MAIS RICOS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endParaRPr lang="fr-CH" altLang="it-CH" sz="1800" b="1" dirty="0">
              <a:solidFill>
                <a:srgbClr val="00FF00"/>
              </a:solidFill>
              <a:cs typeface="Arial" panose="020B0604020202020204" pitchFamily="34" charset="0"/>
            </a:endParaRPr>
          </a:p>
        </p:txBody>
      </p:sp>
      <p:sp>
        <p:nvSpPr>
          <p:cNvPr id="818181" name="Text Box 5">
            <a:extLst>
              <a:ext uri="{FF2B5EF4-FFF2-40B4-BE49-F238E27FC236}">
                <a16:creationId xmlns:a16="http://schemas.microsoft.com/office/drawing/2014/main" id="{459B1C50-74BF-73B2-BD8F-83AE8A8406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4350" y="404813"/>
            <a:ext cx="1800225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solidFill>
                  <a:srgbClr val="FFFFFF"/>
                </a:solidFill>
                <a:cs typeface="Arial" panose="020B0604020202020204" pitchFamily="34" charset="0"/>
              </a:rPr>
              <a:t>Mesmo jornal, duas notícias</a:t>
            </a:r>
          </a:p>
        </p:txBody>
      </p:sp>
      <p:sp>
        <p:nvSpPr>
          <p:cNvPr id="818182" name="Text Box 6">
            <a:extLst>
              <a:ext uri="{FF2B5EF4-FFF2-40B4-BE49-F238E27FC236}">
                <a16:creationId xmlns:a16="http://schemas.microsoft.com/office/drawing/2014/main" id="{FA49C492-0330-217A-D6E5-A8BA02700A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1557338"/>
            <a:ext cx="1871662" cy="823912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600" b="1">
                <a:solidFill>
                  <a:srgbClr val="400000"/>
                </a:solidFill>
                <a:cs typeface="Arial" panose="020B0604020202020204" pitchFamily="34" charset="0"/>
              </a:rPr>
              <a:t>90 operários foram despedidos</a:t>
            </a:r>
          </a:p>
        </p:txBody>
      </p:sp>
      <p:sp>
        <p:nvSpPr>
          <p:cNvPr id="818183" name="Text Box 7">
            <a:extLst>
              <a:ext uri="{FF2B5EF4-FFF2-40B4-BE49-F238E27FC236}">
                <a16:creationId xmlns:a16="http://schemas.microsoft.com/office/drawing/2014/main" id="{9F05FDF7-75BE-07F5-9678-DEC830CE7B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425" y="3644900"/>
            <a:ext cx="1800225" cy="106680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600" b="1">
                <a:cs typeface="Arial" panose="020B0604020202020204" pitchFamily="34" charset="0"/>
              </a:rPr>
              <a:t>Os americanos ricos estão ainda mais ricos.</a:t>
            </a:r>
          </a:p>
        </p:txBody>
      </p:sp>
      <p:pic>
        <p:nvPicPr>
          <p:cNvPr id="818184" name="Immagine 8">
            <a:extLst>
              <a:ext uri="{FF2B5EF4-FFF2-40B4-BE49-F238E27FC236}">
                <a16:creationId xmlns:a16="http://schemas.microsoft.com/office/drawing/2014/main" id="{C78E0289-FE41-A983-D8E0-FC504808B1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4638" y="1271588"/>
            <a:ext cx="1925637" cy="2071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FD614608-6555-CC9B-E292-B62902E72DE5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402" name="Text Box 1">
            <a:extLst>
              <a:ext uri="{FF2B5EF4-FFF2-40B4-BE49-F238E27FC236}">
                <a16:creationId xmlns:a16="http://schemas.microsoft.com/office/drawing/2014/main" id="{618C39A3-46C9-3C01-B8EF-F30432836C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0225" y="2276475"/>
            <a:ext cx="2781300" cy="2214563"/>
          </a:xfrm>
          <a:prstGeom prst="rect">
            <a:avLst/>
          </a:prstGeom>
          <a:noFill/>
          <a:ln>
            <a:noFill/>
          </a:ln>
          <a:effectLst/>
        </p:spPr>
        <p:txBody>
          <a:bodyPr/>
          <a:lstStyle>
            <a:lvl1pPr marL="342900" indent="-311150" eaLnBrk="0" hangingPunct="0"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1pPr>
            <a:lvl2pPr eaLnBrk="0" hangingPunct="0"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2pPr>
            <a:lvl3pPr eaLnBrk="0" hangingPunct="0"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3pPr>
            <a:lvl4pPr eaLnBrk="0" hangingPunct="0"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4pPr>
            <a:lvl5pPr eaLnBrk="0" hangingPunct="0"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9pPr>
          </a:lstStyle>
          <a:p>
            <a:pPr defTabSz="449263" eaLnBrk="1" hangingPunct="1">
              <a:spcBef>
                <a:spcPts val="700"/>
              </a:spcBef>
              <a:buSzPct val="100000"/>
              <a:defRPr/>
            </a:pPr>
            <a:r>
              <a:rPr lang="fr-CH" sz="2400" dirty="0">
                <a:solidFill>
                  <a:srgbClr val="00FF00"/>
                </a:solidFill>
              </a:rPr>
              <a:t>  </a:t>
            </a:r>
            <a:r>
              <a:rPr lang="fr-CH" sz="2400" b="1" u="sng" dirty="0"/>
              <a:t>OS</a:t>
            </a:r>
          </a:p>
          <a:p>
            <a:pPr defTabSz="449263" eaLnBrk="1" hangingPunct="1">
              <a:spcBef>
                <a:spcPts val="700"/>
              </a:spcBef>
              <a:buSzPct val="100000"/>
              <a:defRPr/>
            </a:pPr>
            <a:r>
              <a:rPr lang="fr-CH" sz="2400" dirty="0"/>
              <a:t>  </a:t>
            </a:r>
            <a:r>
              <a:rPr lang="fr-CH" sz="2400" b="1" u="sng" dirty="0"/>
              <a:t>GANHADORES</a:t>
            </a:r>
          </a:p>
          <a:p>
            <a:pPr marL="182563" indent="-150813" defTabSz="449263" eaLnBrk="1" hangingPunct="1">
              <a:spcBef>
                <a:spcPts val="900"/>
              </a:spcBef>
              <a:buSzPct val="100000"/>
              <a:tabLst>
                <a:tab pos="182563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/>
            </a:pPr>
            <a:r>
              <a:rPr lang="fr-CH" sz="3600" b="1" i="1" dirty="0">
                <a:solidFill>
                  <a:srgbClr val="FFFFFF"/>
                </a:solidFill>
                <a:latin typeface="Palatino Linotype" pitchFamily="18" charset="0"/>
              </a:rPr>
              <a:t>  e</a:t>
            </a:r>
            <a:r>
              <a:rPr lang="fr-CH" sz="3200" b="1" dirty="0">
                <a:solidFill>
                  <a:srgbClr val="FFFFFF"/>
                </a:solidFill>
              </a:rPr>
              <a:t>…</a:t>
            </a:r>
            <a:r>
              <a:rPr lang="fr-CH" sz="3600" b="1" i="1" dirty="0">
                <a:solidFill>
                  <a:srgbClr val="FFFFFF"/>
                </a:solidFill>
                <a:latin typeface="Palatino Linotype" pitchFamily="18" charset="0"/>
              </a:rPr>
              <a:t>os</a:t>
            </a:r>
            <a:r>
              <a:rPr lang="fr-CH" sz="3200" b="1" dirty="0">
                <a:solidFill>
                  <a:srgbClr val="FFFFFF"/>
                </a:solidFill>
              </a:rPr>
              <a:t> </a:t>
            </a:r>
            <a:r>
              <a:rPr lang="fr-CH" sz="3600" b="1" i="1" dirty="0" err="1">
                <a:solidFill>
                  <a:srgbClr val="FFFFFF"/>
                </a:solidFill>
                <a:latin typeface="Palatino Linotype" pitchFamily="18" charset="0"/>
              </a:rPr>
              <a:t>perdedores</a:t>
            </a:r>
            <a:endParaRPr lang="fr-CH" sz="3600" b="1" i="1" dirty="0">
              <a:solidFill>
                <a:srgbClr val="FFFFFF"/>
              </a:solidFill>
              <a:latin typeface="Palatino Linotype" pitchFamily="18" charset="0"/>
            </a:endParaRPr>
          </a:p>
        </p:txBody>
      </p:sp>
      <p:sp>
        <p:nvSpPr>
          <p:cNvPr id="820227" name="Text Box 2">
            <a:extLst>
              <a:ext uri="{FF2B5EF4-FFF2-40B4-BE49-F238E27FC236}">
                <a16:creationId xmlns:a16="http://schemas.microsoft.com/office/drawing/2014/main" id="{0A729DDF-17BB-143A-C3D6-4BFEE8ABBF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7063" y="43529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DBEDB00-C370-4735-8451-1AF0F1A4A7EE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144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19" name="Picture 5" descr="Campo profughi 5">
            <a:extLst>
              <a:ext uri="{FF2B5EF4-FFF2-40B4-BE49-F238E27FC236}">
                <a16:creationId xmlns:a16="http://schemas.microsoft.com/office/drawing/2014/main" id="{5C164074-5384-5DFD-D0F1-F14FD6094E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4695825"/>
            <a:ext cx="2924175" cy="2162175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0" name="Picture 7" descr="I perdenti vietnam">
            <a:extLst>
              <a:ext uri="{FF2B5EF4-FFF2-40B4-BE49-F238E27FC236}">
                <a16:creationId xmlns:a16="http://schemas.microsoft.com/office/drawing/2014/main" id="{663A690F-69A9-D8CB-E0ED-2D399DE1F7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014663" y="4695825"/>
            <a:ext cx="2601912" cy="2162175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1" name="Picture 9" descr="campo profughi 1">
            <a:extLst>
              <a:ext uri="{FF2B5EF4-FFF2-40B4-BE49-F238E27FC236}">
                <a16:creationId xmlns:a16="http://schemas.microsoft.com/office/drawing/2014/main" id="{0B7A1F5D-71D9-71EC-B965-6C001AA157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724525" y="4695825"/>
            <a:ext cx="3419475" cy="2162175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2" name="Picture 11" descr="Il divertimento dei ricchi">
            <a:extLst>
              <a:ext uri="{FF2B5EF4-FFF2-40B4-BE49-F238E27FC236}">
                <a16:creationId xmlns:a16="http://schemas.microsoft.com/office/drawing/2014/main" id="{B2932C2D-2FB6-6E35-039E-4A7BF0FBD9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132138" y="-1588"/>
            <a:ext cx="2951162" cy="2066926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3" name="Picture 13" descr="yacht di lusso">
            <a:extLst>
              <a:ext uri="{FF2B5EF4-FFF2-40B4-BE49-F238E27FC236}">
                <a16:creationId xmlns:a16="http://schemas.microsoft.com/office/drawing/2014/main" id="{423F2C83-D733-EB35-0B4E-3D672E1B85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0" y="2276475"/>
            <a:ext cx="2971800" cy="2081213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4" name="Picture 15" descr="Salone su transatlantico">
            <a:extLst>
              <a:ext uri="{FF2B5EF4-FFF2-40B4-BE49-F238E27FC236}">
                <a16:creationId xmlns:a16="http://schemas.microsoft.com/office/drawing/2014/main" id="{51732E0A-F5B8-60F2-36DB-5F23E80282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6227763" y="0"/>
            <a:ext cx="2916237" cy="2066925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5" name="Picture 17" descr="Il pasto dei ricchi">
            <a:extLst>
              <a:ext uri="{FF2B5EF4-FFF2-40B4-BE49-F238E27FC236}">
                <a16:creationId xmlns:a16="http://schemas.microsoft.com/office/drawing/2014/main" id="{83AEA95E-B06D-449C-AD8E-163C7C8D9F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0" y="0"/>
            <a:ext cx="2962275" cy="2066925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6" name="Picture 18" descr="C:\Dokumente und Einstellungen\Enrico\Desktop\disoccupati.jpg">
            <a:extLst>
              <a:ext uri="{FF2B5EF4-FFF2-40B4-BE49-F238E27FC236}">
                <a16:creationId xmlns:a16="http://schemas.microsoft.com/office/drawing/2014/main" id="{075C6370-923E-660B-A932-C4C7F2CD68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lum bright="-20000" contrast="40000"/>
          </a:blip>
          <a:srcRect l="26422" t="25046" r="13023" b="22314"/>
          <a:stretch>
            <a:fillRect/>
          </a:stretch>
        </p:blipFill>
        <p:spPr bwMode="auto">
          <a:xfrm>
            <a:off x="5976938" y="2276475"/>
            <a:ext cx="3167062" cy="2081213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ACF0EA95-8849-4705-3DCF-33A9672327CD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2274" name="Picture 2" descr="C:\Dokumente und Einstellungen\Enrico\Eigene Dateien\Enrico\Documenti\AA Enrico nuovo\Politica\Presentazione marxismo\116.JPG">
            <a:extLst>
              <a:ext uri="{FF2B5EF4-FFF2-40B4-BE49-F238E27FC236}">
                <a16:creationId xmlns:a16="http://schemas.microsoft.com/office/drawing/2014/main" id="{24E50322-4AE3-4519-BCA7-D0C7724AA1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75" y="7938"/>
            <a:ext cx="9128125" cy="688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2275" name="CasellaDiTesto 1">
            <a:extLst>
              <a:ext uri="{FF2B5EF4-FFF2-40B4-BE49-F238E27FC236}">
                <a16:creationId xmlns:a16="http://schemas.microsoft.com/office/drawing/2014/main" id="{9D2D3B3A-C64B-B491-6F6B-453D1A88B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2276475"/>
            <a:ext cx="25923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822276" name="CasellaDiTesto 2">
            <a:extLst>
              <a:ext uri="{FF2B5EF4-FFF2-40B4-BE49-F238E27FC236}">
                <a16:creationId xmlns:a16="http://schemas.microsoft.com/office/drawing/2014/main" id="{8DE1B1F0-4F57-415B-E5B4-C9E7AE64B1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438" y="2465388"/>
            <a:ext cx="4752975" cy="719137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bIns="1800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it-CH" altLang="it-CH" b="1">
                <a:cs typeface="Arial" panose="020B0604020202020204" pitchFamily="34" charset="0"/>
              </a:rPr>
              <a:t>As casas dos ricos </a:t>
            </a:r>
          </a:p>
        </p:txBody>
      </p:sp>
      <p:sp>
        <p:nvSpPr>
          <p:cNvPr id="822277" name="CasellaDiTesto 3">
            <a:extLst>
              <a:ext uri="{FF2B5EF4-FFF2-40B4-BE49-F238E27FC236}">
                <a16:creationId xmlns:a16="http://schemas.microsoft.com/office/drawing/2014/main" id="{5714BCB9-BB6C-C1D2-FD38-88D83CE027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438" y="3284538"/>
            <a:ext cx="2376487" cy="954087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it-CH" altLang="it-CH" sz="2800" b="1">
                <a:cs typeface="Arial" panose="020B0604020202020204" pitchFamily="34" charset="0"/>
              </a:rPr>
              <a:t>As casas dos pobres</a:t>
            </a:r>
            <a:r>
              <a:rPr lang="it-CH" altLang="it-CH" sz="1800">
                <a:solidFill>
                  <a:srgbClr val="FFFFFF"/>
                </a:solidFill>
                <a:cs typeface="Arial" panose="020B0604020202020204" pitchFamily="34" charset="0"/>
              </a:rPr>
              <a:t>.</a:t>
            </a:r>
          </a:p>
        </p:txBody>
      </p:sp>
      <p:sp>
        <p:nvSpPr>
          <p:cNvPr id="822278" name="Segnaposto numero diapositiva 1">
            <a:extLst>
              <a:ext uri="{FF2B5EF4-FFF2-40B4-BE49-F238E27FC236}">
                <a16:creationId xmlns:a16="http://schemas.microsoft.com/office/drawing/2014/main" id="{4F0C2832-9DA3-B229-F3BE-92F7FF5D847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4219575" y="5084763"/>
            <a:ext cx="720725" cy="47625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fld id="{3CB79643-5B94-43D2-94AB-1FA37E7FEFA4}" type="slidenum">
              <a:rPr lang="it-IT" altLang="it-CH" sz="1800" b="1" smtClean="0"/>
              <a:pPr algn="ctr">
                <a:spcBef>
                  <a:spcPct val="0"/>
                </a:spcBef>
                <a:buClrTx/>
                <a:buFontTx/>
                <a:buNone/>
              </a:pPr>
              <a:t>145</a:t>
            </a:fld>
            <a:endParaRPr lang="it-IT" altLang="it-CH" sz="1800" b="1"/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6069893E-4FB1-DC8E-5630-A506D46B2B53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322" name="Slide Number Placeholder 3">
            <a:extLst>
              <a:ext uri="{FF2B5EF4-FFF2-40B4-BE49-F238E27FC236}">
                <a16:creationId xmlns:a16="http://schemas.microsoft.com/office/drawing/2014/main" id="{9FC0D2AA-8D4E-C26D-0EEC-B91F00F2C1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850063" y="6245225"/>
            <a:ext cx="2133600" cy="4762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2FF98AD8-23AC-4520-88DD-2D21E6D908FC}" type="slidenum">
              <a:rPr lang="it-IT" altLang="en-US" sz="1400" smtClean="0">
                <a:solidFill>
                  <a:srgbClr val="FFFFFF"/>
                </a:solidFill>
                <a:cs typeface="Arial" panose="020B0604020202020204" pitchFamily="34" charset="0"/>
              </a:rPr>
              <a:pPr>
                <a:spcBef>
                  <a:spcPct val="0"/>
                </a:spcBef>
                <a:buFontTx/>
                <a:buNone/>
              </a:pPr>
              <a:t>146</a:t>
            </a:fld>
            <a:endParaRPr lang="it-IT" altLang="en-US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312323" name="Picture 2" descr="Piscina su transatlantico">
            <a:extLst>
              <a:ext uri="{FF2B5EF4-FFF2-40B4-BE49-F238E27FC236}">
                <a16:creationId xmlns:a16="http://schemas.microsoft.com/office/drawing/2014/main" id="{5E3C534F-3BF3-3079-C9F7-7E72FF6F20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28625" y="414338"/>
            <a:ext cx="4176713" cy="2795587"/>
          </a:xfrm>
          <a:prstGeom prst="rect">
            <a:avLst/>
          </a:prstGeom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12324" name="Picture 3" descr="slum 3">
            <a:extLst>
              <a:ext uri="{FF2B5EF4-FFF2-40B4-BE49-F238E27FC236}">
                <a16:creationId xmlns:a16="http://schemas.microsoft.com/office/drawing/2014/main" id="{19D17527-4805-007B-0286-C59DC87EA9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28625" y="3317875"/>
            <a:ext cx="4176713" cy="2741613"/>
          </a:xfrm>
          <a:prstGeom prst="rect">
            <a:avLst/>
          </a:prstGeom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422917" name="Text Box 4">
            <a:extLst>
              <a:ext uri="{FF2B5EF4-FFF2-40B4-BE49-F238E27FC236}">
                <a16:creationId xmlns:a16="http://schemas.microsoft.com/office/drawing/2014/main" id="{628F11CC-4D4A-1C75-52B6-71D0A41B3E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8725" y="1700213"/>
            <a:ext cx="2736850" cy="366712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endParaRPr lang="it-CH" altLang="it-CH" sz="1800">
              <a:solidFill>
                <a:srgbClr val="FFFFFF"/>
              </a:solidFill>
              <a:ea typeface="+mn-ea"/>
              <a:cs typeface="Arial" panose="020B0604020202020204" pitchFamily="34" charset="0"/>
            </a:endParaRPr>
          </a:p>
        </p:txBody>
      </p:sp>
      <p:sp>
        <p:nvSpPr>
          <p:cNvPr id="422918" name="Text Box 5">
            <a:extLst>
              <a:ext uri="{FF2B5EF4-FFF2-40B4-BE49-F238E27FC236}">
                <a16:creationId xmlns:a16="http://schemas.microsoft.com/office/drawing/2014/main" id="{B7D72A06-C493-9162-9D44-351F5A0263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2538" y="6275388"/>
            <a:ext cx="6704012" cy="369887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fr-CH" altLang="it-CH" sz="1800" b="1" dirty="0">
                <a:solidFill>
                  <a:srgbClr val="FFFFFF"/>
                </a:solidFill>
                <a:ea typeface="+mn-ea"/>
                <a:cs typeface="Arial" panose="020B0604020202020204" pitchFamily="34" charset="0"/>
              </a:rPr>
              <a:t>ONDE ESTÃO OS  RICOS E….ONDE ESTÃO OS  POBRES</a:t>
            </a:r>
            <a:endParaRPr lang="fr-CH" altLang="it-CH" sz="800" dirty="0">
              <a:solidFill>
                <a:srgbClr val="FFFFFF"/>
              </a:solidFill>
              <a:ea typeface="+mn-ea"/>
              <a:cs typeface="Arial" panose="020B0604020202020204" pitchFamily="34" charset="0"/>
            </a:endParaRPr>
          </a:p>
        </p:txBody>
      </p:sp>
      <p:pic>
        <p:nvPicPr>
          <p:cNvPr id="235527" name="Picture 7" descr="C:\Users\Enrico\Enrico\Documenti\AA Enrico nuovo\Politica\Presentazione marxismo\Società a due velocità.jpg">
            <a:extLst>
              <a:ext uri="{FF2B5EF4-FFF2-40B4-BE49-F238E27FC236}">
                <a16:creationId xmlns:a16="http://schemas.microsoft.com/office/drawing/2014/main" id="{D634B491-507F-A0F1-666F-BC1F65C37D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748213" y="414338"/>
            <a:ext cx="3976687" cy="5645150"/>
          </a:xfrm>
          <a:prstGeom prst="rect">
            <a:avLst/>
          </a:prstGeom>
          <a:ln w="28575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0967D34F-F2CD-2F7D-8EA1-379E8149C025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370" name="Text Box 1">
            <a:extLst>
              <a:ext uri="{FF2B5EF4-FFF2-40B4-BE49-F238E27FC236}">
                <a16:creationId xmlns:a16="http://schemas.microsoft.com/office/drawing/2014/main" id="{8073971B-3A11-AA94-9241-968A5C324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9925" y="6237288"/>
            <a:ext cx="690563" cy="37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B69370F0-CB58-4FDB-B741-CE985A95DE47}" type="slidenum">
              <a:rPr lang="it-IT" altLang="it-CH" sz="1400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147</a:t>
            </a:fld>
            <a:endParaRPr lang="it-IT" altLang="it-CH" sz="1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826371" name="Text Box 3">
            <a:extLst>
              <a:ext uri="{FF2B5EF4-FFF2-40B4-BE49-F238E27FC236}">
                <a16:creationId xmlns:a16="http://schemas.microsoft.com/office/drawing/2014/main" id="{3E68922A-A67B-0177-4C02-18008B900F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0488" y="6175375"/>
            <a:ext cx="3814762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solidFill>
                  <a:srgbClr val="FFFFFF"/>
                </a:solidFill>
                <a:cs typeface="Arial" panose="020B0604020202020204" pitchFamily="34" charset="0"/>
              </a:rPr>
              <a:t>Itália: Albarella, a ilha para os ricos</a:t>
            </a:r>
          </a:p>
        </p:txBody>
      </p:sp>
      <p:pic>
        <p:nvPicPr>
          <p:cNvPr id="5" name="Picture 5">
            <a:extLst>
              <a:ext uri="{FF2B5EF4-FFF2-40B4-BE49-F238E27FC236}">
                <a16:creationId xmlns:a16="http://schemas.microsoft.com/office/drawing/2014/main" id="{DB92CFF6-7B3E-5ABF-8556-3D9C315048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900113" y="571500"/>
            <a:ext cx="7275512" cy="5603875"/>
          </a:xfrm>
          <a:prstGeom prst="rect">
            <a:avLst/>
          </a:prstGeom>
          <a:ln w="38100"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498CAF5B-B3B5-A1C4-EB82-C3FA84B6A3E7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9" descr="http://www.gundekomiran.com/brusklog/wp-includes/images/mumbai-slums.jpg">
            <a:extLst>
              <a:ext uri="{FF2B5EF4-FFF2-40B4-BE49-F238E27FC236}">
                <a16:creationId xmlns:a16="http://schemas.microsoft.com/office/drawing/2014/main" id="{16EC8B13-CCBD-BA3B-2C4E-18D4DC0105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767013"/>
            <a:ext cx="5580063" cy="4090987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Picture 2" descr="C:\Dokumente und Einstellungen\Enrico\Eigene Dateien\Enrico\Documenti\AA Enrico nuovo\Politica\Presentazione marxismo\Slum South Africa 2.JPG">
            <a:extLst>
              <a:ext uri="{FF2B5EF4-FFF2-40B4-BE49-F238E27FC236}">
                <a16:creationId xmlns:a16="http://schemas.microsoft.com/office/drawing/2014/main" id="{B83CA1CD-BDDE-999F-051C-C51DBCC7C2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 l="2975" t="4370" r="1968" b="5878"/>
          <a:stretch>
            <a:fillRect/>
          </a:stretch>
        </p:blipFill>
        <p:spPr bwMode="auto">
          <a:xfrm>
            <a:off x="0" y="7938"/>
            <a:ext cx="5580063" cy="2554287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5" name="Picture 7" descr="http://images.world66.com/sl/um/_q/slum_quarter_in_th_1_galleryfull">
            <a:extLst>
              <a:ext uri="{FF2B5EF4-FFF2-40B4-BE49-F238E27FC236}">
                <a16:creationId xmlns:a16="http://schemas.microsoft.com/office/drawing/2014/main" id="{3B0FA406-2754-8B92-54BE-8DE311CD4F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835650" y="7938"/>
            <a:ext cx="3282950" cy="4213225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Picture 11" descr="http://www.electricscotland.com/thomson/images/11.3%20Manila_slums.jpg">
            <a:extLst>
              <a:ext uri="{FF2B5EF4-FFF2-40B4-BE49-F238E27FC236}">
                <a16:creationId xmlns:a16="http://schemas.microsoft.com/office/drawing/2014/main" id="{43913AB3-0DF1-5E86-DCBA-A26B21B83A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835650" y="4395788"/>
            <a:ext cx="3282950" cy="2462212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828422" name="Text Box 1">
            <a:extLst>
              <a:ext uri="{FF2B5EF4-FFF2-40B4-BE49-F238E27FC236}">
                <a16:creationId xmlns:a16="http://schemas.microsoft.com/office/drawing/2014/main" id="{0A0C350D-BD40-325B-3E4D-F881440CFC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115888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D694A04-2AE4-4B4B-84BC-FDC0613EEEF4}" type="slidenum">
              <a:rPr lang="it-IT" altLang="it-CH" sz="1400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148</a:t>
            </a:fld>
            <a:endParaRPr lang="it-IT" altLang="it-CH" sz="1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828423" name="Text Box 6">
            <a:extLst>
              <a:ext uri="{FF2B5EF4-FFF2-40B4-BE49-F238E27FC236}">
                <a16:creationId xmlns:a16="http://schemas.microsoft.com/office/drawing/2014/main" id="{9F136E99-0925-7834-D22A-3C56B8C358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075" y="2789238"/>
            <a:ext cx="424815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solidFill>
                  <a:srgbClr val="002060"/>
                </a:solidFill>
                <a:cs typeface="Arial" panose="020B0604020202020204" pitchFamily="34" charset="0"/>
              </a:rPr>
              <a:t>Os </a:t>
            </a:r>
            <a:r>
              <a:rPr lang="it-CH" altLang="it-CH" sz="1800" b="1" i="1">
                <a:solidFill>
                  <a:srgbClr val="002060"/>
                </a:solidFill>
                <a:cs typeface="Arial" panose="020B0604020202020204" pitchFamily="34" charset="0"/>
              </a:rPr>
              <a:t>slums</a:t>
            </a:r>
            <a:r>
              <a:rPr lang="it-CH" altLang="it-CH" sz="1800" b="1">
                <a:solidFill>
                  <a:srgbClr val="002060"/>
                </a:solidFill>
                <a:cs typeface="Arial" panose="020B0604020202020204" pitchFamily="34" charset="0"/>
              </a:rPr>
              <a:t>: as cidades dos pobres</a:t>
            </a:r>
          </a:p>
        </p:txBody>
      </p:sp>
      <p:sp>
        <p:nvSpPr>
          <p:cNvPr id="828424" name="Text Box 7">
            <a:extLst>
              <a:ext uri="{FF2B5EF4-FFF2-40B4-BE49-F238E27FC236}">
                <a16:creationId xmlns:a16="http://schemas.microsoft.com/office/drawing/2014/main" id="{38BE8811-15A7-3E08-2CB0-EF6B3D01F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0"/>
            <a:ext cx="863600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900">
                <a:solidFill>
                  <a:srgbClr val="FFFFFF"/>
                </a:solidFill>
                <a:cs typeface="Arial" panose="020B0604020202020204" pitchFamily="34" charset="0"/>
              </a:rPr>
              <a:t>África do Sul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F94FAC68-16FC-8DAA-7929-B1CC45084088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0466" name="Picture 2">
            <a:extLst>
              <a:ext uri="{FF2B5EF4-FFF2-40B4-BE49-F238E27FC236}">
                <a16:creationId xmlns:a16="http://schemas.microsoft.com/office/drawing/2014/main" id="{C99E2461-D69B-746F-6DFA-FC929CA0CA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30467" name="Text Box 3">
            <a:extLst>
              <a:ext uri="{FF2B5EF4-FFF2-40B4-BE49-F238E27FC236}">
                <a16:creationId xmlns:a16="http://schemas.microsoft.com/office/drawing/2014/main" id="{9FCC8766-6A37-7694-B0D4-D083B39CAC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0"/>
            <a:ext cx="3671888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it-CH" sz="1800">
                <a:cs typeface="Arial" panose="020B0604020202020204" pitchFamily="34" charset="0"/>
              </a:rPr>
              <a:t>Rio de Janeiro: favela Rocinha</a:t>
            </a:r>
          </a:p>
        </p:txBody>
      </p:sp>
      <p:sp>
        <p:nvSpPr>
          <p:cNvPr id="830468" name="Text Box 1">
            <a:extLst>
              <a:ext uri="{FF2B5EF4-FFF2-40B4-BE49-F238E27FC236}">
                <a16:creationId xmlns:a16="http://schemas.microsoft.com/office/drawing/2014/main" id="{FE5687B6-5B7A-B6CE-AE33-2301847824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12700"/>
            <a:ext cx="75565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DC192D6A-FD10-4FD7-BC96-D3D065220CC9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149</a:t>
            </a:fld>
            <a:endParaRPr lang="it-IT" altLang="it-CH" sz="1400"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082" name="Text Box 1">
            <a:extLst>
              <a:ext uri="{FF2B5EF4-FFF2-40B4-BE49-F238E27FC236}">
                <a16:creationId xmlns:a16="http://schemas.microsoft.com/office/drawing/2014/main" id="{96CC6C4C-9417-5858-77F5-5E9F85B2F8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244C19BF-C22F-4F70-A8DD-266774897509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15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558083" name="Text Box 3">
            <a:extLst>
              <a:ext uri="{FF2B5EF4-FFF2-40B4-BE49-F238E27FC236}">
                <a16:creationId xmlns:a16="http://schemas.microsoft.com/office/drawing/2014/main" id="{9780A7CE-39C9-361D-20DE-206C86C2B6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2850" y="1074738"/>
            <a:ext cx="1116013" cy="2014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 dirty="0">
                <a:solidFill>
                  <a:srgbClr val="FFFFFF"/>
                </a:solidFill>
                <a:cs typeface="Arial" panose="020B0604020202020204" pitchFamily="34" charset="0"/>
              </a:rPr>
              <a:t>O </a:t>
            </a:r>
            <a:r>
              <a:rPr lang="fr-CH" altLang="it-CH" sz="1800" b="1" dirty="0" err="1">
                <a:solidFill>
                  <a:srgbClr val="FFFFFF"/>
                </a:solidFill>
                <a:cs typeface="Arial" panose="020B0604020202020204" pitchFamily="34" charset="0"/>
              </a:rPr>
              <a:t>patrão</a:t>
            </a:r>
            <a:r>
              <a:rPr lang="fr-CH" altLang="it-CH" sz="1800" b="1" dirty="0">
                <a:solidFill>
                  <a:srgbClr val="FFFFFF"/>
                </a:solidFill>
                <a:cs typeface="Arial" panose="020B0604020202020204" pitchFamily="34" charset="0"/>
              </a:rPr>
              <a:t> visita   sua </a:t>
            </a:r>
            <a:r>
              <a:rPr lang="fr-CH" altLang="it-CH" sz="1800" b="1" dirty="0" err="1">
                <a:solidFill>
                  <a:srgbClr val="FFFFFF"/>
                </a:solidFill>
                <a:cs typeface="Arial" panose="020B0604020202020204" pitchFamily="34" charset="0"/>
              </a:rPr>
              <a:t>fábrica</a:t>
            </a:r>
            <a:r>
              <a:rPr lang="fr-CH" altLang="it-CH" sz="1800" b="1" dirty="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fr-CH" altLang="it-CH" sz="1800" b="1" dirty="0">
                <a:solidFill>
                  <a:srgbClr val="00FF00"/>
                </a:solidFill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solidFill>
                  <a:schemeClr val="bg1"/>
                </a:solidFill>
                <a:cs typeface="Arial" panose="020B0604020202020204" pitchFamily="34" charset="0"/>
              </a:rPr>
              <a:t>século</a:t>
            </a:r>
            <a:r>
              <a:rPr lang="fr-CH" altLang="it-CH" sz="1800" b="1" dirty="0">
                <a:solidFill>
                  <a:schemeClr val="bg1"/>
                </a:solidFill>
                <a:cs typeface="Arial" panose="020B0604020202020204" pitchFamily="34" charset="0"/>
              </a:rPr>
              <a:t> XVIII</a:t>
            </a:r>
          </a:p>
        </p:txBody>
      </p:sp>
      <p:sp>
        <p:nvSpPr>
          <p:cNvPr id="558084" name="Text Box 4">
            <a:extLst>
              <a:ext uri="{FF2B5EF4-FFF2-40B4-BE49-F238E27FC236}">
                <a16:creationId xmlns:a16="http://schemas.microsoft.com/office/drawing/2014/main" id="{8FC3BD8B-309E-B1DA-AB6D-55915FB01F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5863" y="3789363"/>
            <a:ext cx="1143000" cy="1876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300">
                <a:solidFill>
                  <a:srgbClr val="FFFFFF"/>
                </a:solidFill>
                <a:cs typeface="Arial" panose="020B0604020202020204" pitchFamily="34" charset="0"/>
              </a:rPr>
              <a:t>Pela primeira vez os trabalhadores tomam consciência de sua condição de proletários</a:t>
            </a:r>
          </a:p>
        </p:txBody>
      </p:sp>
      <p:pic>
        <p:nvPicPr>
          <p:cNvPr id="6" name="Picture 4" descr="fabbrica 19">
            <a:extLst>
              <a:ext uri="{FF2B5EF4-FFF2-40B4-BE49-F238E27FC236}">
                <a16:creationId xmlns:a16="http://schemas.microsoft.com/office/drawing/2014/main" id="{14754C62-3F2B-DD97-9C5A-02AB01B94D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987425" y="665163"/>
            <a:ext cx="6264275" cy="5303837"/>
          </a:xfrm>
          <a:prstGeom prst="rect">
            <a:avLst/>
          </a:prstGeom>
          <a:ln w="19050">
            <a:solidFill>
              <a:schemeClr val="bg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CasellaDiTesto 1">
            <a:extLst>
              <a:ext uri="{FF2B5EF4-FFF2-40B4-BE49-F238E27FC236}">
                <a16:creationId xmlns:a16="http://schemas.microsoft.com/office/drawing/2014/main" id="{86DB51A7-EBA2-E9B9-2AE0-E4A11A04B856}"/>
              </a:ext>
            </a:extLst>
          </p:cNvPr>
          <p:cNvSpPr txBox="1"/>
          <p:nvPr/>
        </p:nvSpPr>
        <p:spPr>
          <a:xfrm>
            <a:off x="993775" y="6035675"/>
            <a:ext cx="920750" cy="30777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it-CH" sz="1400" dirty="0">
                <a:solidFill>
                  <a:schemeClr val="accent3"/>
                </a:solidFill>
                <a:latin typeface="Arial" charset="0"/>
              </a:rPr>
              <a:t>A </a:t>
            </a:r>
            <a:r>
              <a:rPr lang="it-CH" sz="1400" dirty="0" err="1">
                <a:solidFill>
                  <a:schemeClr val="accent3"/>
                </a:solidFill>
                <a:latin typeface="Arial" charset="0"/>
              </a:rPr>
              <a:t>fiação</a:t>
            </a:r>
            <a:endParaRPr lang="it-CH" sz="1400" dirty="0">
              <a:solidFill>
                <a:schemeClr val="accent3"/>
              </a:solidFill>
              <a:latin typeface="Arial" charset="0"/>
            </a:endParaRPr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5F06732E-E685-5298-5609-AE19FB4BAD01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514" name="Text Box 1">
            <a:extLst>
              <a:ext uri="{FF2B5EF4-FFF2-40B4-BE49-F238E27FC236}">
                <a16:creationId xmlns:a16="http://schemas.microsoft.com/office/drawing/2014/main" id="{E13462D3-4FDB-A7FD-DE9C-1419DE0F3E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291395E0-7A37-4905-A1BA-87AB0111D5CD}" type="slidenum">
              <a:rPr lang="it-IT" altLang="it-CH" sz="1400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150</a:t>
            </a:fld>
            <a:endParaRPr lang="it-IT" altLang="it-CH" sz="1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pic>
        <p:nvPicPr>
          <p:cNvPr id="832515" name="Picture 2">
            <a:extLst>
              <a:ext uri="{FF2B5EF4-FFF2-40B4-BE49-F238E27FC236}">
                <a16:creationId xmlns:a16="http://schemas.microsoft.com/office/drawing/2014/main" id="{DA4917D8-D3FD-4DDC-A171-FC7BC2F41A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3250" y="762000"/>
            <a:ext cx="3614738" cy="4937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32516" name="Picture 3">
            <a:extLst>
              <a:ext uri="{FF2B5EF4-FFF2-40B4-BE49-F238E27FC236}">
                <a16:creationId xmlns:a16="http://schemas.microsoft.com/office/drawing/2014/main" id="{46F30E95-08A7-8EAB-9B7F-8968860144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4725" y="762000"/>
            <a:ext cx="3232150" cy="4870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32517" name="Text Box 4">
            <a:extLst>
              <a:ext uri="{FF2B5EF4-FFF2-40B4-BE49-F238E27FC236}">
                <a16:creationId xmlns:a16="http://schemas.microsoft.com/office/drawing/2014/main" id="{F122DCFB-F239-6725-973A-F500B0A369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5819775"/>
            <a:ext cx="8424862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800">
                <a:solidFill>
                  <a:srgbClr val="FFFFFF"/>
                </a:solidFill>
                <a:cs typeface="Arial" panose="020B0604020202020204" pitchFamily="34" charset="0"/>
              </a:rPr>
              <a:t>É um escândalo: alguns têm comida a mais e outros não têm comida suficiente!</a:t>
            </a:r>
          </a:p>
        </p:txBody>
      </p:sp>
      <p:sp>
        <p:nvSpPr>
          <p:cNvPr id="832518" name="Text Box 5">
            <a:extLst>
              <a:ext uri="{FF2B5EF4-FFF2-40B4-BE49-F238E27FC236}">
                <a16:creationId xmlns:a16="http://schemas.microsoft.com/office/drawing/2014/main" id="{1B5040CF-F136-7199-1A52-4ED41D3A1B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6475" y="4232275"/>
            <a:ext cx="2808288" cy="458788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solidFill>
                  <a:srgbClr val="5C1F00"/>
                </a:solidFill>
                <a:cs typeface="Arial" panose="020B0604020202020204" pitchFamily="34" charset="0"/>
              </a:rPr>
              <a:t>Na Suiça, cada ano destroem-se 2 milhões de toneladas de alimentos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F00F3E0D-0F99-5AD2-2048-D51190269243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562" name="Text Box 1">
            <a:extLst>
              <a:ext uri="{FF2B5EF4-FFF2-40B4-BE49-F238E27FC236}">
                <a16:creationId xmlns:a16="http://schemas.microsoft.com/office/drawing/2014/main" id="{470DA55C-95EC-9622-9E5B-2B5C68C96C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4675" y="3011488"/>
            <a:ext cx="712788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34820E00-E824-4FDA-8E9E-53F567A6FC19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151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834563" name="Text Box 4">
            <a:extLst>
              <a:ext uri="{FF2B5EF4-FFF2-40B4-BE49-F238E27FC236}">
                <a16:creationId xmlns:a16="http://schemas.microsoft.com/office/drawing/2014/main" id="{D01CC9F6-5988-8E36-D02F-7A195585DD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0513" y="2914650"/>
            <a:ext cx="3492500" cy="642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>
                <a:solidFill>
                  <a:srgbClr val="FFFFFF"/>
                </a:solidFill>
                <a:cs typeface="Arial" panose="020B0604020202020204" pitchFamily="34" charset="0"/>
              </a:rPr>
              <a:t>OS </a:t>
            </a: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PERDEDORES</a:t>
            </a:r>
            <a:r>
              <a:rPr lang="fr-CH" altLang="it-CH" sz="180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fr-CH" altLang="it-CH" sz="1400">
                <a:solidFill>
                  <a:srgbClr val="FFFFFF"/>
                </a:solidFill>
                <a:cs typeface="Arial" panose="020B0604020202020204" pitchFamily="34" charset="0"/>
              </a:rPr>
              <a:t>(os trabalhadores) </a:t>
            </a:r>
            <a:r>
              <a:rPr lang="fr-CH" altLang="it-CH" sz="1800">
                <a:solidFill>
                  <a:srgbClr val="FFFFFF"/>
                </a:solidFill>
                <a:cs typeface="Arial" panose="020B0604020202020204" pitchFamily="34" charset="0"/>
              </a:rPr>
              <a:t>PROTESTAM</a:t>
            </a:r>
          </a:p>
        </p:txBody>
      </p:sp>
      <p:sp>
        <p:nvSpPr>
          <p:cNvPr id="834564" name="Text Box 6">
            <a:extLst>
              <a:ext uri="{FF2B5EF4-FFF2-40B4-BE49-F238E27FC236}">
                <a16:creationId xmlns:a16="http://schemas.microsoft.com/office/drawing/2014/main" id="{15DDD399-4AD9-AA4F-FE21-01A7B7157B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5150" y="2801938"/>
            <a:ext cx="1357313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>
                <a:solidFill>
                  <a:srgbClr val="FFFFFF"/>
                </a:solidFill>
                <a:cs typeface="Arial" panose="020B0604020202020204" pitchFamily="34" charset="0"/>
              </a:rPr>
              <a:t>Greve na Boilat (Swissmetal) Reconvilier 2005</a:t>
            </a:r>
          </a:p>
        </p:txBody>
      </p:sp>
      <p:pic>
        <p:nvPicPr>
          <p:cNvPr id="9" name="Picture 4" descr="operai in sciopero 1">
            <a:extLst>
              <a:ext uri="{FF2B5EF4-FFF2-40B4-BE49-F238E27FC236}">
                <a16:creationId xmlns:a16="http://schemas.microsoft.com/office/drawing/2014/main" id="{44238972-D698-315E-93FA-037A6E6699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5159375" cy="2786063"/>
          </a:xfrm>
          <a:prstGeom prst="rect">
            <a:avLst/>
          </a:prstGeom>
          <a:ln w="1270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Picture 5" descr="operai sciopero filtrona">
            <a:extLst>
              <a:ext uri="{FF2B5EF4-FFF2-40B4-BE49-F238E27FC236}">
                <a16:creationId xmlns:a16="http://schemas.microsoft.com/office/drawing/2014/main" id="{FD01FA17-C9FC-F0A5-AADA-335B09AEE2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2933700"/>
            <a:ext cx="3924300" cy="3924300"/>
          </a:xfrm>
          <a:prstGeom prst="rect">
            <a:avLst/>
          </a:prstGeom>
          <a:ln w="1270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9" descr="operai in sciopero">
            <a:extLst>
              <a:ext uri="{FF2B5EF4-FFF2-40B4-BE49-F238E27FC236}">
                <a16:creationId xmlns:a16="http://schemas.microsoft.com/office/drawing/2014/main" id="{B502F72D-667A-D045-8C6B-3BDAF8B86B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103688" y="3614738"/>
            <a:ext cx="5040312" cy="3243262"/>
          </a:xfrm>
          <a:prstGeom prst="rect">
            <a:avLst/>
          </a:prstGeom>
          <a:ln w="1270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Picture 4" descr="http://farm1.static.flickr.com/54/126009104_0eb5492ad9.jpg">
            <a:extLst>
              <a:ext uri="{FF2B5EF4-FFF2-40B4-BE49-F238E27FC236}">
                <a16:creationId xmlns:a16="http://schemas.microsoft.com/office/drawing/2014/main" id="{9B33F3F4-B6A6-D738-9880-A42CD00DEF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364163" y="0"/>
            <a:ext cx="3779837" cy="2786063"/>
          </a:xfrm>
          <a:prstGeom prst="rect">
            <a:avLst/>
          </a:prstGeom>
          <a:ln w="1270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ECE7FD2A-DF7D-3703-2F62-FBB4CD65FFA6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610" name="Text Box 1">
            <a:extLst>
              <a:ext uri="{FF2B5EF4-FFF2-40B4-BE49-F238E27FC236}">
                <a16:creationId xmlns:a16="http://schemas.microsoft.com/office/drawing/2014/main" id="{16A226FF-7B6C-DC8E-594C-B16B4917B2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44153E4-76A1-4096-9F35-719AB24CFDAD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152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836611" name="Text Box 4">
            <a:extLst>
              <a:ext uri="{FF2B5EF4-FFF2-40B4-BE49-F238E27FC236}">
                <a16:creationId xmlns:a16="http://schemas.microsoft.com/office/drawing/2014/main" id="{F5359E6F-2703-E81C-4732-F680F76918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0" y="1714500"/>
            <a:ext cx="2714625" cy="3752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Em 2008, depois de dois meses de greve dos operários das fábricas CFF de Bellinzona (Suiça),  o diretor das CFF Mayer renuncia ao projeto de concentrar a manutenção das locomotivas em Yverdon.</a:t>
            </a:r>
          </a:p>
        </p:txBody>
      </p:sp>
      <p:pic>
        <p:nvPicPr>
          <p:cNvPr id="6" name="Picture 2" descr="http://www.swissinfo.ch/media/cms/images/null/2008/08/sriimg20080804_9419693_2.jpg">
            <a:extLst>
              <a:ext uri="{FF2B5EF4-FFF2-40B4-BE49-F238E27FC236}">
                <a16:creationId xmlns:a16="http://schemas.microsoft.com/office/drawing/2014/main" id="{CB309F98-A452-FEA6-035E-F01C8A55AA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24514" y="404665"/>
            <a:ext cx="4217374" cy="3197374"/>
          </a:xfrm>
          <a:prstGeom prst="rect">
            <a:avLst/>
          </a:prstGeom>
          <a:ln w="1270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Picture 4" descr="http://www.rsi.ch/prog/images/Trasm/ky_Officine_folla-b.jpg">
            <a:extLst>
              <a:ext uri="{FF2B5EF4-FFF2-40B4-BE49-F238E27FC236}">
                <a16:creationId xmlns:a16="http://schemas.microsoft.com/office/drawing/2014/main" id="{197EE996-2DF0-74C4-92DA-394A849C02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24514" y="3729038"/>
            <a:ext cx="4217374" cy="2635858"/>
          </a:xfrm>
          <a:prstGeom prst="rect">
            <a:avLst/>
          </a:prstGeom>
          <a:ln w="1270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7ED449D9-56CA-83C2-65EA-6E20A6E51263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658" name="Text Box 1">
            <a:extLst>
              <a:ext uri="{FF2B5EF4-FFF2-40B4-BE49-F238E27FC236}">
                <a16:creationId xmlns:a16="http://schemas.microsoft.com/office/drawing/2014/main" id="{FC1235A5-B7AA-C9B5-B1A9-2B5ECF12B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7513" y="50387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1ABF228-A20C-46C8-922A-E3F3CFC23D87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153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838659" name="Text Box 3">
            <a:extLst>
              <a:ext uri="{FF2B5EF4-FFF2-40B4-BE49-F238E27FC236}">
                <a16:creationId xmlns:a16="http://schemas.microsoft.com/office/drawing/2014/main" id="{C9F5FD0C-3DC9-9C12-2931-AA5D15EB93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3925" y="5514975"/>
            <a:ext cx="7159625" cy="7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Nova Iorque, 1930, grande depressão:                                       os desempregados esperam frente à agência do trabalho</a:t>
            </a:r>
          </a:p>
        </p:txBody>
      </p:sp>
      <p:pic>
        <p:nvPicPr>
          <p:cNvPr id="5" name="Picture 2" descr="C:\Dokumente und Einstellungen\Enrico\Desktop\disoccupati 2.jpg">
            <a:extLst>
              <a:ext uri="{FF2B5EF4-FFF2-40B4-BE49-F238E27FC236}">
                <a16:creationId xmlns:a16="http://schemas.microsoft.com/office/drawing/2014/main" id="{ACA9DC5D-45F6-626F-6E46-9D4F2F8CAF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bright="-20000" contrast="30000"/>
          </a:blip>
          <a:srcRect l="3857" t="7256" r="7706" b="7298"/>
          <a:stretch>
            <a:fillRect/>
          </a:stretch>
        </p:blipFill>
        <p:spPr bwMode="auto">
          <a:xfrm>
            <a:off x="1042988" y="833438"/>
            <a:ext cx="7107237" cy="4514850"/>
          </a:xfrm>
          <a:prstGeom prst="rect">
            <a:avLst/>
          </a:prstGeom>
          <a:noFill/>
          <a:ln w="3810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4999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7F2EC8FE-3D87-6004-2ACF-38374700EEB3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706" name="Text Box 1">
            <a:extLst>
              <a:ext uri="{FF2B5EF4-FFF2-40B4-BE49-F238E27FC236}">
                <a16:creationId xmlns:a16="http://schemas.microsoft.com/office/drawing/2014/main" id="{09A6316B-C689-7266-04AF-08710FD0F4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6188" y="4287838"/>
            <a:ext cx="765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2D182D4-EC9B-4330-A54A-43A64E33CD2B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154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840707" name="Text Box 4">
            <a:extLst>
              <a:ext uri="{FF2B5EF4-FFF2-40B4-BE49-F238E27FC236}">
                <a16:creationId xmlns:a16="http://schemas.microsoft.com/office/drawing/2014/main" id="{00468E00-2472-666B-A803-AE8032EC31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775" y="1825625"/>
            <a:ext cx="2771775" cy="947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750"/>
              </a:spcBef>
              <a:buClrTx/>
              <a:buFontTx/>
              <a:buNone/>
            </a:pPr>
            <a:r>
              <a:rPr lang="fr-CH" altLang="it-CH" sz="2800" b="1">
                <a:solidFill>
                  <a:srgbClr val="FFFFFF"/>
                </a:solidFill>
                <a:cs typeface="Arial" panose="020B0604020202020204" pitchFamily="34" charset="0"/>
              </a:rPr>
              <a:t>OS  PERDEDORES</a:t>
            </a:r>
          </a:p>
        </p:txBody>
      </p:sp>
      <p:pic>
        <p:nvPicPr>
          <p:cNvPr id="23" name="Picture 4" descr="Soldati prigionieri">
            <a:extLst>
              <a:ext uri="{FF2B5EF4-FFF2-40B4-BE49-F238E27FC236}">
                <a16:creationId xmlns:a16="http://schemas.microsoft.com/office/drawing/2014/main" id="{081BCD94-5EEC-6F0C-ACFF-ECD2D392BE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contrast="8000"/>
          </a:blip>
          <a:srcRect/>
          <a:stretch>
            <a:fillRect/>
          </a:stretch>
        </p:blipFill>
        <p:spPr bwMode="auto">
          <a:xfrm>
            <a:off x="244475" y="4903788"/>
            <a:ext cx="2663825" cy="1757362"/>
          </a:xfrm>
          <a:prstGeom prst="rect">
            <a:avLst/>
          </a:prstGeom>
          <a:ln w="19050">
            <a:solidFill>
              <a:schemeClr val="bg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4" name="Picture 5" descr="rovine 2">
            <a:extLst>
              <a:ext uri="{FF2B5EF4-FFF2-40B4-BE49-F238E27FC236}">
                <a16:creationId xmlns:a16="http://schemas.microsoft.com/office/drawing/2014/main" id="{D014AC37-6CA6-5DDF-F98F-86A9A84999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44475" y="196850"/>
            <a:ext cx="2663825" cy="1573213"/>
          </a:xfrm>
          <a:prstGeom prst="rect">
            <a:avLst/>
          </a:prstGeom>
          <a:ln w="19050">
            <a:solidFill>
              <a:schemeClr val="bg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6" name="Picture 7" descr="poveri bambino povero 2">
            <a:extLst>
              <a:ext uri="{FF2B5EF4-FFF2-40B4-BE49-F238E27FC236}">
                <a16:creationId xmlns:a16="http://schemas.microsoft.com/office/drawing/2014/main" id="{F921FD71-19BD-E1EA-D31D-A123433760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516688" y="196850"/>
            <a:ext cx="2382837" cy="1595438"/>
          </a:xfrm>
          <a:prstGeom prst="rect">
            <a:avLst/>
          </a:prstGeom>
          <a:ln w="19050">
            <a:solidFill>
              <a:schemeClr val="bg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7" name="Picture 8" descr="poveri Rifugiati 5 Kossovo">
            <a:extLst>
              <a:ext uri="{FF2B5EF4-FFF2-40B4-BE49-F238E27FC236}">
                <a16:creationId xmlns:a16="http://schemas.microsoft.com/office/drawing/2014/main" id="{58AD7991-33D4-7A7C-9120-5111248050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lum contrast="8000"/>
          </a:blip>
          <a:srcRect/>
          <a:stretch>
            <a:fillRect/>
          </a:stretch>
        </p:blipFill>
        <p:spPr bwMode="auto">
          <a:xfrm>
            <a:off x="6608763" y="4897438"/>
            <a:ext cx="2286000" cy="1735137"/>
          </a:xfrm>
          <a:prstGeom prst="rect">
            <a:avLst/>
          </a:prstGeom>
          <a:ln w="19050">
            <a:solidFill>
              <a:schemeClr val="bg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8" name="Picture 9" descr="clochard1">
            <a:extLst>
              <a:ext uri="{FF2B5EF4-FFF2-40B4-BE49-F238E27FC236}">
                <a16:creationId xmlns:a16="http://schemas.microsoft.com/office/drawing/2014/main" id="{C683243D-4B1D-F37C-296C-9C00FA4D6E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3635375" y="196850"/>
            <a:ext cx="2160588" cy="1568450"/>
          </a:xfrm>
          <a:prstGeom prst="rect">
            <a:avLst/>
          </a:prstGeom>
          <a:ln w="19050">
            <a:solidFill>
              <a:schemeClr val="bg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9" name="Picture 11" descr="426_clochard">
            <a:extLst>
              <a:ext uri="{FF2B5EF4-FFF2-40B4-BE49-F238E27FC236}">
                <a16:creationId xmlns:a16="http://schemas.microsoft.com/office/drawing/2014/main" id="{A85498E1-C084-94CA-ED30-7231546C0F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3048000" y="1927225"/>
            <a:ext cx="4319588" cy="2836863"/>
          </a:xfrm>
          <a:prstGeom prst="rect">
            <a:avLst/>
          </a:prstGeom>
          <a:ln w="19050">
            <a:solidFill>
              <a:schemeClr val="bg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0" name="Picture 13" descr="clochard_gabr_mercadini">
            <a:extLst>
              <a:ext uri="{FF2B5EF4-FFF2-40B4-BE49-F238E27FC236}">
                <a16:creationId xmlns:a16="http://schemas.microsoft.com/office/drawing/2014/main" id="{41B95702-EB06-FAB3-85D5-752E20EB3C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3482975" y="4903788"/>
            <a:ext cx="2592388" cy="1751012"/>
          </a:xfrm>
          <a:prstGeom prst="rect">
            <a:avLst/>
          </a:prstGeom>
          <a:ln w="6350">
            <a:solidFill>
              <a:schemeClr val="bg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1" name="Picture 14" descr="bambini poveri">
            <a:extLst>
              <a:ext uri="{FF2B5EF4-FFF2-40B4-BE49-F238E27FC236}">
                <a16:creationId xmlns:a16="http://schemas.microsoft.com/office/drawing/2014/main" id="{FAD9AA9A-472E-FD07-3875-7AA34B364B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244475" y="2814638"/>
            <a:ext cx="2663825" cy="1949450"/>
          </a:xfrm>
          <a:prstGeom prst="rect">
            <a:avLst/>
          </a:prstGeom>
          <a:ln w="19050">
            <a:solidFill>
              <a:schemeClr val="bg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2" name="Immagine 31">
            <a:extLst>
              <a:ext uri="{FF2B5EF4-FFF2-40B4-BE49-F238E27FC236}">
                <a16:creationId xmlns:a16="http://schemas.microsoft.com/office/drawing/2014/main" id="{B548ADB9-71FA-9684-23BD-5AA908FF07EB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456488" y="1927225"/>
            <a:ext cx="1438275" cy="2111375"/>
          </a:xfrm>
          <a:prstGeom prst="rect">
            <a:avLst/>
          </a:prstGeom>
          <a:ln w="19050">
            <a:solidFill>
              <a:schemeClr val="bg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7BE20309-BF66-B725-0F73-3A78972207F7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754" name="Text Box 1">
            <a:extLst>
              <a:ext uri="{FF2B5EF4-FFF2-40B4-BE49-F238E27FC236}">
                <a16:creationId xmlns:a16="http://schemas.microsoft.com/office/drawing/2014/main" id="{639A65AD-D660-044F-906A-1187BBE0D6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0144" y="6411838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2F0462D-4196-4595-AF83-2951753AB41C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155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842756" name="Text Box 8">
            <a:extLst>
              <a:ext uri="{FF2B5EF4-FFF2-40B4-BE49-F238E27FC236}">
                <a16:creationId xmlns:a16="http://schemas.microsoft.com/office/drawing/2014/main" id="{08175D86-E28C-7AA3-A29A-2F789B3EF5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4612" y="6393160"/>
            <a:ext cx="6084888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 dirty="0">
                <a:solidFill>
                  <a:srgbClr val="FFFFFF"/>
                </a:solidFill>
                <a:cs typeface="Arial" panose="020B0604020202020204" pitchFamily="34" charset="0"/>
              </a:rPr>
              <a:t>UM PERDEDOR:</a:t>
            </a:r>
            <a:r>
              <a:rPr lang="fr-CH" altLang="it-CH" sz="1800" dirty="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fr-CH" altLang="it-CH" sz="1800" b="1" dirty="0">
                <a:solidFill>
                  <a:schemeClr val="bg1"/>
                </a:solidFill>
                <a:cs typeface="Arial" panose="020B0604020202020204" pitchFamily="34" charset="0"/>
              </a:rPr>
              <a:t>o </a:t>
            </a:r>
            <a:r>
              <a:rPr lang="fr-CH" altLang="it-CH" sz="1800" b="1" dirty="0" err="1">
                <a:solidFill>
                  <a:schemeClr val="bg1"/>
                </a:solidFill>
                <a:cs typeface="Arial" panose="020B0604020202020204" pitchFamily="34" charset="0"/>
              </a:rPr>
              <a:t>ambiente</a:t>
            </a:r>
            <a:r>
              <a:rPr lang="fr-CH" altLang="it-CH" sz="18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fr-CH" altLang="it-CH" sz="1800" b="1" dirty="0">
                <a:solidFill>
                  <a:srgbClr val="FFFFFF"/>
                </a:solidFill>
                <a:cs typeface="Arial" panose="020B0604020202020204" pitchFamily="34" charset="0"/>
              </a:rPr>
              <a:t>e os mais </a:t>
            </a:r>
            <a:r>
              <a:rPr lang="fr-CH" altLang="it-CH" sz="1800" b="1" dirty="0" err="1">
                <a:solidFill>
                  <a:srgbClr val="FFFFFF"/>
                </a:solidFill>
                <a:cs typeface="Arial" panose="020B0604020202020204" pitchFamily="34" charset="0"/>
              </a:rPr>
              <a:t>fracos</a:t>
            </a:r>
            <a:endParaRPr lang="fr-CH" altLang="it-CH" sz="1800" b="1" dirty="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11" name="Picture 4" descr="Comignoli con molto fumo">
            <a:extLst>
              <a:ext uri="{FF2B5EF4-FFF2-40B4-BE49-F238E27FC236}">
                <a16:creationId xmlns:a16="http://schemas.microsoft.com/office/drawing/2014/main" id="{6F9632C4-C909-D8EF-E3A5-6C07DD6D2F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924550" y="3710285"/>
            <a:ext cx="2936875" cy="2614613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Picture 5" descr="Comignoli con fumo">
            <a:extLst>
              <a:ext uri="{FF2B5EF4-FFF2-40B4-BE49-F238E27FC236}">
                <a16:creationId xmlns:a16="http://schemas.microsoft.com/office/drawing/2014/main" id="{23B19F1A-CF7E-92FD-868A-474D06BCE0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00050" y="260648"/>
            <a:ext cx="3960812" cy="1893887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3" name="Picture 9" descr="Pulizia spiaggia">
            <a:extLst>
              <a:ext uri="{FF2B5EF4-FFF2-40B4-BE49-F238E27FC236}">
                <a16:creationId xmlns:a16="http://schemas.microsoft.com/office/drawing/2014/main" id="{A23E3829-1552-24CD-1D38-A1040D9CA7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572000" y="260648"/>
            <a:ext cx="4287837" cy="3240087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Picture 10" descr="Uccelli morti">
            <a:extLst>
              <a:ext uri="{FF2B5EF4-FFF2-40B4-BE49-F238E27FC236}">
                <a16:creationId xmlns:a16="http://schemas.microsoft.com/office/drawing/2014/main" id="{6D41DC9E-B47C-B2F1-3A85-3C901A5781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00050" y="2276773"/>
            <a:ext cx="2619375" cy="4041775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5" name="Picture 11" descr="Uccelli sporchi">
            <a:extLst>
              <a:ext uri="{FF2B5EF4-FFF2-40B4-BE49-F238E27FC236}">
                <a16:creationId xmlns:a16="http://schemas.microsoft.com/office/drawing/2014/main" id="{4CDBC93D-DD16-2592-6C29-AAECB0486D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3286125" y="3710285"/>
            <a:ext cx="2514600" cy="2614613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Picture 13" descr="AMBIENTE GLOBO">
            <a:extLst>
              <a:ext uri="{FF2B5EF4-FFF2-40B4-BE49-F238E27FC236}">
                <a16:creationId xmlns:a16="http://schemas.microsoft.com/office/drawing/2014/main" id="{148B532F-4723-D2CE-AF62-4B91301D33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3281362" y="2421235"/>
            <a:ext cx="1062038" cy="1079500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9FAAD6D5-42D5-5974-E9AD-3C69FE41EB9B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802" name="Slide Number Placeholder 6">
            <a:extLst>
              <a:ext uri="{FF2B5EF4-FFF2-40B4-BE49-F238E27FC236}">
                <a16:creationId xmlns:a16="http://schemas.microsoft.com/office/drawing/2014/main" id="{4ABEF89A-29C0-D9A6-7EB9-B9C22571F3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A57B7332-7C4E-4EA3-A8CB-344E9BE5826B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156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pic>
        <p:nvPicPr>
          <p:cNvPr id="530435" name="Picture 5" descr="Ricupero pesci morti">
            <a:extLst>
              <a:ext uri="{FF2B5EF4-FFF2-40B4-BE49-F238E27FC236}">
                <a16:creationId xmlns:a16="http://schemas.microsoft.com/office/drawing/2014/main" id="{D96ED37C-E219-F2C5-5ACF-DC77026EAF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lum contrast="10000"/>
          </a:blip>
          <a:srcRect/>
          <a:stretch>
            <a:fillRect/>
          </a:stretch>
        </p:blipFill>
        <p:spPr bwMode="auto">
          <a:xfrm>
            <a:off x="4587875" y="188913"/>
            <a:ext cx="4305300" cy="3233737"/>
          </a:xfrm>
          <a:prstGeom prst="rect">
            <a:avLst/>
          </a:prstGeom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844804" name="Rectangle 8">
            <a:extLst>
              <a:ext uri="{FF2B5EF4-FFF2-40B4-BE49-F238E27FC236}">
                <a16:creationId xmlns:a16="http://schemas.microsoft.com/office/drawing/2014/main" id="{CE06825E-7D68-B4CC-505A-24A15D03E78D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5003800" y="4005263"/>
            <a:ext cx="4038600" cy="2293937"/>
          </a:xfrm>
        </p:spPr>
        <p:txBody>
          <a:bodyPr/>
          <a:lstStyle/>
          <a:p>
            <a:pPr marL="0" indent="0" eaLnBrk="1" hangingPunct="1">
              <a:buFontTx/>
              <a:buNone/>
              <a:tabLst>
                <a:tab pos="717550" algn="l"/>
              </a:tabLst>
            </a:pPr>
            <a:r>
              <a:rPr lang="pt-BR" altLang="it-CH" sz="3600" b="1"/>
              <a:t>Um perdedor : </a:t>
            </a:r>
          </a:p>
          <a:p>
            <a:pPr marL="0" indent="0" eaLnBrk="1" hangingPunct="1">
              <a:buFontTx/>
              <a:buNone/>
              <a:tabLst>
                <a:tab pos="717550" algn="l"/>
              </a:tabLst>
            </a:pPr>
            <a:endParaRPr lang="pt-BR" altLang="it-CH" sz="2000" b="1"/>
          </a:p>
          <a:p>
            <a:pPr marL="0" indent="0" eaLnBrk="1" hangingPunct="1">
              <a:buFontTx/>
              <a:buNone/>
              <a:tabLst>
                <a:tab pos="717550" algn="l"/>
              </a:tabLst>
            </a:pPr>
            <a:r>
              <a:rPr lang="pt-BR" altLang="it-CH" sz="2000" b="1"/>
              <a:t>o ambiente e </a:t>
            </a:r>
          </a:p>
          <a:p>
            <a:pPr marL="0" indent="0" eaLnBrk="1" hangingPunct="1">
              <a:buFontTx/>
              <a:buNone/>
              <a:tabLst>
                <a:tab pos="717550" algn="l"/>
              </a:tabLst>
            </a:pPr>
            <a:r>
              <a:rPr lang="pt-BR" altLang="it-CH" sz="2000" b="1"/>
              <a:t>os mais fracos</a:t>
            </a:r>
            <a:endParaRPr lang="it-IT" altLang="it-CH" sz="2000"/>
          </a:p>
        </p:txBody>
      </p:sp>
      <p:pic>
        <p:nvPicPr>
          <p:cNvPr id="530437" name="Picture 9" descr="ambiente pneumatici">
            <a:extLst>
              <a:ext uri="{FF2B5EF4-FFF2-40B4-BE49-F238E27FC236}">
                <a16:creationId xmlns:a16="http://schemas.microsoft.com/office/drawing/2014/main" id="{0DC22A99-F59A-E82A-57E2-18A3F84B63BC}"/>
              </a:ext>
            </a:extLst>
          </p:cNvPr>
          <p:cNvPicPr>
            <a:picLocks noGrp="1" noChangeAspect="1" noChangeArrowheads="1"/>
          </p:cNvPicPr>
          <p:nvPr>
            <p:ph sz="half" idx="1"/>
          </p:nvPr>
        </p:nvPicPr>
        <p:blipFill>
          <a:blip r:embed="rId5"/>
          <a:srcRect/>
          <a:stretch>
            <a:fillRect/>
          </a:stretch>
        </p:blipFill>
        <p:spPr>
          <a:xfrm>
            <a:off x="179388" y="188913"/>
            <a:ext cx="4275137" cy="6453187"/>
          </a:xfrm>
          <a:ln w="28575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44806" name="Picture 7" descr="C:\Users\Enrico\Enrico\Documenti\AA Enrico nuovo\Politica\Presentazione marxismo\Contadini 9 j.jpg">
            <a:extLst>
              <a:ext uri="{FF2B5EF4-FFF2-40B4-BE49-F238E27FC236}">
                <a16:creationId xmlns:a16="http://schemas.microsoft.com/office/drawing/2014/main" id="{5956A9DA-B6E3-6B39-8793-8788B8197D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92950" y="4797425"/>
            <a:ext cx="1008063" cy="1060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D5D4C68B-6FB9-E899-5167-82676B37F843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850" name="Text Box 1">
            <a:extLst>
              <a:ext uri="{FF2B5EF4-FFF2-40B4-BE49-F238E27FC236}">
                <a16:creationId xmlns:a16="http://schemas.microsoft.com/office/drawing/2014/main" id="{134E42CE-62D5-D0FB-F37E-E640D981C9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69EF848F-F3A0-4997-AD9E-0E3CE914A454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157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846851" name="Text Box 6">
            <a:extLst>
              <a:ext uri="{FF2B5EF4-FFF2-40B4-BE49-F238E27FC236}">
                <a16:creationId xmlns:a16="http://schemas.microsoft.com/office/drawing/2014/main" id="{C45EE1FF-F4AE-4481-D337-AA2C676341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0425" y="2867025"/>
            <a:ext cx="2303463" cy="7716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2000" b="1" dirty="0">
                <a:solidFill>
                  <a:srgbClr val="FFFFFF"/>
                </a:solidFill>
                <a:cs typeface="Arial" panose="020B0604020202020204" pitchFamily="34" charset="0"/>
              </a:rPr>
              <a:t>UM PERDEDOR: </a:t>
            </a:r>
            <a:r>
              <a:rPr lang="fr-CH" altLang="it-CH" sz="2400" b="1" dirty="0">
                <a:solidFill>
                  <a:schemeClr val="bg1"/>
                </a:solidFill>
                <a:cs typeface="Arial" panose="020B0604020202020204" pitchFamily="34" charset="0"/>
              </a:rPr>
              <a:t>O AMBIENTE</a:t>
            </a:r>
          </a:p>
        </p:txBody>
      </p:sp>
      <p:sp>
        <p:nvSpPr>
          <p:cNvPr id="846852" name="Slide Number Placeholder 3">
            <a:extLst>
              <a:ext uri="{FF2B5EF4-FFF2-40B4-BE49-F238E27FC236}">
                <a16:creationId xmlns:a16="http://schemas.microsoft.com/office/drawing/2014/main" id="{C9F59208-2E60-D6E6-3521-9B1AC6819C77}"/>
              </a:ext>
            </a:extLst>
          </p:cNvPr>
          <p:cNvSpPr txBox="1">
            <a:spLocks/>
          </p:cNvSpPr>
          <p:nvPr/>
        </p:nvSpPr>
        <p:spPr bwMode="auto">
          <a:xfrm>
            <a:off x="4252913" y="2835275"/>
            <a:ext cx="715962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SzTx/>
              <a:buFontTx/>
              <a:buNone/>
            </a:pPr>
            <a:fld id="{65D77188-1015-41A5-82BC-6DE88997CC62}" type="slidenum">
              <a:rPr lang="it-IT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157</a:t>
            </a:fld>
            <a:endParaRPr lang="it-IT" altLang="it-CH" sz="1400" b="1" dirty="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9" name="Picture 5" descr="ambiente Carcasse di auto 7">
            <a:extLst>
              <a:ext uri="{FF2B5EF4-FFF2-40B4-BE49-F238E27FC236}">
                <a16:creationId xmlns:a16="http://schemas.microsoft.com/office/drawing/2014/main" id="{B1AD6354-3401-1B28-25A3-09FD219D50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contrast="10000"/>
          </a:blip>
          <a:srcRect/>
          <a:stretch>
            <a:fillRect/>
          </a:stretch>
        </p:blipFill>
        <p:spPr bwMode="auto">
          <a:xfrm>
            <a:off x="179388" y="3357563"/>
            <a:ext cx="4924425" cy="3376612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Picture 6" descr="ambiente carcassa  auto 4">
            <a:extLst>
              <a:ext uri="{FF2B5EF4-FFF2-40B4-BE49-F238E27FC236}">
                <a16:creationId xmlns:a16="http://schemas.microsoft.com/office/drawing/2014/main" id="{6F0A3192-9F2D-1EAB-9DD4-9B65400D0A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430713" y="203200"/>
            <a:ext cx="4537075" cy="2487613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7" descr="ambiente Carcasse di auto 14">
            <a:extLst>
              <a:ext uri="{FF2B5EF4-FFF2-40B4-BE49-F238E27FC236}">
                <a16:creationId xmlns:a16="http://schemas.microsoft.com/office/drawing/2014/main" id="{3BCB2A5D-FE02-715D-0B33-6AE543EB94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79388" y="203200"/>
            <a:ext cx="4106862" cy="3016250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Picture 8" descr="ambiente Carcasse di auto 13">
            <a:extLst>
              <a:ext uri="{FF2B5EF4-FFF2-40B4-BE49-F238E27FC236}">
                <a16:creationId xmlns:a16="http://schemas.microsoft.com/office/drawing/2014/main" id="{A88C30FA-CDA8-22E0-68C8-95E77651B7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lum contrast="14000"/>
          </a:blip>
          <a:srcRect/>
          <a:stretch>
            <a:fillRect/>
          </a:stretch>
        </p:blipFill>
        <p:spPr bwMode="auto">
          <a:xfrm>
            <a:off x="5219700" y="3752850"/>
            <a:ext cx="3744913" cy="2970213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44D14DE6-903F-68B6-4BF5-EEB9190962DA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898" name="Slide Number Placeholder 6">
            <a:extLst>
              <a:ext uri="{FF2B5EF4-FFF2-40B4-BE49-F238E27FC236}">
                <a16:creationId xmlns:a16="http://schemas.microsoft.com/office/drawing/2014/main" id="{586C0E48-FDA1-13BA-59D3-2221D1F7B3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B86DF716-38A0-44B6-80EC-23858BF8DCB7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158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sp>
        <p:nvSpPr>
          <p:cNvPr id="41986" name="Rectangle 2">
            <a:extLst>
              <a:ext uri="{FF2B5EF4-FFF2-40B4-BE49-F238E27FC236}">
                <a16:creationId xmlns:a16="http://schemas.microsoft.com/office/drawing/2014/main" id="{A6D65881-4BAA-6B1A-E3A1-7EA262145312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5676900" y="3068638"/>
            <a:ext cx="2890838" cy="3286125"/>
          </a:xfrm>
        </p:spPr>
        <p:txBody>
          <a:bodyPr/>
          <a:lstStyle/>
          <a:p>
            <a:pPr marL="360363" indent="-360363" eaLnBrk="1" hangingPunct="1">
              <a:buFontTx/>
              <a:buNone/>
              <a:defRPr/>
            </a:pPr>
            <a:r>
              <a:rPr lang="pt-BR" sz="2800" b="1" dirty="0"/>
              <a:t>   UM   PERDEDOR:</a:t>
            </a:r>
          </a:p>
          <a:p>
            <a:pPr marL="0" indent="0" eaLnBrk="1" hangingPunct="1">
              <a:buFontTx/>
              <a:buNone/>
              <a:defRPr/>
            </a:pPr>
            <a:r>
              <a:rPr lang="pt-BR" sz="2800" b="1" dirty="0"/>
              <a:t>   O AMBIENTE</a:t>
            </a:r>
          </a:p>
          <a:p>
            <a:pPr eaLnBrk="1" hangingPunct="1">
              <a:defRPr/>
            </a:pPr>
            <a:endParaRPr lang="pt-BR" sz="2800" b="1" dirty="0"/>
          </a:p>
          <a:p>
            <a:pPr marL="360363" indent="-360363" eaLnBrk="1" hangingPunct="1">
              <a:buFontTx/>
              <a:buNone/>
              <a:defRPr/>
            </a:pPr>
            <a:r>
              <a:rPr lang="pt-BR" sz="2000" b="1" dirty="0"/>
              <a:t>     Descarga de pilhas  e baterias usadas</a:t>
            </a:r>
            <a:endParaRPr lang="it-IT" sz="2000" b="1" dirty="0"/>
          </a:p>
        </p:txBody>
      </p:sp>
      <p:pic>
        <p:nvPicPr>
          <p:cNvPr id="7" name="Picture 3" descr="batterie rifiuti">
            <a:extLst>
              <a:ext uri="{FF2B5EF4-FFF2-40B4-BE49-F238E27FC236}">
                <a16:creationId xmlns:a16="http://schemas.microsoft.com/office/drawing/2014/main" id="{E3C50FFA-A49C-D4D7-D8B5-909E5312A8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55650" y="738188"/>
            <a:ext cx="4783138" cy="5113337"/>
          </a:xfrm>
          <a:prstGeom prst="rect">
            <a:avLst/>
          </a:prstGeom>
          <a:noFill/>
          <a:ln w="38100"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Picture 6" descr="http://th06.deviantart.net/fs71/300W/f/2009/350/3/7/Global_Warming_by_Latuff2.jpg">
            <a:extLst>
              <a:ext uri="{FF2B5EF4-FFF2-40B4-BE49-F238E27FC236}">
                <a16:creationId xmlns:a16="http://schemas.microsoft.com/office/drawing/2014/main" id="{013C4A90-4E69-476E-3640-2A537274A4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057900" y="723900"/>
            <a:ext cx="2128838" cy="214312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55386EDD-06F7-EF49-C3B3-75E4D034ED32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986" grpId="0" autoUpdateAnimBg="0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946" name="Text Box 1">
            <a:extLst>
              <a:ext uri="{FF2B5EF4-FFF2-40B4-BE49-F238E27FC236}">
                <a16:creationId xmlns:a16="http://schemas.microsoft.com/office/drawing/2014/main" id="{0CE23942-E2C9-8AE3-D416-4FD87ED0D2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ct val="20000"/>
              </a:spcBef>
              <a:buChar char="•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fld id="{59841916-2C5E-4088-8B94-CA1552CE1152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FontTx/>
                <a:buNone/>
              </a:pPr>
              <a:t>159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850947" name="Text Box 5">
            <a:extLst>
              <a:ext uri="{FF2B5EF4-FFF2-40B4-BE49-F238E27FC236}">
                <a16:creationId xmlns:a16="http://schemas.microsoft.com/office/drawing/2014/main" id="{BA66DD2D-771C-3559-08EE-3046BE5BE2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6325" y="4797425"/>
            <a:ext cx="2665413" cy="785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ct val="20000"/>
              </a:spcBef>
              <a:buChar char="•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1125"/>
              </a:spcBef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UM   PERDEDOR:</a:t>
            </a:r>
          </a:p>
          <a:p>
            <a:pPr eaLnBrk="1" hangingPunct="1">
              <a:spcBef>
                <a:spcPts val="1125"/>
              </a:spcBef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O AMBIENTE</a:t>
            </a:r>
          </a:p>
        </p:txBody>
      </p:sp>
      <p:pic>
        <p:nvPicPr>
          <p:cNvPr id="7" name="Picture 4" descr="rifiuti 4">
            <a:extLst>
              <a:ext uri="{FF2B5EF4-FFF2-40B4-BE49-F238E27FC236}">
                <a16:creationId xmlns:a16="http://schemas.microsoft.com/office/drawing/2014/main" id="{84A3B447-58E1-557B-3341-9BA9F281CF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15938" y="352425"/>
            <a:ext cx="4248150" cy="3106738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Picture 5">
            <a:extLst>
              <a:ext uri="{FF2B5EF4-FFF2-40B4-BE49-F238E27FC236}">
                <a16:creationId xmlns:a16="http://schemas.microsoft.com/office/drawing/2014/main" id="{50B7FD97-B60E-B9E4-F94F-86AFE1C8D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15938" y="3590925"/>
            <a:ext cx="5213350" cy="2900363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Picture 6" descr="ambiente rifiuti 3">
            <a:extLst>
              <a:ext uri="{FF2B5EF4-FFF2-40B4-BE49-F238E27FC236}">
                <a16:creationId xmlns:a16="http://schemas.microsoft.com/office/drawing/2014/main" id="{FE7C3936-BE9E-EDF4-EFB6-998A4C120A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lum contrast="16000"/>
          </a:blip>
          <a:srcRect/>
          <a:stretch>
            <a:fillRect/>
          </a:stretch>
        </p:blipFill>
        <p:spPr bwMode="auto">
          <a:xfrm>
            <a:off x="4979988" y="352425"/>
            <a:ext cx="3602037" cy="3106738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E1D4FCC0-D49A-D8AB-C569-8CC8BA34664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130" name="Text Box 1">
            <a:extLst>
              <a:ext uri="{FF2B5EF4-FFF2-40B4-BE49-F238E27FC236}">
                <a16:creationId xmlns:a16="http://schemas.microsoft.com/office/drawing/2014/main" id="{1BFB57A4-10E2-5117-9C6F-A7FE0DE0FB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1437170A-0ACE-44AB-97D2-83CE06FA6B98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16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560131" name="Text Box 2">
            <a:extLst>
              <a:ext uri="{FF2B5EF4-FFF2-40B4-BE49-F238E27FC236}">
                <a16:creationId xmlns:a16="http://schemas.microsoft.com/office/drawing/2014/main" id="{93A3419E-3E8A-D6A1-CF21-EA8C40D3FD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692150"/>
            <a:ext cx="5040312" cy="1008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2750"/>
              </a:spcBef>
              <a:buClrTx/>
              <a:buFontTx/>
              <a:buNone/>
            </a:pPr>
            <a:r>
              <a:rPr lang="fr-FR" altLang="it-CH" sz="1600" b="1" dirty="0">
                <a:cs typeface="Arial" panose="020B0604020202020204" pitchFamily="34" charset="0"/>
              </a:rPr>
              <a:t>Os </a:t>
            </a:r>
            <a:r>
              <a:rPr lang="fr-FR" altLang="it-CH" sz="1600" b="1" dirty="0" err="1">
                <a:cs typeface="Arial" panose="020B0604020202020204" pitchFamily="34" charset="0"/>
              </a:rPr>
              <a:t>capitalistas</a:t>
            </a:r>
            <a:r>
              <a:rPr lang="fr-FR" altLang="it-CH" sz="1600" b="1" dirty="0">
                <a:cs typeface="Arial" panose="020B0604020202020204" pitchFamily="34" charset="0"/>
              </a:rPr>
              <a:t>  </a:t>
            </a:r>
            <a:r>
              <a:rPr lang="fr-FR" altLang="it-CH" sz="1600" b="1" dirty="0" err="1">
                <a:cs typeface="Arial" panose="020B0604020202020204" pitchFamily="34" charset="0"/>
              </a:rPr>
              <a:t>contratam</a:t>
            </a:r>
            <a:r>
              <a:rPr lang="fr-FR" altLang="it-CH" sz="1600" b="1" dirty="0">
                <a:cs typeface="Arial" panose="020B0604020202020204" pitchFamily="34" charset="0"/>
              </a:rPr>
              <a:t> um  </a:t>
            </a:r>
            <a:r>
              <a:rPr lang="fr-FR" altLang="it-CH" sz="4400" b="1" dirty="0">
                <a:solidFill>
                  <a:srgbClr val="FF3300"/>
                </a:solidFill>
                <a:cs typeface="Arial" panose="020B0604020202020204" pitchFamily="34" charset="0"/>
              </a:rPr>
              <a:t>DIRETOR</a:t>
            </a:r>
          </a:p>
        </p:txBody>
      </p:sp>
      <p:sp>
        <p:nvSpPr>
          <p:cNvPr id="560132" name="Text Box 3">
            <a:extLst>
              <a:ext uri="{FF2B5EF4-FFF2-40B4-BE49-F238E27FC236}">
                <a16:creationId xmlns:a16="http://schemas.microsoft.com/office/drawing/2014/main" id="{A8826615-2D41-D0D5-B610-46BBC48EF6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1916113"/>
            <a:ext cx="540067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560133" name="Text Box 4">
            <a:extLst>
              <a:ext uri="{FF2B5EF4-FFF2-40B4-BE49-F238E27FC236}">
                <a16:creationId xmlns:a16="http://schemas.microsoft.com/office/drawing/2014/main" id="{444A652D-4566-7ED4-F31A-BCAF4972A1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1876425"/>
            <a:ext cx="7127875" cy="3927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FR" altLang="it-CH" sz="2400" b="1">
                <a:cs typeface="Arial" panose="020B0604020202020204" pitchFamily="34" charset="0"/>
              </a:rPr>
              <a:t>ELE TEM DE:</a:t>
            </a:r>
          </a:p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FR" altLang="it-CH" sz="2400" b="1">
                <a:cs typeface="Arial" panose="020B0604020202020204" pitchFamily="34" charset="0"/>
              </a:rPr>
              <a:t>Fabricar e vender os automóveis</a:t>
            </a:r>
          </a:p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FR" altLang="it-CH" sz="2400" b="1">
                <a:cs typeface="Arial" panose="020B0604020202020204" pitchFamily="34" charset="0"/>
              </a:rPr>
              <a:t>Dirigir a fábrica de automóveis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endParaRPr lang="fr-FR" altLang="it-CH" sz="1800" b="1">
              <a:cs typeface="Arial" panose="020B0604020202020204" pitchFamily="34" charset="0"/>
            </a:endParaRPr>
          </a:p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FR" altLang="it-CH" sz="2400" b="1">
                <a:cs typeface="Arial" panose="020B0604020202020204" pitchFamily="34" charset="0"/>
              </a:rPr>
              <a:t>MISSÃO :</a:t>
            </a:r>
          </a:p>
          <a:p>
            <a:pPr eaLnBrk="1" hangingPunct="1">
              <a:spcBef>
                <a:spcPts val="2250"/>
              </a:spcBef>
              <a:buClrTx/>
              <a:buFontTx/>
              <a:buNone/>
            </a:pPr>
            <a:r>
              <a:rPr lang="fr-FR" altLang="it-CH" sz="3600" b="1">
                <a:cs typeface="Arial" panose="020B0604020202020204" pitchFamily="34" charset="0"/>
              </a:rPr>
              <a:t>GANHAR O MÁXIMO POSSÍVEL!!!</a:t>
            </a:r>
          </a:p>
        </p:txBody>
      </p:sp>
      <p:pic>
        <p:nvPicPr>
          <p:cNvPr id="560134" name="Picture 5">
            <a:extLst>
              <a:ext uri="{FF2B5EF4-FFF2-40B4-BE49-F238E27FC236}">
                <a16:creationId xmlns:a16="http://schemas.microsoft.com/office/drawing/2014/main" id="{D8F3058C-2BEB-C34C-20B0-1D3CACE455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0425" y="836613"/>
            <a:ext cx="1895475" cy="971550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60135" name="Line 6">
            <a:extLst>
              <a:ext uri="{FF2B5EF4-FFF2-40B4-BE49-F238E27FC236}">
                <a16:creationId xmlns:a16="http://schemas.microsoft.com/office/drawing/2014/main" id="{D059744B-0523-85E3-85DB-1569B8049FE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08850" y="1812925"/>
            <a:ext cx="1588" cy="639763"/>
          </a:xfrm>
          <a:prstGeom prst="line">
            <a:avLst/>
          </a:prstGeom>
          <a:noFill/>
          <a:ln w="9360">
            <a:solidFill>
              <a:srgbClr val="000000"/>
            </a:solidFill>
            <a:miter lim="800000"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0136" name="Text Box 7">
            <a:extLst>
              <a:ext uri="{FF2B5EF4-FFF2-40B4-BE49-F238E27FC236}">
                <a16:creationId xmlns:a16="http://schemas.microsoft.com/office/drawing/2014/main" id="{0510B6C4-0541-6DB2-0886-2C589DEEFC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7050" y="2420938"/>
            <a:ext cx="9366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FR" altLang="it-CH" sz="1500" b="1">
                <a:cs typeface="Arial" panose="020B0604020202020204" pitchFamily="34" charset="0"/>
              </a:rPr>
              <a:t>É ele!</a:t>
            </a:r>
          </a:p>
        </p:txBody>
      </p:sp>
      <p:sp>
        <p:nvSpPr>
          <p:cNvPr id="560137" name="Text Box 8">
            <a:extLst>
              <a:ext uri="{FF2B5EF4-FFF2-40B4-BE49-F238E27FC236}">
                <a16:creationId xmlns:a16="http://schemas.microsoft.com/office/drawing/2014/main" id="{5C39BF37-F6E6-BB84-52B9-F10646230E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5762625"/>
            <a:ext cx="615632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(Ele será recompensado por uma participação nos lucros)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64BD4378-910A-8CE5-64CD-8804F2E2D5BF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994" name="Text Box 1">
            <a:extLst>
              <a:ext uri="{FF2B5EF4-FFF2-40B4-BE49-F238E27FC236}">
                <a16:creationId xmlns:a16="http://schemas.microsoft.com/office/drawing/2014/main" id="{0C102E51-9D05-798C-FC54-7D1B08CBBF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9075" y="25749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ct val="20000"/>
              </a:spcBef>
              <a:buChar char="•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fld id="{F2D7422A-ACDE-4A4C-BEF5-F208A3EF697D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FontTx/>
                <a:buNone/>
              </a:pPr>
              <a:t>160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852995" name="Text Box 2">
            <a:extLst>
              <a:ext uri="{FF2B5EF4-FFF2-40B4-BE49-F238E27FC236}">
                <a16:creationId xmlns:a16="http://schemas.microsoft.com/office/drawing/2014/main" id="{37BD98DF-BF73-EE89-61F8-A2A340990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1912" y="3162301"/>
            <a:ext cx="2303463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ct val="20000"/>
              </a:spcBef>
              <a:buChar char="•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ts val="1250"/>
              </a:spcBef>
              <a:buFontTx/>
              <a:buNone/>
            </a:pPr>
            <a:r>
              <a:rPr lang="fr-CH" altLang="it-CH" sz="2000" b="1" dirty="0">
                <a:solidFill>
                  <a:srgbClr val="FFFFFF"/>
                </a:solidFill>
                <a:cs typeface="Arial" panose="020B0604020202020204" pitchFamily="34" charset="0"/>
              </a:rPr>
              <a:t>POLUIÇÃO</a:t>
            </a:r>
          </a:p>
        </p:txBody>
      </p:sp>
      <p:sp>
        <p:nvSpPr>
          <p:cNvPr id="852996" name="Text Box 3">
            <a:extLst>
              <a:ext uri="{FF2B5EF4-FFF2-40B4-BE49-F238E27FC236}">
                <a16:creationId xmlns:a16="http://schemas.microsoft.com/office/drawing/2014/main" id="{68382123-4561-3C9D-B714-E940A5F09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3925" y="3212950"/>
            <a:ext cx="3614737" cy="402291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 defTabSz="449263">
              <a:spcBef>
                <a:spcPct val="20000"/>
              </a:spcBef>
              <a:buChar char="•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ts val="1000"/>
              </a:spcBef>
              <a:buFontTx/>
              <a:buNone/>
            </a:pPr>
            <a:r>
              <a:rPr lang="fr-CH" altLang="it-CH" sz="1600" b="1" dirty="0">
                <a:solidFill>
                  <a:srgbClr val="FFFFFF"/>
                </a:solidFill>
                <a:cs typeface="Arial" panose="020B0604020202020204" pitchFamily="34" charset="0"/>
              </a:rPr>
              <a:t>UM   PERDEDOR</a:t>
            </a:r>
            <a:r>
              <a:rPr lang="fr-CH" altLang="it-CH" sz="1800" b="1" dirty="0">
                <a:solidFill>
                  <a:srgbClr val="FFFFFF"/>
                </a:solidFill>
                <a:cs typeface="Arial" panose="020B0604020202020204" pitchFamily="34" charset="0"/>
              </a:rPr>
              <a:t>: </a:t>
            </a:r>
            <a:r>
              <a:rPr lang="fr-CH" altLang="it-CH" sz="2000" b="1" dirty="0">
                <a:cs typeface="Arial" panose="020B0604020202020204" pitchFamily="34" charset="0"/>
              </a:rPr>
              <a:t>O AMBIENTE</a:t>
            </a:r>
          </a:p>
        </p:txBody>
      </p:sp>
      <p:pic>
        <p:nvPicPr>
          <p:cNvPr id="852997" name="Picture 4">
            <a:extLst>
              <a:ext uri="{FF2B5EF4-FFF2-40B4-BE49-F238E27FC236}">
                <a16:creationId xmlns:a16="http://schemas.microsoft.com/office/drawing/2014/main" id="{47719D24-9C98-796C-3111-2B0B1E76B7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263" y="260350"/>
            <a:ext cx="4521200" cy="2744788"/>
          </a:xfrm>
          <a:prstGeom prst="rect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52998" name="Text Box 5">
            <a:extLst>
              <a:ext uri="{FF2B5EF4-FFF2-40B4-BE49-F238E27FC236}">
                <a16:creationId xmlns:a16="http://schemas.microsoft.com/office/drawing/2014/main" id="{CA11DB09-0093-4A80-5395-BB2718CC89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725" y="479425"/>
            <a:ext cx="93662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ct val="20000"/>
              </a:spcBef>
              <a:buChar char="•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IT" altLang="it-CH" sz="1200" b="1">
                <a:solidFill>
                  <a:srgbClr val="002060"/>
                </a:solidFill>
                <a:cs typeface="Arial" panose="020B0604020202020204" pitchFamily="34" charset="0"/>
              </a:rPr>
              <a:t>2010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it-IT" altLang="it-CH" sz="1200" b="1">
                <a:solidFill>
                  <a:srgbClr val="002060"/>
                </a:solidFill>
                <a:cs typeface="Arial" panose="020B0604020202020204" pitchFamily="34" charset="0"/>
              </a:rPr>
              <a:t>Golfo do México </a:t>
            </a:r>
          </a:p>
        </p:txBody>
      </p:sp>
      <p:pic>
        <p:nvPicPr>
          <p:cNvPr id="852999" name="Picture 6">
            <a:extLst>
              <a:ext uri="{FF2B5EF4-FFF2-40B4-BE49-F238E27FC236}">
                <a16:creationId xmlns:a16="http://schemas.microsoft.com/office/drawing/2014/main" id="{3EACB382-5DED-E6B9-CD8C-9FA1FE1BC2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8388" y="250825"/>
            <a:ext cx="3995737" cy="2754313"/>
          </a:xfrm>
          <a:prstGeom prst="rect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53000" name="Text Box 7">
            <a:extLst>
              <a:ext uri="{FF2B5EF4-FFF2-40B4-BE49-F238E27FC236}">
                <a16:creationId xmlns:a16="http://schemas.microsoft.com/office/drawing/2014/main" id="{5171B1ED-A0D5-DBB1-0FBC-BF4F00AFF4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8" y="2370138"/>
            <a:ext cx="1223962" cy="641350"/>
          </a:xfrm>
          <a:prstGeom prst="rect">
            <a:avLst/>
          </a:prstGeom>
          <a:solidFill>
            <a:srgbClr val="2C79A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ct val="20000"/>
              </a:spcBef>
              <a:buChar char="•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IT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1978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it-IT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Atlântico: Amoco Cadiz</a:t>
            </a:r>
          </a:p>
        </p:txBody>
      </p:sp>
      <p:pic>
        <p:nvPicPr>
          <p:cNvPr id="853001" name="Picture 8">
            <a:extLst>
              <a:ext uri="{FF2B5EF4-FFF2-40B4-BE49-F238E27FC236}">
                <a16:creationId xmlns:a16="http://schemas.microsoft.com/office/drawing/2014/main" id="{DE920124-FC85-6AF9-3FEB-CDC7C137F5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850" y="3783013"/>
            <a:ext cx="4254500" cy="2814637"/>
          </a:xfrm>
          <a:prstGeom prst="rect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53002" name="Text Box 9">
            <a:extLst>
              <a:ext uri="{FF2B5EF4-FFF2-40B4-BE49-F238E27FC236}">
                <a16:creationId xmlns:a16="http://schemas.microsoft.com/office/drawing/2014/main" id="{69DAFAFA-0F44-E669-F170-AD1D73D8CE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850" y="3789363"/>
            <a:ext cx="1079500" cy="525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ct val="20000"/>
              </a:spcBef>
              <a:buChar char="•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IT" altLang="it-CH" sz="1400" b="1">
                <a:solidFill>
                  <a:srgbClr val="002060"/>
                </a:solidFill>
                <a:cs typeface="Arial" panose="020B0604020202020204" pitchFamily="34" charset="0"/>
              </a:rPr>
              <a:t>1986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it-IT" altLang="it-CH" sz="1400" b="1">
                <a:solidFill>
                  <a:srgbClr val="002060"/>
                </a:solidFill>
                <a:cs typeface="Arial" panose="020B0604020202020204" pitchFamily="34" charset="0"/>
              </a:rPr>
              <a:t>Chernobil </a:t>
            </a:r>
          </a:p>
        </p:txBody>
      </p:sp>
      <p:pic>
        <p:nvPicPr>
          <p:cNvPr id="853003" name="Picture 10">
            <a:extLst>
              <a:ext uri="{FF2B5EF4-FFF2-40B4-BE49-F238E27FC236}">
                <a16:creationId xmlns:a16="http://schemas.microsoft.com/office/drawing/2014/main" id="{1E5B9C7F-E888-EB85-B532-3013622E34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4700" y="3783013"/>
            <a:ext cx="4289425" cy="2814637"/>
          </a:xfrm>
          <a:prstGeom prst="rect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53004" name="Text Box 11">
            <a:extLst>
              <a:ext uri="{FF2B5EF4-FFF2-40B4-BE49-F238E27FC236}">
                <a16:creationId xmlns:a16="http://schemas.microsoft.com/office/drawing/2014/main" id="{8B811710-3A78-0D63-1CE2-FE304626CF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1725" y="3783013"/>
            <a:ext cx="993775" cy="458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ct val="20000"/>
              </a:spcBef>
              <a:buChar char="•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2011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Fukushima</a:t>
            </a:r>
          </a:p>
        </p:txBody>
      </p:sp>
      <p:pic>
        <p:nvPicPr>
          <p:cNvPr id="853005" name="Picture 12">
            <a:extLst>
              <a:ext uri="{FF2B5EF4-FFF2-40B4-BE49-F238E27FC236}">
                <a16:creationId xmlns:a16="http://schemas.microsoft.com/office/drawing/2014/main" id="{8E1C4F19-7288-9DF2-EFCD-0EDD044952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4900" y="3071813"/>
            <a:ext cx="679450" cy="593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53006" name="Picture 13">
            <a:extLst>
              <a:ext uri="{FF2B5EF4-FFF2-40B4-BE49-F238E27FC236}">
                <a16:creationId xmlns:a16="http://schemas.microsoft.com/office/drawing/2014/main" id="{FEDD3B88-43D3-9361-57EF-9953B95F3A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3" y="3176588"/>
            <a:ext cx="563562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53007" name="Text Box 1">
            <a:extLst>
              <a:ext uri="{FF2B5EF4-FFF2-40B4-BE49-F238E27FC236}">
                <a16:creationId xmlns:a16="http://schemas.microsoft.com/office/drawing/2014/main" id="{8F4B6953-FB29-E8C4-EA04-9A0F94A28A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67712" y="3267000"/>
            <a:ext cx="506413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ct val="20000"/>
              </a:spcBef>
              <a:buChar char="•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fld id="{81E77707-F51B-425D-B62B-549A7B51404A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FontTx/>
                <a:buNone/>
              </a:pPr>
              <a:t>160</a:t>
            </a:fld>
            <a:endParaRPr lang="it-IT" altLang="it-CH" sz="1400" dirty="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B08201DE-6D56-DCC2-5449-27ADFA08B821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accent4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3" descr="C:\Users\Enrico\Enrico\Documenti\AA Enrico nuovo\Politica\Presentazione marxismo\Fornace dismessa.jpg">
            <a:extLst>
              <a:ext uri="{FF2B5EF4-FFF2-40B4-BE49-F238E27FC236}">
                <a16:creationId xmlns:a16="http://schemas.microsoft.com/office/drawing/2014/main" id="{026DF12A-4CCE-CC2E-E081-C67BD9FCBE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15950" y="404813"/>
            <a:ext cx="3757613" cy="2813050"/>
          </a:xfrm>
          <a:prstGeom prst="rect">
            <a:avLst/>
          </a:prstGeom>
          <a:ln w="28575">
            <a:solidFill>
              <a:schemeClr val="bg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Picture 4" descr="C:\Users\Enrico\Enrico\Documenti\AA Enrico nuovo\Politica\Presentazione marxismo\Bagnoli Italia zona industriale dismessa.jpg">
            <a:extLst>
              <a:ext uri="{FF2B5EF4-FFF2-40B4-BE49-F238E27FC236}">
                <a16:creationId xmlns:a16="http://schemas.microsoft.com/office/drawing/2014/main" id="{44088CD4-919B-CF6F-3AFF-F99576F92C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787900" y="3663950"/>
            <a:ext cx="3759200" cy="2813050"/>
          </a:xfrm>
          <a:prstGeom prst="rect">
            <a:avLst/>
          </a:prstGeom>
          <a:ln w="28575">
            <a:solidFill>
              <a:schemeClr val="bg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Picture 6" descr="C:\Users\Enrico\Enrico\Documenti\AA Enrico nuovo\Politica\Presentazione marxismo\Impianto industriale dismesso Breda a Milano JPEG.jpg">
            <a:extLst>
              <a:ext uri="{FF2B5EF4-FFF2-40B4-BE49-F238E27FC236}">
                <a16:creationId xmlns:a16="http://schemas.microsoft.com/office/drawing/2014/main" id="{D561BC66-E66B-8D66-9B80-93B344F3FC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500563" y="404813"/>
            <a:ext cx="4046537" cy="2813050"/>
          </a:xfrm>
          <a:prstGeom prst="rect">
            <a:avLst/>
          </a:prstGeom>
          <a:ln w="28575">
            <a:solidFill>
              <a:schemeClr val="bg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7" descr="C:\Users\Enrico\Enrico\Documenti\AA Enrico nuovo\Politica\Presentazione marxismo\Fabbrica abbandonata a Ravenna.jpg">
            <a:extLst>
              <a:ext uri="{FF2B5EF4-FFF2-40B4-BE49-F238E27FC236}">
                <a16:creationId xmlns:a16="http://schemas.microsoft.com/office/drawing/2014/main" id="{A8F65AEB-D2C2-A3C5-09EA-61CF753D35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 r="3641"/>
          <a:stretch>
            <a:fillRect/>
          </a:stretch>
        </p:blipFill>
        <p:spPr bwMode="auto">
          <a:xfrm>
            <a:off x="615950" y="3663950"/>
            <a:ext cx="4000500" cy="2813050"/>
          </a:xfrm>
          <a:prstGeom prst="rect">
            <a:avLst/>
          </a:prstGeom>
          <a:ln w="28575">
            <a:solidFill>
              <a:schemeClr val="bg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45F0014F-61CE-F2A8-E195-0DCB8306C278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855043" name="Text Box 6">
            <a:extLst>
              <a:ext uri="{FF2B5EF4-FFF2-40B4-BE49-F238E27FC236}">
                <a16:creationId xmlns:a16="http://schemas.microsoft.com/office/drawing/2014/main" id="{4EC5951B-41A4-D2C9-42A1-A3094EA476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675" y="3213100"/>
            <a:ext cx="3852863" cy="398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 dirty="0">
                <a:solidFill>
                  <a:srgbClr val="FFFFFF"/>
                </a:solidFill>
                <a:cs typeface="Arial" panose="020B0604020202020204" pitchFamily="34" charset="0"/>
              </a:rPr>
              <a:t>O </a:t>
            </a:r>
            <a:r>
              <a:rPr lang="it-CH" altLang="it-CH" sz="2000" b="1" dirty="0" err="1">
                <a:solidFill>
                  <a:srgbClr val="FFFFFF"/>
                </a:solidFill>
                <a:cs typeface="Arial" panose="020B0604020202020204" pitchFamily="34" charset="0"/>
              </a:rPr>
              <a:t>território</a:t>
            </a:r>
            <a:r>
              <a:rPr lang="it-CH" altLang="it-CH" sz="2000" b="1" dirty="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it-CH" altLang="it-CH" sz="2000" b="1" dirty="0" err="1">
                <a:solidFill>
                  <a:srgbClr val="FFFFFF"/>
                </a:solidFill>
                <a:cs typeface="Arial" panose="020B0604020202020204" pitchFamily="34" charset="0"/>
              </a:rPr>
              <a:t>está</a:t>
            </a:r>
            <a:r>
              <a:rPr lang="it-CH" altLang="it-CH" sz="2000" b="1" dirty="0">
                <a:solidFill>
                  <a:srgbClr val="FFFFFF"/>
                </a:solidFill>
                <a:cs typeface="Arial" panose="020B0604020202020204" pitchFamily="34" charset="0"/>
              </a:rPr>
              <a:t>  </a:t>
            </a:r>
            <a:r>
              <a:rPr lang="it-CH" altLang="it-CH" sz="2000" b="1" dirty="0" err="1">
                <a:solidFill>
                  <a:srgbClr val="FFFFFF"/>
                </a:solidFill>
                <a:cs typeface="Arial" panose="020B0604020202020204" pitchFamily="34" charset="0"/>
              </a:rPr>
              <a:t>massacrado</a:t>
            </a:r>
            <a:endParaRPr lang="it-CH" altLang="it-CH" sz="2000" b="1" dirty="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855042" name="Text Box 1">
            <a:extLst>
              <a:ext uri="{FF2B5EF4-FFF2-40B4-BE49-F238E27FC236}">
                <a16:creationId xmlns:a16="http://schemas.microsoft.com/office/drawing/2014/main" id="{E3868277-DBD6-C00F-6E6A-0312F3863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8738" y="3284538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E3188F57-CCD2-4351-ACF8-3A5FA0AAE0C3}" type="slidenum">
              <a:rPr lang="it-IT" altLang="it-CH" sz="1400" b="1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161</a:t>
            </a:fld>
            <a:endParaRPr lang="it-IT" altLang="it-CH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090" name="Text Box 1">
            <a:extLst>
              <a:ext uri="{FF2B5EF4-FFF2-40B4-BE49-F238E27FC236}">
                <a16:creationId xmlns:a16="http://schemas.microsoft.com/office/drawing/2014/main" id="{9AFB949C-D913-D6FF-2C45-51B7E9AF20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00" y="5903913"/>
            <a:ext cx="26574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Às vezes reciclamos</a:t>
            </a:r>
          </a:p>
        </p:txBody>
      </p:sp>
      <p:sp>
        <p:nvSpPr>
          <p:cNvPr id="857091" name="Text Box 3">
            <a:extLst>
              <a:ext uri="{FF2B5EF4-FFF2-40B4-BE49-F238E27FC236}">
                <a16:creationId xmlns:a16="http://schemas.microsoft.com/office/drawing/2014/main" id="{83224373-AE15-0F63-91AD-93BAFBC6D8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9563" y="6018213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E741C1C1-05D6-42E8-B7BA-5078835D9738}" type="slidenum">
              <a:rPr lang="it-IT" altLang="it-CH" sz="1400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162</a:t>
            </a:fld>
            <a:endParaRPr lang="it-IT" altLang="it-CH" sz="1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pic>
        <p:nvPicPr>
          <p:cNvPr id="5" name="Picture 20" descr="http://www.impactlab.com/wp-content/uploads/2008/07/r221246_870555.jpg">
            <a:extLst>
              <a:ext uri="{FF2B5EF4-FFF2-40B4-BE49-F238E27FC236}">
                <a16:creationId xmlns:a16="http://schemas.microsoft.com/office/drawing/2014/main" id="{7E255C3F-3BC6-F375-E444-C8296A183C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95288" y="490538"/>
            <a:ext cx="8418512" cy="5251450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AE5B0A30-EC38-263C-259F-DF45A0BFB8E7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138" name="Text Box 1">
            <a:extLst>
              <a:ext uri="{FF2B5EF4-FFF2-40B4-BE49-F238E27FC236}">
                <a16:creationId xmlns:a16="http://schemas.microsoft.com/office/drawing/2014/main" id="{8BEE6E55-3720-1087-DEAA-8F31137979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8213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7C785CE-FC67-4125-AB63-63800B8007FE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163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859139" name="Text Box 2">
            <a:extLst>
              <a:ext uri="{FF2B5EF4-FFF2-40B4-BE49-F238E27FC236}">
                <a16:creationId xmlns:a16="http://schemas.microsoft.com/office/drawing/2014/main" id="{A9EC89C5-9B25-874A-1D3E-93932C49E6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1050" y="5072063"/>
            <a:ext cx="2143125" cy="1058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 dirty="0">
                <a:solidFill>
                  <a:srgbClr val="FFFFFF"/>
                </a:solidFill>
                <a:cs typeface="Arial" panose="020B0604020202020204" pitchFamily="34" charset="0"/>
              </a:rPr>
              <a:t>UM PERDEDOR: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 dirty="0">
                <a:solidFill>
                  <a:schemeClr val="bg1"/>
                </a:solidFill>
                <a:cs typeface="Arial" panose="020B0604020202020204" pitchFamily="34" charset="0"/>
              </a:rPr>
              <a:t>OS PAÍSES POBRES</a:t>
            </a:r>
          </a:p>
        </p:txBody>
      </p:sp>
      <p:sp>
        <p:nvSpPr>
          <p:cNvPr id="859140" name="Rectangle 9">
            <a:extLst>
              <a:ext uri="{FF2B5EF4-FFF2-40B4-BE49-F238E27FC236}">
                <a16:creationId xmlns:a16="http://schemas.microsoft.com/office/drawing/2014/main" id="{D39C6065-819D-7316-2C5C-CD44CCF0F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5" y="280988"/>
            <a:ext cx="2428875" cy="1797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600" b="1">
                <a:solidFill>
                  <a:srgbClr val="FFFFFF"/>
                </a:solidFill>
                <a:cs typeface="Arial" panose="020B0604020202020204" pitchFamily="34" charset="0"/>
              </a:rPr>
              <a:t>Muitas vezes, os resíduos tóxicos produzidos pelo nosso sistema econômico acabam nos países do terceiro mundo, como o Gana e o Níger.</a:t>
            </a:r>
            <a:r>
              <a:rPr lang="fr-CH" altLang="it-CH" sz="1600" b="1">
                <a:solidFill>
                  <a:srgbClr val="FFFFFF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 </a:t>
            </a:r>
          </a:p>
        </p:txBody>
      </p:sp>
      <p:pic>
        <p:nvPicPr>
          <p:cNvPr id="12" name="Picture 3" descr="C:\Dokumente und Einstellungen\Enrico\Eigene Dateien\Enrico\Documenti\AA Enrico nuovo\Politica\Discarica elettrodemestici europei in Ghana.jpg">
            <a:extLst>
              <a:ext uri="{FF2B5EF4-FFF2-40B4-BE49-F238E27FC236}">
                <a16:creationId xmlns:a16="http://schemas.microsoft.com/office/drawing/2014/main" id="{DC2C3BF4-1CC2-AFBF-4AB5-61CD1CB666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42875" y="2357438"/>
            <a:ext cx="2738438" cy="2047875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3" name="Picture 5" descr="C:\Dokumente und Einstellungen\Enrico\Eigene Dateien\Enrico\Documenti\AA Enrico nuovo\Politica\Discarica elettrodomestici europei in Ghana 2.jpg">
            <a:extLst>
              <a:ext uri="{FF2B5EF4-FFF2-40B4-BE49-F238E27FC236}">
                <a16:creationId xmlns:a16="http://schemas.microsoft.com/office/drawing/2014/main" id="{B7E6F10E-E53A-EAFD-C4E0-77225B1798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42875" y="4572000"/>
            <a:ext cx="2833688" cy="2125663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Picture 6" descr="C:\Dokumente und Einstellungen\Enrico\Eigene Dateien\Enrico\Documenti\AA Enrico nuovo\Politica\Discarica elettrodemestici europei a Lagos Nigeria 1.jpg">
            <a:extLst>
              <a:ext uri="{FF2B5EF4-FFF2-40B4-BE49-F238E27FC236}">
                <a16:creationId xmlns:a16="http://schemas.microsoft.com/office/drawing/2014/main" id="{09B92CD7-3B19-4FD9-2B1C-854AFD90F1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000375" y="2357438"/>
            <a:ext cx="2786063" cy="2047875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5" name="Picture 8" descr="C:\Dokumente und Einstellungen\Enrico\Eigene Dateien\Enrico\Documenti\AA Enrico nuovo\Politica\Discarica materiale elettronico in paesi terzo mondo.jpg">
            <a:extLst>
              <a:ext uri="{FF2B5EF4-FFF2-40B4-BE49-F238E27FC236}">
                <a16:creationId xmlns:a16="http://schemas.microsoft.com/office/drawing/2014/main" id="{654A5C05-8B4F-5BC1-9125-9D075D57FC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900738" y="2357438"/>
            <a:ext cx="3138487" cy="2047875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Picture 22" descr="http://media.paperblog.fr/i/152/1529240/tonnes-dechets-accumules-pacifique-L-3.jpeg">
            <a:extLst>
              <a:ext uri="{FF2B5EF4-FFF2-40B4-BE49-F238E27FC236}">
                <a16:creationId xmlns:a16="http://schemas.microsoft.com/office/drawing/2014/main" id="{11DB6470-A91B-7AB0-2C01-AE6D488F55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42875" y="142875"/>
            <a:ext cx="2857500" cy="2057400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" name="Picture 24" descr="http://www.perlapace.it/k-engine/pic/cache/2453-1.jpg">
            <a:extLst>
              <a:ext uri="{FF2B5EF4-FFF2-40B4-BE49-F238E27FC236}">
                <a16:creationId xmlns:a16="http://schemas.microsoft.com/office/drawing/2014/main" id="{2F8101E1-D95F-D10D-8E22-17623C4956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5795963" y="4572000"/>
            <a:ext cx="3214687" cy="2125663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8" name="Picture 26" descr="http://isolapulita.files.wordpress.com/2009/09/rifiuti-tossiciscorie.jpg">
            <a:extLst>
              <a:ext uri="{FF2B5EF4-FFF2-40B4-BE49-F238E27FC236}">
                <a16:creationId xmlns:a16="http://schemas.microsoft.com/office/drawing/2014/main" id="{F38747BC-A7C5-220C-88E4-2595D01284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5795963" y="142875"/>
            <a:ext cx="3243262" cy="2071688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639FECB9-E053-EFDE-C0BE-36E26C5C4158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186" name="Text Box 1">
            <a:extLst>
              <a:ext uri="{FF2B5EF4-FFF2-40B4-BE49-F238E27FC236}">
                <a16:creationId xmlns:a16="http://schemas.microsoft.com/office/drawing/2014/main" id="{824A17D3-4124-00E1-F526-532D73E56C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039FCFCF-26EB-4506-8BB2-34AE70E90B0B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164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861187" name="Text Box 2">
            <a:extLst>
              <a:ext uri="{FF2B5EF4-FFF2-40B4-BE49-F238E27FC236}">
                <a16:creationId xmlns:a16="http://schemas.microsoft.com/office/drawing/2014/main" id="{EC9E0E63-EBE9-DB68-2C1D-EDD63A32FB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0" y="2214563"/>
            <a:ext cx="2665413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 dirty="0">
                <a:solidFill>
                  <a:srgbClr val="FFFFFF"/>
                </a:solidFill>
                <a:cs typeface="Arial" panose="020B0604020202020204" pitchFamily="34" charset="0"/>
              </a:rPr>
              <a:t>UM PERDEDOR:           </a:t>
            </a:r>
            <a:r>
              <a:rPr lang="fr-CH" altLang="it-CH" sz="1800" b="1" dirty="0">
                <a:solidFill>
                  <a:schemeClr val="bg1"/>
                </a:solidFill>
                <a:cs typeface="Arial" panose="020B0604020202020204" pitchFamily="34" charset="0"/>
              </a:rPr>
              <a:t>O TERCEIRO MUNDO</a:t>
            </a:r>
          </a:p>
        </p:txBody>
      </p:sp>
      <p:pic>
        <p:nvPicPr>
          <p:cNvPr id="13" name="Picture 4" descr="C:\Dokumente und Einstellungen\Enrico\Eigene Dateien\Enrico\Documenti\AA Enrico nuovo\Politica\Discarica e-waste in Nigeria.jpg">
            <a:extLst>
              <a:ext uri="{FF2B5EF4-FFF2-40B4-BE49-F238E27FC236}">
                <a16:creationId xmlns:a16="http://schemas.microsoft.com/office/drawing/2014/main" id="{BC3CA139-B8F4-0567-4700-FBF10B8CFE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42875" y="2230438"/>
            <a:ext cx="1785938" cy="2484437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Picture 10" descr="http://ecoscraps.com/files/2008/09/prc_beijing_transport.jpg">
            <a:extLst>
              <a:ext uri="{FF2B5EF4-FFF2-40B4-BE49-F238E27FC236}">
                <a16:creationId xmlns:a16="http://schemas.microsoft.com/office/drawing/2014/main" id="{5A687682-27EA-86E5-2406-1D54B31321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42875" y="214313"/>
            <a:ext cx="2547938" cy="1919287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5" name="Picture 12" descr="http://www.moonbattery.com/archives/toxic_waste.jpg">
            <a:extLst>
              <a:ext uri="{FF2B5EF4-FFF2-40B4-BE49-F238E27FC236}">
                <a16:creationId xmlns:a16="http://schemas.microsoft.com/office/drawing/2014/main" id="{9D084A2A-EE65-0650-4889-E37EB0F6BA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959475" y="214313"/>
            <a:ext cx="2962275" cy="1939925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Picture 14" descr="http://elleeseymour.com/wp-content/uploads/2009/07/image3.png">
            <a:extLst>
              <a:ext uri="{FF2B5EF4-FFF2-40B4-BE49-F238E27FC236}">
                <a16:creationId xmlns:a16="http://schemas.microsoft.com/office/drawing/2014/main" id="{39BC30C6-4B86-4E3D-8336-F4ECCA88E8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42875" y="4826000"/>
            <a:ext cx="3113088" cy="1862138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" name="Picture 16" descr="http://therearenosunglasses.files.wordpress.com/2009/04/beach.jpg">
            <a:extLst>
              <a:ext uri="{FF2B5EF4-FFF2-40B4-BE49-F238E27FC236}">
                <a16:creationId xmlns:a16="http://schemas.microsoft.com/office/drawing/2014/main" id="{486E60C4-D975-FC77-641F-2811BD0218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278562" y="4818063"/>
            <a:ext cx="2643188" cy="1870075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8" name="Picture 2" descr="http://shahidul.files.wordpress.com/2008/09/shujon-pulling-cable-1211.jpg">
            <a:extLst>
              <a:ext uri="{FF2B5EF4-FFF2-40B4-BE49-F238E27FC236}">
                <a16:creationId xmlns:a16="http://schemas.microsoft.com/office/drawing/2014/main" id="{756C9271-5BA5-935F-7C76-99BAE32B6A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3357563" y="4833938"/>
            <a:ext cx="2786062" cy="1857375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9" name="Picture 18" descr="http://rvt007a.com/JPG%20Files/probo-koala-toxic-waste1.jpg">
            <a:extLst>
              <a:ext uri="{FF2B5EF4-FFF2-40B4-BE49-F238E27FC236}">
                <a16:creationId xmlns:a16="http://schemas.microsoft.com/office/drawing/2014/main" id="{C3CA965A-6D75-36C3-B4B8-E4627AD568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/>
          <a:srcRect t="21544" b="11130"/>
          <a:stretch>
            <a:fillRect/>
          </a:stretch>
        </p:blipFill>
        <p:spPr bwMode="auto">
          <a:xfrm>
            <a:off x="2051050" y="2928938"/>
            <a:ext cx="3486150" cy="1785937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0" name="Picture 7" descr="C:\Dokumente und Einstellungen\Enrico\Eigene Dateien\Enrico\Documenti\AA Enrico nuovo\Politica\Discarica e-waste Nigeria.jpg">
            <a:extLst>
              <a:ext uri="{FF2B5EF4-FFF2-40B4-BE49-F238E27FC236}">
                <a16:creationId xmlns:a16="http://schemas.microsoft.com/office/drawing/2014/main" id="{5D4D99C5-6B18-36A0-A007-F42EF34CAB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5643563" y="2263775"/>
            <a:ext cx="3286125" cy="2451100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1" name="Picture 2" descr="C:\Dokumente und Einstellungen\Enrico\Eigene Dateien\Enrico\Documenti\AA Enrico nuovo\Politica\Discarica elettrodemestici europei in Ghana 3.jpg">
            <a:extLst>
              <a:ext uri="{FF2B5EF4-FFF2-40B4-BE49-F238E27FC236}">
                <a16:creationId xmlns:a16="http://schemas.microsoft.com/office/drawing/2014/main" id="{988AB090-6AA8-111B-D0D8-019CA5FAFA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2857500" y="214313"/>
            <a:ext cx="2938463" cy="1927225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280751F2-328F-297C-A515-999C13C2830A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234" name="Text Box 1">
            <a:extLst>
              <a:ext uri="{FF2B5EF4-FFF2-40B4-BE49-F238E27FC236}">
                <a16:creationId xmlns:a16="http://schemas.microsoft.com/office/drawing/2014/main" id="{16151A96-6437-CD3B-531B-8E594241F8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9EA15546-F8DB-4219-BC59-3DD795B8F803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165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863235" name="Text Box 7">
            <a:extLst>
              <a:ext uri="{FF2B5EF4-FFF2-40B4-BE49-F238E27FC236}">
                <a16:creationId xmlns:a16="http://schemas.microsoft.com/office/drawing/2014/main" id="{F34E3ED5-9EE0-5AFF-0624-50C465E5BF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5713" y="3213100"/>
            <a:ext cx="2484437" cy="398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DESERTIFICAÇÃO</a:t>
            </a:r>
          </a:p>
        </p:txBody>
      </p:sp>
      <p:sp>
        <p:nvSpPr>
          <p:cNvPr id="863236" name="Text Box 8">
            <a:extLst>
              <a:ext uri="{FF2B5EF4-FFF2-40B4-BE49-F238E27FC236}">
                <a16:creationId xmlns:a16="http://schemas.microsoft.com/office/drawing/2014/main" id="{87EA4084-6A8C-59A3-B65C-37D1615CC7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5917" y="778083"/>
            <a:ext cx="1458912" cy="8844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CH" altLang="it-CH" sz="1200" b="1" dirty="0">
                <a:solidFill>
                  <a:srgbClr val="FFFFFF"/>
                </a:solidFill>
                <a:cs typeface="Arial" panose="020B0604020202020204" pitchFamily="34" charset="0"/>
              </a:rPr>
              <a:t>UM PERDEDOR: </a:t>
            </a:r>
          </a:p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CH" altLang="it-CH" sz="1200" b="1" dirty="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</a:p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CH" altLang="it-CH" sz="1400" b="1" dirty="0">
                <a:solidFill>
                  <a:schemeClr val="bg1"/>
                </a:solidFill>
                <a:cs typeface="Arial" panose="020B0604020202020204" pitchFamily="34" charset="0"/>
              </a:rPr>
              <a:t>O AMBIENTE</a:t>
            </a:r>
          </a:p>
        </p:txBody>
      </p:sp>
      <p:pic>
        <p:nvPicPr>
          <p:cNvPr id="10" name="Picture 13" descr="http://4.bp.blogspot.com/_Q-PuSGjFHvY/SfNJ1WsxyrI/AAAAAAAAD3E/O4ozN_zkEUg/s640/30961749_AralShip.jpg">
            <a:extLst>
              <a:ext uri="{FF2B5EF4-FFF2-40B4-BE49-F238E27FC236}">
                <a16:creationId xmlns:a16="http://schemas.microsoft.com/office/drawing/2014/main" id="{DC4781B8-1F43-49A6-3CB4-0CA55B3DE6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651500" y="188913"/>
            <a:ext cx="3295650" cy="2470150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4" descr="ambiente desertificaz">
            <a:extLst>
              <a:ext uri="{FF2B5EF4-FFF2-40B4-BE49-F238E27FC236}">
                <a16:creationId xmlns:a16="http://schemas.microsoft.com/office/drawing/2014/main" id="{F5FE0FB8-B9FD-B5A7-F8CC-B9A60FF3E8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50825" y="192088"/>
            <a:ext cx="3313113" cy="2530475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Picture 8" descr="Deserto">
            <a:extLst>
              <a:ext uri="{FF2B5EF4-FFF2-40B4-BE49-F238E27FC236}">
                <a16:creationId xmlns:a16="http://schemas.microsoft.com/office/drawing/2014/main" id="{CEB8FF60-8D9C-1CA0-053B-D0A1F3BDD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50825" y="2901950"/>
            <a:ext cx="5689600" cy="3789363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3" name="Picture 10" descr="ambiente desertificazione 3">
            <a:extLst>
              <a:ext uri="{FF2B5EF4-FFF2-40B4-BE49-F238E27FC236}">
                <a16:creationId xmlns:a16="http://schemas.microsoft.com/office/drawing/2014/main" id="{A2FC8BBC-F5BD-A4CB-6567-8DACCC7981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940425" y="4086225"/>
            <a:ext cx="3024188" cy="2592388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Picture 9" descr="ambiente Desertificazione 1">
            <a:extLst>
              <a:ext uri="{FF2B5EF4-FFF2-40B4-BE49-F238E27FC236}">
                <a16:creationId xmlns:a16="http://schemas.microsoft.com/office/drawing/2014/main" id="{32A565C7-AA0A-645A-669E-A8BEA4B206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555875" y="2276475"/>
            <a:ext cx="3387725" cy="1976438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5" name="TextBox 10">
            <a:extLst>
              <a:ext uri="{FF2B5EF4-FFF2-40B4-BE49-F238E27FC236}">
                <a16:creationId xmlns:a16="http://schemas.microsoft.com/office/drawing/2014/main" id="{5174E41B-DFF2-8BEB-BD88-6E4B062B69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9925" y="2636838"/>
            <a:ext cx="1223963" cy="277812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it-CH" altLang="it-CH" sz="1200" dirty="0">
                <a:solidFill>
                  <a:srgbClr val="FFFFFF"/>
                </a:solidFill>
                <a:ea typeface="+mn-ea"/>
                <a:cs typeface="Arial" charset="0"/>
              </a:rPr>
              <a:t>Lago </a:t>
            </a:r>
            <a:r>
              <a:rPr lang="it-CH" altLang="it-CH" sz="1200" dirty="0" err="1">
                <a:solidFill>
                  <a:srgbClr val="FFFFFF"/>
                </a:solidFill>
                <a:ea typeface="+mn-ea"/>
                <a:cs typeface="Arial" charset="0"/>
              </a:rPr>
              <a:t>Baikal</a:t>
            </a:r>
            <a:endParaRPr lang="it-IT" altLang="it-CH" sz="1200" dirty="0">
              <a:solidFill>
                <a:srgbClr val="FFFFFF"/>
              </a:solidFill>
              <a:ea typeface="+mn-ea"/>
              <a:cs typeface="Arial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B863B6AC-D2CB-D69D-92E5-B988C352CD5C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5282" name="Picture 2">
            <a:extLst>
              <a:ext uri="{FF2B5EF4-FFF2-40B4-BE49-F238E27FC236}">
                <a16:creationId xmlns:a16="http://schemas.microsoft.com/office/drawing/2014/main" id="{0DA6E8BB-5AE5-F08D-34E5-E96D379825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550" y="260350"/>
            <a:ext cx="3736975" cy="278130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65283" name="Picture 3">
            <a:extLst>
              <a:ext uri="{FF2B5EF4-FFF2-40B4-BE49-F238E27FC236}">
                <a16:creationId xmlns:a16="http://schemas.microsoft.com/office/drawing/2014/main" id="{D2D10A8D-92BF-BEEC-590F-DCAEA9C88C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6100" y="260350"/>
            <a:ext cx="4348163" cy="2773363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65284" name="Picture 4">
            <a:extLst>
              <a:ext uri="{FF2B5EF4-FFF2-40B4-BE49-F238E27FC236}">
                <a16:creationId xmlns:a16="http://schemas.microsoft.com/office/drawing/2014/main" id="{C8600C15-3076-904B-49E6-824F7C3349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3482975"/>
            <a:ext cx="4679950" cy="3127375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65285" name="Picture 5">
            <a:extLst>
              <a:ext uri="{FF2B5EF4-FFF2-40B4-BE49-F238E27FC236}">
                <a16:creationId xmlns:a16="http://schemas.microsoft.com/office/drawing/2014/main" id="{57679D38-E4C8-4797-CE94-717E933556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1613" y="3481388"/>
            <a:ext cx="3422650" cy="3119437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65286" name="Text Box 6">
            <a:extLst>
              <a:ext uri="{FF2B5EF4-FFF2-40B4-BE49-F238E27FC236}">
                <a16:creationId xmlns:a16="http://schemas.microsoft.com/office/drawing/2014/main" id="{C2356A5D-29EF-8B79-C8BA-2BBB696523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" y="3078163"/>
            <a:ext cx="8324850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t>As mudanças climáticas decorrentes das atividades humanas provocam enormes catástrofes. </a:t>
            </a:r>
          </a:p>
        </p:txBody>
      </p:sp>
      <p:sp>
        <p:nvSpPr>
          <p:cNvPr id="865287" name="Text Box 1">
            <a:extLst>
              <a:ext uri="{FF2B5EF4-FFF2-40B4-BE49-F238E27FC236}">
                <a16:creationId xmlns:a16="http://schemas.microsoft.com/office/drawing/2014/main" id="{4DF1325B-9A22-455C-3023-9ADD8E28CF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6100" y="5157788"/>
            <a:ext cx="51435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924BEAA-7415-464C-9A99-8B3C3C8952D8}" type="slidenum">
              <a:rPr lang="it-IT" altLang="it-CH" sz="1400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166</a:t>
            </a:fld>
            <a:endParaRPr lang="it-IT" altLang="it-CH" sz="1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CC140626-3643-C447-6B0A-9A552837FD45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330" name="Text Box 1">
            <a:extLst>
              <a:ext uri="{FF2B5EF4-FFF2-40B4-BE49-F238E27FC236}">
                <a16:creationId xmlns:a16="http://schemas.microsoft.com/office/drawing/2014/main" id="{8BE0C3AB-B737-F426-21F7-AC55332FF0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6325" y="6030913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B2861DB1-6ABA-4CE7-9674-D2A40E460176}" type="slidenum">
              <a:rPr lang="it-IT" altLang="it-CH" sz="1400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167</a:t>
            </a:fld>
            <a:endParaRPr lang="it-IT" altLang="it-CH" sz="1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pic>
        <p:nvPicPr>
          <p:cNvPr id="867331" name="Picture 2">
            <a:extLst>
              <a:ext uri="{FF2B5EF4-FFF2-40B4-BE49-F238E27FC236}">
                <a16:creationId xmlns:a16="http://schemas.microsoft.com/office/drawing/2014/main" id="{5E538D59-13E9-D23D-690D-5E60126E2B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92150"/>
            <a:ext cx="8686800" cy="5040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67332" name="Text Box 3">
            <a:extLst>
              <a:ext uri="{FF2B5EF4-FFF2-40B4-BE49-F238E27FC236}">
                <a16:creationId xmlns:a16="http://schemas.microsoft.com/office/drawing/2014/main" id="{AA9F39DB-39A3-D945-EEF3-2A7CFB9E3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4375" y="6010275"/>
            <a:ext cx="2665413" cy="398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NOSSO FUTURO?</a:t>
            </a:r>
          </a:p>
        </p:txBody>
      </p:sp>
      <p:pic>
        <p:nvPicPr>
          <p:cNvPr id="867333" name="Picture 4">
            <a:extLst>
              <a:ext uri="{FF2B5EF4-FFF2-40B4-BE49-F238E27FC236}">
                <a16:creationId xmlns:a16="http://schemas.microsoft.com/office/drawing/2014/main" id="{4B50F0BC-10FE-5F34-9BF6-45D41666F8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8763" y="3910013"/>
            <a:ext cx="3101975" cy="182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D04A4ECA-BB98-9C31-D3E5-2541DD72CAA7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3" name="CasellaDiTesto 2">
            <a:extLst>
              <a:ext uri="{FF2B5EF4-FFF2-40B4-BE49-F238E27FC236}">
                <a16:creationId xmlns:a16="http://schemas.microsoft.com/office/drawing/2014/main" id="{158E2F0A-6151-E3A2-9E18-A6C80A1BEA8D}"/>
              </a:ext>
            </a:extLst>
          </p:cNvPr>
          <p:cNvSpPr txBox="1"/>
          <p:nvPr/>
        </p:nvSpPr>
        <p:spPr>
          <a:xfrm>
            <a:off x="1119057" y="5723136"/>
            <a:ext cx="187220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>
                <a:solidFill>
                  <a:schemeClr val="bg1"/>
                </a:solidFill>
              </a:rPr>
              <a:t>Homus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resíduos</a:t>
            </a:r>
            <a:endParaRPr lang="en-US" sz="14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378" name="Segnaposto numero diapositiva 1">
            <a:extLst>
              <a:ext uri="{FF2B5EF4-FFF2-40B4-BE49-F238E27FC236}">
                <a16:creationId xmlns:a16="http://schemas.microsoft.com/office/drawing/2014/main" id="{49FB2DE7-9431-FC2E-F894-595CCF322F0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068724BF-F664-4B77-8655-AC94F20B36C9}" type="slidenum">
              <a:rPr lang="it-IT" altLang="en-US" sz="1400" smtClean="0">
                <a:solidFill>
                  <a:srgbClr val="FFFFFF"/>
                </a:solidFill>
                <a:cs typeface="Arial" panose="020B0604020202020204" pitchFamily="34" charset="0"/>
              </a:rPr>
              <a:pPr>
                <a:spcBef>
                  <a:spcPct val="0"/>
                </a:spcBef>
                <a:buFontTx/>
                <a:buNone/>
              </a:pPr>
              <a:t>168</a:t>
            </a:fld>
            <a:endParaRPr lang="it-IT" altLang="en-US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2ADAB19A-C1C1-938B-1FEB-A323FC64DC9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42988" y="549275"/>
            <a:ext cx="7170737" cy="5386388"/>
          </a:xfrm>
          <a:prstGeom prst="rect">
            <a:avLst/>
          </a:prstGeom>
          <a:ln w="3810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5" name="CasellaDiTesto 4">
            <a:extLst>
              <a:ext uri="{FF2B5EF4-FFF2-40B4-BE49-F238E27FC236}">
                <a16:creationId xmlns:a16="http://schemas.microsoft.com/office/drawing/2014/main" id="{2A215E49-7227-9365-E30F-39645943F7F4}"/>
              </a:ext>
            </a:extLst>
          </p:cNvPr>
          <p:cNvSpPr txBox="1"/>
          <p:nvPr/>
        </p:nvSpPr>
        <p:spPr>
          <a:xfrm>
            <a:off x="2511425" y="6061075"/>
            <a:ext cx="4235450" cy="3683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pt-BR" dirty="0">
                <a:solidFill>
                  <a:srgbClr val="FFFFFF"/>
                </a:solidFill>
                <a:ea typeface="+mn-ea"/>
                <a:cs typeface="Arial" panose="020B0604020202020204" pitchFamily="34" charset="0"/>
              </a:rPr>
              <a:t>Mantém a tranqüilidade: tudo está bem!</a:t>
            </a:r>
          </a:p>
        </p:txBody>
      </p:sp>
      <p:sp>
        <p:nvSpPr>
          <p:cNvPr id="8" name="Rettangolo 7">
            <a:extLst>
              <a:ext uri="{FF2B5EF4-FFF2-40B4-BE49-F238E27FC236}">
                <a16:creationId xmlns:a16="http://schemas.microsoft.com/office/drawing/2014/main" id="{074C0305-527C-8CC5-A12B-9C11A7B05F57}"/>
              </a:ext>
            </a:extLst>
          </p:cNvPr>
          <p:cNvSpPr/>
          <p:nvPr/>
        </p:nvSpPr>
        <p:spPr bwMode="auto">
          <a:xfrm>
            <a:off x="0" y="14401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426" name="Text Box 1">
            <a:extLst>
              <a:ext uri="{FF2B5EF4-FFF2-40B4-BE49-F238E27FC236}">
                <a16:creationId xmlns:a16="http://schemas.microsoft.com/office/drawing/2014/main" id="{3264ECD0-1F6C-A64F-3C69-A532C45998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259EC853-6B40-451F-A61E-AACA2E84423C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169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871427" name="Text Box 2">
            <a:extLst>
              <a:ext uri="{FF2B5EF4-FFF2-40B4-BE49-F238E27FC236}">
                <a16:creationId xmlns:a16="http://schemas.microsoft.com/office/drawing/2014/main" id="{A40AAA36-AE7D-EAB9-9773-71BB1F4BC2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963" y="1133475"/>
            <a:ext cx="7416800" cy="3590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CH" altLang="it-CH" sz="2400" b="1">
                <a:cs typeface="Arial" panose="020B0604020202020204" pitchFamily="34" charset="0"/>
              </a:rPr>
              <a:t>Segundo</a:t>
            </a:r>
            <a:r>
              <a:rPr lang="fr-CH" altLang="it-CH" sz="2400">
                <a:cs typeface="Arial" panose="020B0604020202020204" pitchFamily="34" charset="0"/>
              </a:rPr>
              <a:t> </a:t>
            </a:r>
            <a:r>
              <a:rPr lang="fr-CH" altLang="it-CH" sz="4000" b="1">
                <a:solidFill>
                  <a:srgbClr val="FF3300"/>
                </a:solidFill>
                <a:cs typeface="Arial" panose="020B0604020202020204" pitchFamily="34" charset="0"/>
              </a:rPr>
              <a:t>LENINE</a:t>
            </a:r>
            <a:r>
              <a:rPr lang="fr-CH" altLang="it-CH" sz="2400" b="1">
                <a:cs typeface="Arial" panose="020B0604020202020204" pitchFamily="34" charset="0"/>
              </a:rPr>
              <a:t>:</a:t>
            </a:r>
          </a:p>
          <a:p>
            <a:pPr eaLnBrk="1" hangingPunct="1">
              <a:spcBef>
                <a:spcPts val="1500"/>
              </a:spcBef>
              <a:buClrTx/>
              <a:buFontTx/>
              <a:buNone/>
            </a:pPr>
            <a:endParaRPr lang="fr-CH" altLang="it-CH" sz="1000" b="1">
              <a:cs typeface="Arial" panose="020B0604020202020204" pitchFamily="34" charset="0"/>
            </a:endParaRPr>
          </a:p>
          <a:p>
            <a:pPr eaLnBrk="1" hangingPunct="1">
              <a:spcBef>
                <a:spcPts val="2000"/>
              </a:spcBef>
              <a:buClrTx/>
              <a:buFontTx/>
              <a:buNone/>
            </a:pPr>
            <a:r>
              <a:rPr lang="fr-CH" altLang="it-CH" b="1">
                <a:cs typeface="Arial" panose="020B0604020202020204" pitchFamily="34" charset="0"/>
              </a:rPr>
              <a:t>O imperialismo</a:t>
            </a:r>
          </a:p>
          <a:p>
            <a:pPr eaLnBrk="1" hangingPunct="1">
              <a:spcBef>
                <a:spcPts val="2750"/>
              </a:spcBef>
              <a:buClrTx/>
              <a:buFontTx/>
              <a:buNone/>
            </a:pPr>
            <a:r>
              <a:rPr lang="fr-CH" altLang="it-CH" sz="4400" b="1">
                <a:cs typeface="Arial" panose="020B0604020202020204" pitchFamily="34" charset="0"/>
              </a:rPr>
              <a:t>É</a:t>
            </a:r>
          </a:p>
          <a:p>
            <a:pPr eaLnBrk="1" hangingPunct="1">
              <a:spcBef>
                <a:spcPts val="2000"/>
              </a:spcBef>
              <a:buClrTx/>
              <a:buFontTx/>
              <a:buNone/>
            </a:pPr>
            <a:r>
              <a:rPr lang="fr-CH" altLang="it-CH" b="1">
                <a:cs typeface="Arial" panose="020B0604020202020204" pitchFamily="34" charset="0"/>
              </a:rPr>
              <a:t>a fase suprema do capitalismo.</a:t>
            </a:r>
          </a:p>
        </p:txBody>
      </p:sp>
      <p:sp>
        <p:nvSpPr>
          <p:cNvPr id="4" name="CasellaDiTesto 3">
            <a:extLst>
              <a:ext uri="{FF2B5EF4-FFF2-40B4-BE49-F238E27FC236}">
                <a16:creationId xmlns:a16="http://schemas.microsoft.com/office/drawing/2014/main" id="{285E3308-7E2E-8B03-642C-C76F733875BF}"/>
              </a:ext>
            </a:extLst>
          </p:cNvPr>
          <p:cNvSpPr txBox="1"/>
          <p:nvPr/>
        </p:nvSpPr>
        <p:spPr>
          <a:xfrm>
            <a:off x="1692275" y="5661025"/>
            <a:ext cx="4392613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200" kern="0" dirty="0">
                <a:solidFill>
                  <a:sysClr val="windowText" lastClr="000000"/>
                </a:solidFill>
                <a:ea typeface="+mn-ea"/>
                <a:cs typeface="Arial" panose="020B0604020202020204" pitchFamily="34" charset="0"/>
              </a:rPr>
              <a:t>Com os acordos internacionais TTIP - Tisa - Ceta, etc.                   o imperialismo quer dominar o mundo.</a:t>
            </a:r>
            <a:endParaRPr lang="en-US" sz="1200" kern="0" dirty="0">
              <a:solidFill>
                <a:sysClr val="windowText" lastClr="000000"/>
              </a:solidFill>
              <a:ea typeface="+mn-ea"/>
              <a:cs typeface="Arial" panose="020B0604020202020204" pitchFamily="34" charset="0"/>
            </a:endParaRP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DBD4B547-049E-7266-14E2-C866FDA6F5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67288" y="692150"/>
            <a:ext cx="2233612" cy="1585913"/>
          </a:xfrm>
          <a:prstGeom prst="rect">
            <a:avLst/>
          </a:prstGeom>
          <a:ln w="28575">
            <a:solidFill>
              <a:srgbClr val="FFFFD9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71430" name="Immagine 5">
            <a:extLst>
              <a:ext uri="{FF2B5EF4-FFF2-40B4-BE49-F238E27FC236}">
                <a16:creationId xmlns:a16="http://schemas.microsoft.com/office/drawing/2014/main" id="{A7D3265C-5B2E-AD19-698F-7B5CE2F5376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163" y="5032375"/>
            <a:ext cx="889000" cy="125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9E10C111-B0C1-3DA8-3361-C69E70ED1BF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178" name="Text Box 1">
            <a:extLst>
              <a:ext uri="{FF2B5EF4-FFF2-40B4-BE49-F238E27FC236}">
                <a16:creationId xmlns:a16="http://schemas.microsoft.com/office/drawing/2014/main" id="{BEA323DB-5541-5788-21C4-9462E87A7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F445C0A-DAE2-4EFB-A38D-459D032C51F2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17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562179" name="Rectangle 2">
            <a:extLst>
              <a:ext uri="{FF2B5EF4-FFF2-40B4-BE49-F238E27FC236}">
                <a16:creationId xmlns:a16="http://schemas.microsoft.com/office/drawing/2014/main" id="{7507EE57-E957-F856-BE87-AF615D89D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2975" y="3948113"/>
            <a:ext cx="9144000" cy="1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562180" name="Rectangle 3">
            <a:extLst>
              <a:ext uri="{FF2B5EF4-FFF2-40B4-BE49-F238E27FC236}">
                <a16:creationId xmlns:a16="http://schemas.microsoft.com/office/drawing/2014/main" id="{08287C44-5032-3B5D-A4E8-2194710D2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0338" y="5516563"/>
            <a:ext cx="40386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 anchor="ctr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800" b="1" dirty="0">
                <a:solidFill>
                  <a:srgbClr val="FFFFFF"/>
                </a:solidFill>
                <a:cs typeface="Arial" panose="020B0604020202020204" pitchFamily="34" charset="0"/>
              </a:rPr>
              <a:t>FÁBRICA  DE AUTOMÓVEIS  ALVIS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800" b="1" dirty="0">
                <a:solidFill>
                  <a:srgbClr val="FFFFFF"/>
                </a:solidFill>
                <a:cs typeface="Arial" panose="020B0604020202020204" pitchFamily="34" charset="0"/>
              </a:rPr>
              <a:t>EUA, </a:t>
            </a:r>
            <a:r>
              <a:rPr lang="fr-CH" altLang="it-CH" sz="1800" b="1" dirty="0">
                <a:solidFill>
                  <a:schemeClr val="bg1"/>
                </a:solidFill>
                <a:cs typeface="Arial" panose="020B0604020202020204" pitchFamily="34" charset="0"/>
              </a:rPr>
              <a:t>1929</a:t>
            </a:r>
          </a:p>
        </p:txBody>
      </p:sp>
      <p:pic>
        <p:nvPicPr>
          <p:cNvPr id="6" name="Picture 7">
            <a:extLst>
              <a:ext uri="{FF2B5EF4-FFF2-40B4-BE49-F238E27FC236}">
                <a16:creationId xmlns:a16="http://schemas.microsoft.com/office/drawing/2014/main" id="{1596564C-B7C6-93D5-EC29-F995A43991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227138" y="908050"/>
            <a:ext cx="6842125" cy="4400550"/>
          </a:xfrm>
          <a:prstGeom prst="rect">
            <a:avLst/>
          </a:prstGeom>
          <a:ln w="38100">
            <a:solidFill>
              <a:schemeClr val="bg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75CBD938-E567-C408-1EDB-B2D93D3EB7FD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474" name="Text Box 1">
            <a:extLst>
              <a:ext uri="{FF2B5EF4-FFF2-40B4-BE49-F238E27FC236}">
                <a16:creationId xmlns:a16="http://schemas.microsoft.com/office/drawing/2014/main" id="{F71FFF64-D100-9F02-1EB1-321F95495A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C04B35E-DCE4-497A-82A3-116795814E65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170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873475" name="Picture 2">
            <a:extLst>
              <a:ext uri="{FF2B5EF4-FFF2-40B4-BE49-F238E27FC236}">
                <a16:creationId xmlns:a16="http://schemas.microsoft.com/office/drawing/2014/main" id="{8D9632C8-6570-58A4-A6C3-08DDAC7B48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188913"/>
            <a:ext cx="7200900" cy="648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73476" name="Text Box 3">
            <a:extLst>
              <a:ext uri="{FF2B5EF4-FFF2-40B4-BE49-F238E27FC236}">
                <a16:creationId xmlns:a16="http://schemas.microsoft.com/office/drawing/2014/main" id="{CD29F7E5-E8CF-DF64-9706-56D3269D08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0" y="836613"/>
            <a:ext cx="1619250" cy="1158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it-CH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t>Os trabalhadores são substituídos por máquinas e racionalizações,</a:t>
            </a:r>
          </a:p>
        </p:txBody>
      </p:sp>
      <p:sp>
        <p:nvSpPr>
          <p:cNvPr id="873477" name="Text Box 4">
            <a:extLst>
              <a:ext uri="{FF2B5EF4-FFF2-40B4-BE49-F238E27FC236}">
                <a16:creationId xmlns:a16="http://schemas.microsoft.com/office/drawing/2014/main" id="{15D1C4B4-5806-810A-83CE-E44CC1E544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5550" y="3892550"/>
            <a:ext cx="1512888" cy="2495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it-CH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t>a produção aumenta graças às máquinas e às racionalizações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endParaRPr lang="it-CH" altLang="it-CH" sz="1400" b="1">
              <a:solidFill>
                <a:srgbClr val="FFFFFF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endParaRPr lang="it-CH" altLang="it-CH" sz="1400" b="1">
              <a:solidFill>
                <a:srgbClr val="FFFFFF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it-CH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t>Por quê?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endParaRPr lang="it-CH" altLang="it-CH" sz="1400" b="1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873478" name="Text Box 5">
            <a:extLst>
              <a:ext uri="{FF2B5EF4-FFF2-40B4-BE49-F238E27FC236}">
                <a16:creationId xmlns:a16="http://schemas.microsoft.com/office/drawing/2014/main" id="{F10B4302-C747-B273-3F18-A6AE1FE544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725" y="1225550"/>
            <a:ext cx="6913563" cy="33655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600" b="1">
                <a:solidFill>
                  <a:srgbClr val="400000"/>
                </a:solidFill>
                <a:cs typeface="Arial" panose="020B0604020202020204" pitchFamily="34" charset="0"/>
              </a:rPr>
              <a:t>O mesmo jornal publica duas notícias aparentemente contraditórias</a:t>
            </a:r>
          </a:p>
        </p:txBody>
      </p:sp>
      <p:sp>
        <p:nvSpPr>
          <p:cNvPr id="873479" name="Text Box 6">
            <a:extLst>
              <a:ext uri="{FF2B5EF4-FFF2-40B4-BE49-F238E27FC236}">
                <a16:creationId xmlns:a16="http://schemas.microsoft.com/office/drawing/2014/main" id="{5F60487A-31E5-65F4-C021-40FF5CBB74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0" y="2971800"/>
            <a:ext cx="1563688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400" b="1" u="sng">
                <a:solidFill>
                  <a:srgbClr val="FFFFFF"/>
                </a:solidFill>
                <a:cs typeface="Arial" panose="020B0604020202020204" pitchFamily="34" charset="0"/>
              </a:rPr>
              <a:t>contudo</a:t>
            </a:r>
          </a:p>
        </p:txBody>
      </p:sp>
      <p:sp>
        <p:nvSpPr>
          <p:cNvPr id="873480" name="Text Box 7">
            <a:extLst>
              <a:ext uri="{FF2B5EF4-FFF2-40B4-BE49-F238E27FC236}">
                <a16:creationId xmlns:a16="http://schemas.microsoft.com/office/drawing/2014/main" id="{265DAB70-84C8-AC17-BA38-CE55ADE9D1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2901950"/>
            <a:ext cx="5400675" cy="306388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it-CH" altLang="it-CH" sz="1400" b="1">
                <a:solidFill>
                  <a:srgbClr val="400000"/>
                </a:solidFill>
                <a:cs typeface="Arial" panose="020B0604020202020204" pitchFamily="34" charset="0"/>
              </a:rPr>
              <a:t>O mercado do trabalho definha: há 140.000 desempregados</a:t>
            </a:r>
          </a:p>
        </p:txBody>
      </p:sp>
      <p:sp>
        <p:nvSpPr>
          <p:cNvPr id="873481" name="Text Box 8">
            <a:extLst>
              <a:ext uri="{FF2B5EF4-FFF2-40B4-BE49-F238E27FC236}">
                <a16:creationId xmlns:a16="http://schemas.microsoft.com/office/drawing/2014/main" id="{5EDAA6F2-4A65-99A9-69BD-505F6B022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60588" y="5240338"/>
            <a:ext cx="3779837" cy="306387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it-CH" altLang="it-CH" sz="1400" b="1">
                <a:solidFill>
                  <a:srgbClr val="400000"/>
                </a:solidFill>
                <a:cs typeface="Arial" panose="020B0604020202020204" pitchFamily="34" charset="0"/>
              </a:rPr>
              <a:t>A economia resiste mais do que previsto  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33D03EA5-5795-938D-355E-CB72A93A11EC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522" name="Text Box 1">
            <a:extLst>
              <a:ext uri="{FF2B5EF4-FFF2-40B4-BE49-F238E27FC236}">
                <a16:creationId xmlns:a16="http://schemas.microsoft.com/office/drawing/2014/main" id="{A815E08D-3F91-A77E-7E90-C9AC194A37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4638" y="6086475"/>
            <a:ext cx="7747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E782D790-3BBA-4615-962F-AC2F0C990320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171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875523" name="Picture 2">
            <a:extLst>
              <a:ext uri="{FF2B5EF4-FFF2-40B4-BE49-F238E27FC236}">
                <a16:creationId xmlns:a16="http://schemas.microsoft.com/office/drawing/2014/main" id="{4810F0BD-AC5C-3B48-C186-A9717461AB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344488"/>
            <a:ext cx="2071688" cy="276225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75524" name="Picture 3">
            <a:extLst>
              <a:ext uri="{FF2B5EF4-FFF2-40B4-BE49-F238E27FC236}">
                <a16:creationId xmlns:a16="http://schemas.microsoft.com/office/drawing/2014/main" id="{6485C805-A4A3-1360-F281-69072AEA62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5013325"/>
            <a:ext cx="2371725" cy="154940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75525" name="Picture 4">
            <a:extLst>
              <a:ext uri="{FF2B5EF4-FFF2-40B4-BE49-F238E27FC236}">
                <a16:creationId xmlns:a16="http://schemas.microsoft.com/office/drawing/2014/main" id="{32667F43-AC46-D782-3ADF-45656CB822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3271838"/>
            <a:ext cx="2371725" cy="1585912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75526" name="Picture 5">
            <a:extLst>
              <a:ext uri="{FF2B5EF4-FFF2-40B4-BE49-F238E27FC236}">
                <a16:creationId xmlns:a16="http://schemas.microsoft.com/office/drawing/2014/main" id="{2A67D40C-ED6A-0292-9955-F769151465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5950" y="344488"/>
            <a:ext cx="1857375" cy="1357312"/>
          </a:xfrm>
          <a:prstGeom prst="rect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75527" name="Picture 6">
            <a:extLst>
              <a:ext uri="{FF2B5EF4-FFF2-40B4-BE49-F238E27FC236}">
                <a16:creationId xmlns:a16="http://schemas.microsoft.com/office/drawing/2014/main" id="{D7105E44-4550-8236-82A5-31B14725FB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6825" y="344488"/>
            <a:ext cx="4179888" cy="2786062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75528" name="Picture 7">
            <a:extLst>
              <a:ext uri="{FF2B5EF4-FFF2-40B4-BE49-F238E27FC236}">
                <a16:creationId xmlns:a16="http://schemas.microsoft.com/office/drawing/2014/main" id="{1E40A33D-7BA3-9D08-BAB5-DA91AE6252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5950" y="1835150"/>
            <a:ext cx="1857375" cy="129540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75529" name="Text Box 8">
            <a:extLst>
              <a:ext uri="{FF2B5EF4-FFF2-40B4-BE49-F238E27FC236}">
                <a16:creationId xmlns:a16="http://schemas.microsoft.com/office/drawing/2014/main" id="{0291272B-AE7B-BFC0-2ECD-22D17B0AB1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3388" y="4273550"/>
            <a:ext cx="5857875" cy="2289175"/>
          </a:xfrm>
          <a:prstGeom prst="rect">
            <a:avLst/>
          </a:prstGeom>
          <a:noFill/>
          <a:ln w="9360">
            <a:solidFill>
              <a:srgbClr val="00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800">
                <a:solidFill>
                  <a:srgbClr val="FFFFFF"/>
                </a:solidFill>
                <a:cs typeface="Arial" panose="020B0604020202020204" pitchFamily="34" charset="0"/>
              </a:rPr>
              <a:t>No sistema capitalista o comércio de certificados de copropriedade (ações) ou de certificados de crédito (obrigações), matérias primas, moedas, imóveis, etc. tomou uma enorme dimensão. Cada dia trocam-se papéis-valor de bilhões de dólares.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800">
                <a:solidFill>
                  <a:srgbClr val="FFFFFF"/>
                </a:solidFill>
                <a:cs typeface="Arial" panose="020B0604020202020204" pitchFamily="34" charset="0"/>
              </a:rPr>
              <a:t>Os preços sobem e descem rapidamente criando enormes prejuízos, mas também permitem                                       que alguns fiquem ricos rapidamente. </a:t>
            </a:r>
          </a:p>
        </p:txBody>
      </p:sp>
      <p:sp>
        <p:nvSpPr>
          <p:cNvPr id="875530" name="Text Box 9">
            <a:extLst>
              <a:ext uri="{FF2B5EF4-FFF2-40B4-BE49-F238E27FC236}">
                <a16:creationId xmlns:a16="http://schemas.microsoft.com/office/drawing/2014/main" id="{804049E5-6612-2B0F-4C29-5EABE5BB67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30525" y="3201988"/>
            <a:ext cx="3214688" cy="458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A maior Bolsa do mundo é a de Wall Street em Nova Iorque</a:t>
            </a:r>
          </a:p>
        </p:txBody>
      </p:sp>
      <p:sp>
        <p:nvSpPr>
          <p:cNvPr id="875531" name="Text Box 10">
            <a:extLst>
              <a:ext uri="{FF2B5EF4-FFF2-40B4-BE49-F238E27FC236}">
                <a16:creationId xmlns:a16="http://schemas.microsoft.com/office/drawing/2014/main" id="{D42CA9F8-8B49-B635-5D9C-7B60068565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30525" y="3746500"/>
            <a:ext cx="1211263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t>A Bolsa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t>de Milão</a:t>
            </a:r>
          </a:p>
        </p:txBody>
      </p:sp>
      <p:sp>
        <p:nvSpPr>
          <p:cNvPr id="875532" name="Text Box 11">
            <a:extLst>
              <a:ext uri="{FF2B5EF4-FFF2-40B4-BE49-F238E27FC236}">
                <a16:creationId xmlns:a16="http://schemas.microsoft.com/office/drawing/2014/main" id="{69606B75-9313-AB1B-B013-E39AD3AFB4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0263" y="3201988"/>
            <a:ext cx="1643062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Corretores e ação</a:t>
            </a:r>
          </a:p>
        </p:txBody>
      </p:sp>
      <p:sp>
        <p:nvSpPr>
          <p:cNvPr id="875533" name="Text Box 12">
            <a:extLst>
              <a:ext uri="{FF2B5EF4-FFF2-40B4-BE49-F238E27FC236}">
                <a16:creationId xmlns:a16="http://schemas.microsoft.com/office/drawing/2014/main" id="{C185CE21-9CFA-A46C-63A4-0E942C464D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3749675"/>
            <a:ext cx="4672012" cy="401638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>
                <a:solidFill>
                  <a:srgbClr val="002060"/>
                </a:solidFill>
                <a:cs typeface="Arial" panose="020B0604020202020204" pitchFamily="34" charset="0"/>
              </a:rPr>
              <a:t>A financeirização da economia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FE984E73-7968-D58D-C0F3-73ABB3A1F173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570" name="Oval 1">
            <a:extLst>
              <a:ext uri="{FF2B5EF4-FFF2-40B4-BE49-F238E27FC236}">
                <a16:creationId xmlns:a16="http://schemas.microsoft.com/office/drawing/2014/main" id="{B1C15CF6-4DBF-8D51-65D1-10F38CFD8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627063"/>
            <a:ext cx="5716587" cy="5643562"/>
          </a:xfrm>
          <a:prstGeom prst="ellipse">
            <a:avLst/>
          </a:prstGeom>
          <a:solidFill>
            <a:srgbClr val="D7E4B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77571" name="Picture 2">
            <a:extLst>
              <a:ext uri="{FF2B5EF4-FFF2-40B4-BE49-F238E27FC236}">
                <a16:creationId xmlns:a16="http://schemas.microsoft.com/office/drawing/2014/main" id="{6AA47296-1D49-7391-6A62-81C6BBCC7C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1163" y="3300413"/>
            <a:ext cx="533400" cy="604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77572" name="Picture 3">
            <a:extLst>
              <a:ext uri="{FF2B5EF4-FFF2-40B4-BE49-F238E27FC236}">
                <a16:creationId xmlns:a16="http://schemas.microsoft.com/office/drawing/2014/main" id="{95BCE0DD-99F6-0BAD-8F7F-0FF2119B60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1163" y="3916363"/>
            <a:ext cx="647700" cy="595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77573" name="Picture 4">
            <a:extLst>
              <a:ext uri="{FF2B5EF4-FFF2-40B4-BE49-F238E27FC236}">
                <a16:creationId xmlns:a16="http://schemas.microsoft.com/office/drawing/2014/main" id="{EE0BDA27-26EC-EB99-8542-94AF2FB961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6163" y="3148013"/>
            <a:ext cx="1058862" cy="1058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77574" name="Picture 5">
            <a:extLst>
              <a:ext uri="{FF2B5EF4-FFF2-40B4-BE49-F238E27FC236}">
                <a16:creationId xmlns:a16="http://schemas.microsoft.com/office/drawing/2014/main" id="{D0231539-B28A-46E5-F0E0-4ED2F4DA4B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3038" y="3133725"/>
            <a:ext cx="1165225" cy="963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77575" name="Picture 6">
            <a:extLst>
              <a:ext uri="{FF2B5EF4-FFF2-40B4-BE49-F238E27FC236}">
                <a16:creationId xmlns:a16="http://schemas.microsoft.com/office/drawing/2014/main" id="{F6AD4F99-1146-CF47-2526-C7F715A2EE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0425" y="3322638"/>
            <a:ext cx="801688" cy="773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77576" name="Picture 7">
            <a:extLst>
              <a:ext uri="{FF2B5EF4-FFF2-40B4-BE49-F238E27FC236}">
                <a16:creationId xmlns:a16="http://schemas.microsoft.com/office/drawing/2014/main" id="{D952A54C-0F0E-CB63-D9EE-A0E66DA06B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6413" y="2789238"/>
            <a:ext cx="1292225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77577" name="Picture 8">
            <a:extLst>
              <a:ext uri="{FF2B5EF4-FFF2-40B4-BE49-F238E27FC236}">
                <a16:creationId xmlns:a16="http://schemas.microsoft.com/office/drawing/2014/main" id="{9FB408CF-4471-2809-B5AA-A883A566FC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6550" y="3038475"/>
            <a:ext cx="238125" cy="219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77578" name="Picture 9">
            <a:extLst>
              <a:ext uri="{FF2B5EF4-FFF2-40B4-BE49-F238E27FC236}">
                <a16:creationId xmlns:a16="http://schemas.microsoft.com/office/drawing/2014/main" id="{21D85E27-CB13-1FE4-68C1-E57867A002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5988" y="2773363"/>
            <a:ext cx="1347787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77579" name="Picture 10">
            <a:extLst>
              <a:ext uri="{FF2B5EF4-FFF2-40B4-BE49-F238E27FC236}">
                <a16:creationId xmlns:a16="http://schemas.microsoft.com/office/drawing/2014/main" id="{5C2DE5EA-3E6D-AF01-C7D5-8F6C7D6369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7313" y="2773363"/>
            <a:ext cx="1347787" cy="46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77580" name="Freeform 11">
            <a:extLst>
              <a:ext uri="{FF2B5EF4-FFF2-40B4-BE49-F238E27FC236}">
                <a16:creationId xmlns:a16="http://schemas.microsoft.com/office/drawing/2014/main" id="{2B58B6B7-7FBF-4A84-9E91-5D7C124A4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4800" y="1790700"/>
            <a:ext cx="3497263" cy="2416175"/>
          </a:xfrm>
          <a:custGeom>
            <a:avLst/>
            <a:gdLst>
              <a:gd name="T0" fmla="*/ 136 w 3497263"/>
              <a:gd name="T1" fmla="*/ 1193009 h 2416175"/>
              <a:gd name="T2" fmla="*/ 1753841 w 3497263"/>
              <a:gd name="T3" fmla="*/ 5 h 2416175"/>
              <a:gd name="T4" fmla="*/ 3497264 w 3497263"/>
              <a:gd name="T5" fmla="*/ 1208088 h 2416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497263" h="2416175" stroke="0">
                <a:moveTo>
                  <a:pt x="136" y="1193009"/>
                </a:moveTo>
                <a:cubicBezTo>
                  <a:pt x="12109" y="530331"/>
                  <a:pt x="794585" y="-1970"/>
                  <a:pt x="1753841" y="5"/>
                </a:cubicBezTo>
                <a:cubicBezTo>
                  <a:pt x="2717546" y="1988"/>
                  <a:pt x="3497264" y="542284"/>
                  <a:pt x="3497264" y="1208088"/>
                </a:cubicBezTo>
                <a:lnTo>
                  <a:pt x="1748632" y="1208088"/>
                </a:lnTo>
                <a:lnTo>
                  <a:pt x="136" y="1193009"/>
                </a:lnTo>
                <a:close/>
              </a:path>
              <a:path w="3497263" h="2416175" fill="none">
                <a:moveTo>
                  <a:pt x="136" y="1193009"/>
                </a:moveTo>
                <a:cubicBezTo>
                  <a:pt x="12109" y="530331"/>
                  <a:pt x="794585" y="-1970"/>
                  <a:pt x="1753841" y="5"/>
                </a:cubicBezTo>
                <a:cubicBezTo>
                  <a:pt x="2717546" y="1988"/>
                  <a:pt x="3497264" y="542284"/>
                  <a:pt x="3497264" y="1208088"/>
                </a:cubicBezTo>
              </a:path>
            </a:pathLst>
          </a:custGeom>
          <a:noFill/>
          <a:ln w="12600">
            <a:solidFill>
              <a:srgbClr val="4A7EBB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581" name="Line 12">
            <a:extLst>
              <a:ext uri="{FF2B5EF4-FFF2-40B4-BE49-F238E27FC236}">
                <a16:creationId xmlns:a16="http://schemas.microsoft.com/office/drawing/2014/main" id="{6279DBC4-12A9-5F24-B13E-1A32B3ECABE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42063" y="2663825"/>
            <a:ext cx="101600" cy="366713"/>
          </a:xfrm>
          <a:prstGeom prst="line">
            <a:avLst/>
          </a:prstGeom>
          <a:noFill/>
          <a:ln w="12600">
            <a:solidFill>
              <a:srgbClr val="4A7EBB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7582" name="Line 13">
            <a:extLst>
              <a:ext uri="{FF2B5EF4-FFF2-40B4-BE49-F238E27FC236}">
                <a16:creationId xmlns:a16="http://schemas.microsoft.com/office/drawing/2014/main" id="{22C23093-497D-943F-581F-B7D597EE513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103938" y="2741613"/>
            <a:ext cx="269875" cy="288925"/>
          </a:xfrm>
          <a:prstGeom prst="line">
            <a:avLst/>
          </a:prstGeom>
          <a:noFill/>
          <a:ln w="12600">
            <a:solidFill>
              <a:srgbClr val="4A7EBB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7583" name="Freeform 14">
            <a:extLst>
              <a:ext uri="{FF2B5EF4-FFF2-40B4-BE49-F238E27FC236}">
                <a16:creationId xmlns:a16="http://schemas.microsoft.com/office/drawing/2014/main" id="{42FC4C34-3521-B2F4-402C-2DE7B94AD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5388" y="750888"/>
            <a:ext cx="5126037" cy="4192587"/>
          </a:xfrm>
          <a:custGeom>
            <a:avLst/>
            <a:gdLst>
              <a:gd name="T0" fmla="*/ 23 w 5126037"/>
              <a:gd name="T1" fmla="*/ 2087330 h 4192587"/>
              <a:gd name="T2" fmla="*/ 2566685 w 5126037"/>
              <a:gd name="T3" fmla="*/ 2 h 4192587"/>
              <a:gd name="T4" fmla="*/ 5126038 w 5126037"/>
              <a:gd name="T5" fmla="*/ 2096295 h 4192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126037" h="4192587" stroke="0">
                <a:moveTo>
                  <a:pt x="23" y="2087330"/>
                </a:moveTo>
                <a:cubicBezTo>
                  <a:pt x="6064" y="931918"/>
                  <a:pt x="1154017" y="-1651"/>
                  <a:pt x="2566685" y="2"/>
                </a:cubicBezTo>
                <a:cubicBezTo>
                  <a:pt x="3980769" y="1656"/>
                  <a:pt x="5126038" y="939714"/>
                  <a:pt x="5126038" y="2096295"/>
                </a:cubicBezTo>
                <a:lnTo>
                  <a:pt x="2563019" y="2096294"/>
                </a:lnTo>
                <a:lnTo>
                  <a:pt x="23" y="2087330"/>
                </a:lnTo>
                <a:close/>
              </a:path>
              <a:path w="5126037" h="4192587" fill="none">
                <a:moveTo>
                  <a:pt x="23" y="2087330"/>
                </a:moveTo>
                <a:cubicBezTo>
                  <a:pt x="6064" y="931918"/>
                  <a:pt x="1154017" y="-1651"/>
                  <a:pt x="2566685" y="2"/>
                </a:cubicBezTo>
                <a:cubicBezTo>
                  <a:pt x="3980769" y="1656"/>
                  <a:pt x="5126038" y="939714"/>
                  <a:pt x="5126038" y="2096295"/>
                </a:cubicBezTo>
              </a:path>
            </a:pathLst>
          </a:custGeom>
          <a:noFill/>
          <a:ln w="9360">
            <a:solidFill>
              <a:srgbClr val="4A7EBB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584" name="Line 15">
            <a:extLst>
              <a:ext uri="{FF2B5EF4-FFF2-40B4-BE49-F238E27FC236}">
                <a16:creationId xmlns:a16="http://schemas.microsoft.com/office/drawing/2014/main" id="{5EF90CF1-4D2A-AFC4-FC3C-2B1A07EBFF0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04900" y="4165600"/>
            <a:ext cx="165100" cy="190500"/>
          </a:xfrm>
          <a:prstGeom prst="line">
            <a:avLst/>
          </a:prstGeom>
          <a:noFill/>
          <a:ln w="12600">
            <a:solidFill>
              <a:srgbClr val="4A7EBB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7585" name="Line 16">
            <a:extLst>
              <a:ext uri="{FF2B5EF4-FFF2-40B4-BE49-F238E27FC236}">
                <a16:creationId xmlns:a16="http://schemas.microsoft.com/office/drawing/2014/main" id="{6B82D4AF-51F5-C10B-4837-B68B16B956D2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8250" y="4167188"/>
            <a:ext cx="119063" cy="188912"/>
          </a:xfrm>
          <a:prstGeom prst="line">
            <a:avLst/>
          </a:prstGeom>
          <a:noFill/>
          <a:ln w="12600">
            <a:solidFill>
              <a:srgbClr val="4A7EBB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7586" name="Text Box 17">
            <a:extLst>
              <a:ext uri="{FF2B5EF4-FFF2-40B4-BE49-F238E27FC236}">
                <a16:creationId xmlns:a16="http://schemas.microsoft.com/office/drawing/2014/main" id="{F3008655-6A95-A8D5-2C8A-4919C124E5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1050" y="4265613"/>
            <a:ext cx="1008063" cy="703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800" b="1">
                <a:latin typeface="Arial" panose="020B0604020202020204" pitchFamily="34" charset="0"/>
                <a:cs typeface="Arial" panose="020B0604020202020204" pitchFamily="34" charset="0"/>
              </a:rPr>
              <a:t>Pagamento dos empréstimos</a:t>
            </a:r>
            <a:r>
              <a:rPr lang="it-CH" altLang="it-CH" sz="800" b="1">
                <a:latin typeface="Times New Roman" panose="02020603050405020304" pitchFamily="18" charset="0"/>
                <a:cs typeface="Arial" panose="020B0604020202020204" pitchFamily="34" charset="0"/>
              </a:rPr>
              <a:t>              </a:t>
            </a:r>
            <a:r>
              <a:rPr lang="it-CH" altLang="it-CH" sz="800" b="1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it-CH" altLang="it-CH" sz="2400" b="1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877587" name="Text Box 18">
            <a:extLst>
              <a:ext uri="{FF2B5EF4-FFF2-40B4-BE49-F238E27FC236}">
                <a16:creationId xmlns:a16="http://schemas.microsoft.com/office/drawing/2014/main" id="{EEE706FB-DA37-D3BF-14D3-3534AAA6A6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1050" y="5535613"/>
            <a:ext cx="1179513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800" b="1">
                <a:latin typeface="Arial" panose="020B0604020202020204" pitchFamily="34" charset="0"/>
                <a:cs typeface="Arial" panose="020B0604020202020204" pitchFamily="34" charset="0"/>
              </a:rPr>
              <a:t>Impostos, taxas, obrigações do Estado, etc.                   </a:t>
            </a:r>
            <a:r>
              <a:rPr lang="it-CH" altLang="it-CH" sz="2400" b="1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877588" name="Text Box 19">
            <a:extLst>
              <a:ext uri="{FF2B5EF4-FFF2-40B4-BE49-F238E27FC236}">
                <a16:creationId xmlns:a16="http://schemas.microsoft.com/office/drawing/2014/main" id="{A10E4474-C063-4286-CDA5-F90C8366DF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7288" y="4143375"/>
            <a:ext cx="946150" cy="703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800" b="1">
                <a:latin typeface="Arial" panose="020B0604020202020204" pitchFamily="34" charset="0"/>
                <a:cs typeface="Arial" panose="020B0604020202020204" pitchFamily="34" charset="0"/>
              </a:rPr>
              <a:t>Pagamento dos bens e serviços           </a:t>
            </a:r>
            <a:r>
              <a:rPr lang="it-CH" altLang="it-CH" sz="2400" b="1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877589" name="Text Box 20">
            <a:extLst>
              <a:ext uri="{FF2B5EF4-FFF2-40B4-BE49-F238E27FC236}">
                <a16:creationId xmlns:a16="http://schemas.microsoft.com/office/drawing/2014/main" id="{FC6EC36A-94EC-3984-A92D-99A3CF54E5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9863" y="4124325"/>
            <a:ext cx="1049337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800" b="1">
                <a:latin typeface="Arial" panose="020B0604020202020204" pitchFamily="34" charset="0"/>
                <a:cs typeface="Arial" panose="020B0604020202020204" pitchFamily="34" charset="0"/>
              </a:rPr>
              <a:t>Pagamento dos empréstimos</a:t>
            </a:r>
            <a:r>
              <a:rPr lang="it-CH" altLang="it-CH" sz="800" b="1">
                <a:latin typeface="Times New Roman" panose="02020603050405020304" pitchFamily="18" charset="0"/>
                <a:cs typeface="Arial" panose="020B0604020202020204" pitchFamily="34" charset="0"/>
              </a:rPr>
              <a:t>, </a:t>
            </a:r>
            <a:r>
              <a:rPr lang="it-CH" altLang="it-CH" sz="800" b="1">
                <a:latin typeface="Arial" panose="020B0604020202020204" pitchFamily="34" charset="0"/>
                <a:cs typeface="Arial" panose="020B0604020202020204" pitchFamily="34" charset="0"/>
              </a:rPr>
              <a:t>taxas, etc.     </a:t>
            </a:r>
            <a:r>
              <a:rPr lang="it-CH" altLang="it-CH" sz="800" b="1">
                <a:latin typeface="Times New Roman" panose="02020603050405020304" pitchFamily="18" charset="0"/>
                <a:cs typeface="Arial" panose="020B0604020202020204" pitchFamily="34" charset="0"/>
              </a:rPr>
              <a:t>                     </a:t>
            </a:r>
            <a:r>
              <a:rPr lang="it-CH" altLang="it-CH" sz="2400" b="1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877590" name="Freeform 21">
            <a:extLst>
              <a:ext uri="{FF2B5EF4-FFF2-40B4-BE49-F238E27FC236}">
                <a16:creationId xmlns:a16="http://schemas.microsoft.com/office/drawing/2014/main" id="{FB6E5F65-B645-77EE-D98F-458EDBF4D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0800" y="1735138"/>
            <a:ext cx="3214688" cy="2498725"/>
          </a:xfrm>
          <a:custGeom>
            <a:avLst/>
            <a:gdLst>
              <a:gd name="T0" fmla="*/ 868 w 3214688"/>
              <a:gd name="T1" fmla="*/ 1290423 h 2498725"/>
              <a:gd name="T2" fmla="*/ 927704 w 3214688"/>
              <a:gd name="T3" fmla="*/ 117181 h 2498725"/>
              <a:gd name="T4" fmla="*/ 2254659 w 3214688"/>
              <a:gd name="T5" fmla="*/ 105793 h 2498725"/>
              <a:gd name="T6" fmla="*/ 3214687 w 3214688"/>
              <a:gd name="T7" fmla="*/ 1249362 h 249872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14688" h="2498725" stroke="0">
                <a:moveTo>
                  <a:pt x="868" y="1290423"/>
                </a:moveTo>
                <a:cubicBezTo>
                  <a:pt x="-20286" y="790372"/>
                  <a:pt x="344397" y="328734"/>
                  <a:pt x="927704" y="117181"/>
                </a:cubicBezTo>
                <a:cubicBezTo>
                  <a:pt x="1347269" y="-34986"/>
                  <a:pt x="1830874" y="-39137"/>
                  <a:pt x="2254659" y="105793"/>
                </a:cubicBezTo>
                <a:cubicBezTo>
                  <a:pt x="2838068" y="305313"/>
                  <a:pt x="3214687" y="753936"/>
                  <a:pt x="3214687" y="1249362"/>
                </a:cubicBezTo>
                <a:lnTo>
                  <a:pt x="1607344" y="1249363"/>
                </a:lnTo>
                <a:lnTo>
                  <a:pt x="868" y="1290423"/>
                </a:lnTo>
                <a:close/>
              </a:path>
              <a:path w="3214688" h="2498725" fill="none">
                <a:moveTo>
                  <a:pt x="868" y="1290423"/>
                </a:moveTo>
                <a:cubicBezTo>
                  <a:pt x="-20286" y="790372"/>
                  <a:pt x="344397" y="328734"/>
                  <a:pt x="927704" y="117181"/>
                </a:cubicBezTo>
                <a:cubicBezTo>
                  <a:pt x="1347269" y="-34986"/>
                  <a:pt x="1830874" y="-39137"/>
                  <a:pt x="2254659" y="105793"/>
                </a:cubicBezTo>
                <a:cubicBezTo>
                  <a:pt x="2838068" y="305313"/>
                  <a:pt x="3214687" y="753936"/>
                  <a:pt x="3214687" y="1249362"/>
                </a:cubicBezTo>
              </a:path>
            </a:pathLst>
          </a:custGeom>
          <a:noFill/>
          <a:ln w="9360">
            <a:solidFill>
              <a:srgbClr val="4A7EBB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591" name="Line 22">
            <a:extLst>
              <a:ext uri="{FF2B5EF4-FFF2-40B4-BE49-F238E27FC236}">
                <a16:creationId xmlns:a16="http://schemas.microsoft.com/office/drawing/2014/main" id="{8FB64D5C-4B92-2DDD-53CA-4915F8DBB9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5488" y="2747963"/>
            <a:ext cx="95250" cy="282575"/>
          </a:xfrm>
          <a:prstGeom prst="line">
            <a:avLst/>
          </a:prstGeom>
          <a:noFill/>
          <a:ln w="9360">
            <a:solidFill>
              <a:srgbClr val="4A7EBB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7592" name="Line 23">
            <a:extLst>
              <a:ext uri="{FF2B5EF4-FFF2-40B4-BE49-F238E27FC236}">
                <a16:creationId xmlns:a16="http://schemas.microsoft.com/office/drawing/2014/main" id="{68E465F1-F4A1-7EF2-0CCF-7EF6CF973F1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352925" y="2741613"/>
            <a:ext cx="214313" cy="298450"/>
          </a:xfrm>
          <a:prstGeom prst="line">
            <a:avLst/>
          </a:prstGeom>
          <a:noFill/>
          <a:ln w="9360">
            <a:solidFill>
              <a:srgbClr val="4A7EBB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7593" name="Text Box 24">
            <a:extLst>
              <a:ext uri="{FF2B5EF4-FFF2-40B4-BE49-F238E27FC236}">
                <a16:creationId xmlns:a16="http://schemas.microsoft.com/office/drawing/2014/main" id="{12F46E73-B6E4-763E-1B6B-5156885B81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2950" y="1462088"/>
            <a:ext cx="88265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800" b="1">
                <a:latin typeface="Arial" panose="020B0604020202020204" pitchFamily="34" charset="0"/>
                <a:cs typeface="Arial" panose="020B0604020202020204" pitchFamily="34" charset="0"/>
              </a:rPr>
              <a:t>Apoio à economia,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800" b="1">
                <a:latin typeface="Arial" panose="020B0604020202020204" pitchFamily="34" charset="0"/>
                <a:cs typeface="Arial" panose="020B0604020202020204" pitchFamily="34" charset="0"/>
              </a:rPr>
              <a:t>encomendas do Estado </a:t>
            </a:r>
            <a:r>
              <a:rPr lang="it-CH" altLang="it-CH" sz="800" b="1">
                <a:latin typeface="Arial" panose="020B0604020202020204" pitchFamily="34" charset="0"/>
                <a:cs typeface="Arial" panose="020B0604020202020204" pitchFamily="34" charset="0"/>
              </a:rPr>
              <a:t>(Keynes)</a:t>
            </a:r>
          </a:p>
        </p:txBody>
      </p:sp>
      <p:sp>
        <p:nvSpPr>
          <p:cNvPr id="877594" name="Text Box 25">
            <a:extLst>
              <a:ext uri="{FF2B5EF4-FFF2-40B4-BE49-F238E27FC236}">
                <a16:creationId xmlns:a16="http://schemas.microsoft.com/office/drawing/2014/main" id="{77D8FA60-E168-B8FC-981B-B69CCD386A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5925" y="1585913"/>
            <a:ext cx="863600" cy="525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800" b="1">
                <a:latin typeface="Arial" panose="020B0604020202020204" pitchFamily="34" charset="0"/>
                <a:cs typeface="Arial" panose="020B0604020202020204" pitchFamily="34" charset="0"/>
              </a:rPr>
              <a:t>Empréstimos,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400" b="1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800" b="1">
                <a:latin typeface="Arial" panose="020B0604020202020204" pitchFamily="34" charset="0"/>
                <a:cs typeface="Arial" panose="020B0604020202020204" pitchFamily="34" charset="0"/>
              </a:rPr>
              <a:t>reembolso                      de títulos (?)</a:t>
            </a:r>
          </a:p>
        </p:txBody>
      </p:sp>
      <p:sp>
        <p:nvSpPr>
          <p:cNvPr id="877595" name="Text Box 26">
            <a:extLst>
              <a:ext uri="{FF2B5EF4-FFF2-40B4-BE49-F238E27FC236}">
                <a16:creationId xmlns:a16="http://schemas.microsoft.com/office/drawing/2014/main" id="{99CACEC1-AA9E-0F67-7CB1-451F58E6D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5075" y="2470150"/>
            <a:ext cx="790575" cy="663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</a:pPr>
            <a:r>
              <a:rPr lang="it-CH" altLang="it-CH" sz="800" b="1">
                <a:latin typeface="Arial" panose="020B0604020202020204" pitchFamily="34" charset="0"/>
                <a:cs typeface="Arial" panose="020B0604020202020204" pitchFamily="34" charset="0"/>
              </a:rPr>
              <a:t>Bens e serviços, </a:t>
            </a:r>
          </a:p>
          <a:p>
            <a:pPr eaLnBrk="1" hangingPunct="1">
              <a:spcBef>
                <a:spcPct val="0"/>
              </a:spcBef>
              <a:buClrTx/>
            </a:pPr>
            <a:endParaRPr lang="it-CH" altLang="it-CH" sz="500" b="1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</a:pPr>
            <a:r>
              <a:rPr lang="it-CH" altLang="it-CH" sz="800" b="1">
                <a:latin typeface="Arial" panose="020B0604020202020204" pitchFamily="34" charset="0"/>
                <a:cs typeface="Arial" panose="020B0604020202020204" pitchFamily="34" charset="0"/>
              </a:rPr>
              <a:t>reembolso              de títulos (?)</a:t>
            </a:r>
          </a:p>
        </p:txBody>
      </p:sp>
      <p:sp>
        <p:nvSpPr>
          <p:cNvPr id="877596" name="Text Box 27">
            <a:extLst>
              <a:ext uri="{FF2B5EF4-FFF2-40B4-BE49-F238E27FC236}">
                <a16:creationId xmlns:a16="http://schemas.microsoft.com/office/drawing/2014/main" id="{15F8C033-979C-F401-911F-F2574A8B8A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40088" y="2886075"/>
            <a:ext cx="900112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800" b="1">
                <a:latin typeface="Arial" panose="020B0604020202020204" pitchFamily="34" charset="0"/>
                <a:cs typeface="Arial" panose="020B0604020202020204" pitchFamily="34" charset="0"/>
              </a:rPr>
              <a:t>Empréstimos</a:t>
            </a:r>
          </a:p>
        </p:txBody>
      </p:sp>
      <p:sp>
        <p:nvSpPr>
          <p:cNvPr id="877597" name="Text Box 28">
            <a:extLst>
              <a:ext uri="{FF2B5EF4-FFF2-40B4-BE49-F238E27FC236}">
                <a16:creationId xmlns:a16="http://schemas.microsoft.com/office/drawing/2014/main" id="{00A8F846-A6F6-44AF-2118-4F5FD2713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1588" y="628650"/>
            <a:ext cx="16668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800" b="1">
                <a:latin typeface="Arial" panose="020B0604020202020204" pitchFamily="34" charset="0"/>
                <a:cs typeface="Arial" panose="020B0604020202020204" pitchFamily="34" charset="0"/>
              </a:rPr>
              <a:t>Subvenções,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800" b="1">
                <a:latin typeface="Arial" panose="020B0604020202020204" pitchFamily="34" charset="0"/>
                <a:cs typeface="Arial" panose="020B0604020202020204" pitchFamily="34" charset="0"/>
              </a:rPr>
              <a:t>pensões, benefícios sociais, contribuições, etc.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800" b="1">
                <a:latin typeface="Arial" panose="020B0604020202020204" pitchFamily="34" charset="0"/>
                <a:cs typeface="Arial" panose="020B0604020202020204" pitchFamily="34" charset="0"/>
              </a:rPr>
              <a:t>Futuro: salário cívico</a:t>
            </a:r>
          </a:p>
        </p:txBody>
      </p:sp>
      <p:sp>
        <p:nvSpPr>
          <p:cNvPr id="877598" name="Text Box 29">
            <a:extLst>
              <a:ext uri="{FF2B5EF4-FFF2-40B4-BE49-F238E27FC236}">
                <a16:creationId xmlns:a16="http://schemas.microsoft.com/office/drawing/2014/main" id="{51468A82-691B-A962-D65A-1F20756EF5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513" y="4976813"/>
            <a:ext cx="2103437" cy="1203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800" b="1">
                <a:latin typeface="Arial" panose="020B0604020202020204" pitchFamily="34" charset="0"/>
                <a:cs typeface="Arial" panose="020B0604020202020204" pitchFamily="34" charset="0"/>
              </a:rPr>
              <a:t>O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800" b="1">
                <a:latin typeface="Arial" panose="020B0604020202020204" pitchFamily="34" charset="0"/>
                <a:cs typeface="Arial" panose="020B0604020202020204" pitchFamily="34" charset="0"/>
              </a:rPr>
              <a:t>CÍRCULO VICIOSO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800" b="1">
                <a:latin typeface="Arial" panose="020B0604020202020204" pitchFamily="34" charset="0"/>
                <a:cs typeface="Arial" panose="020B0604020202020204" pitchFamily="34" charset="0"/>
              </a:rPr>
              <a:t>DO DINHEIRO</a:t>
            </a:r>
          </a:p>
        </p:txBody>
      </p:sp>
      <p:sp>
        <p:nvSpPr>
          <p:cNvPr id="877599" name="Freeform 30">
            <a:extLst>
              <a:ext uri="{FF2B5EF4-FFF2-40B4-BE49-F238E27FC236}">
                <a16:creationId xmlns:a16="http://schemas.microsoft.com/office/drawing/2014/main" id="{5AE9E81F-0FE7-B99F-0534-4223F263EA6C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238250" y="3154363"/>
            <a:ext cx="3354388" cy="2297112"/>
          </a:xfrm>
          <a:custGeom>
            <a:avLst/>
            <a:gdLst>
              <a:gd name="T0" fmla="*/ 1167 w 3354388"/>
              <a:gd name="T1" fmla="*/ 1191394 h 2297112"/>
              <a:gd name="T2" fmla="*/ 1044138 w 3354388"/>
              <a:gd name="T3" fmla="*/ 84959 h 2297112"/>
              <a:gd name="T4" fmla="*/ 2292610 w 3354388"/>
              <a:gd name="T5" fmla="*/ 80115 h 2297112"/>
              <a:gd name="T6" fmla="*/ 3354162 w 3354388"/>
              <a:gd name="T7" fmla="*/ 1167422 h 22971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54388" h="2297112" stroke="0">
                <a:moveTo>
                  <a:pt x="1167" y="1191394"/>
                </a:moveTo>
                <a:cubicBezTo>
                  <a:pt x="-25116" y="709160"/>
                  <a:pt x="391584" y="267104"/>
                  <a:pt x="1044138" y="84959"/>
                </a:cubicBezTo>
                <a:cubicBezTo>
                  <a:pt x="1443878" y="-26620"/>
                  <a:pt x="1891049" y="-28355"/>
                  <a:pt x="2292610" y="80115"/>
                </a:cubicBezTo>
                <a:cubicBezTo>
                  <a:pt x="2942681" y="255712"/>
                  <a:pt x="3365641" y="688932"/>
                  <a:pt x="3354162" y="1167422"/>
                </a:cubicBezTo>
                <a:lnTo>
                  <a:pt x="1677194" y="1148556"/>
                </a:lnTo>
                <a:lnTo>
                  <a:pt x="1167" y="1191394"/>
                </a:lnTo>
                <a:close/>
              </a:path>
              <a:path w="3354388" h="2297112" fill="none">
                <a:moveTo>
                  <a:pt x="1167" y="1191394"/>
                </a:moveTo>
                <a:cubicBezTo>
                  <a:pt x="-25116" y="709160"/>
                  <a:pt x="391584" y="267104"/>
                  <a:pt x="1044138" y="84959"/>
                </a:cubicBezTo>
                <a:cubicBezTo>
                  <a:pt x="1443878" y="-26620"/>
                  <a:pt x="1891049" y="-28355"/>
                  <a:pt x="2292610" y="80115"/>
                </a:cubicBezTo>
                <a:cubicBezTo>
                  <a:pt x="2942681" y="255712"/>
                  <a:pt x="3365641" y="688932"/>
                  <a:pt x="3354162" y="1167422"/>
                </a:cubicBezTo>
              </a:path>
            </a:pathLst>
          </a:custGeom>
          <a:noFill/>
          <a:ln w="9360">
            <a:solidFill>
              <a:srgbClr val="4A7EBB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600" name="Text Box 31">
            <a:extLst>
              <a:ext uri="{FF2B5EF4-FFF2-40B4-BE49-F238E27FC236}">
                <a16:creationId xmlns:a16="http://schemas.microsoft.com/office/drawing/2014/main" id="{D518E641-4EA9-A0BE-4444-B36DCE8A7E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7163" y="4573588"/>
            <a:ext cx="115570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1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Acumulação</a:t>
            </a:r>
          </a:p>
        </p:txBody>
      </p:sp>
      <p:sp>
        <p:nvSpPr>
          <p:cNvPr id="877601" name="Freeform 32">
            <a:extLst>
              <a:ext uri="{FF2B5EF4-FFF2-40B4-BE49-F238E27FC236}">
                <a16:creationId xmlns:a16="http://schemas.microsoft.com/office/drawing/2014/main" id="{61BAAA1C-EE67-2425-F661-87392D0DA004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238250" y="2208213"/>
            <a:ext cx="5103813" cy="3963987"/>
          </a:xfrm>
          <a:custGeom>
            <a:avLst/>
            <a:gdLst>
              <a:gd name="T0" fmla="*/ 253 w 5103813"/>
              <a:gd name="T1" fmla="*/ 2009900 h 3963987"/>
              <a:gd name="T2" fmla="*/ 1493134 w 5103813"/>
              <a:gd name="T3" fmla="*/ 178638 h 3963987"/>
              <a:gd name="T4" fmla="*/ 3588724 w 5103813"/>
              <a:gd name="T5" fmla="*/ 170959 h 3963987"/>
              <a:gd name="T6" fmla="*/ 5103814 w 5103813"/>
              <a:gd name="T7" fmla="*/ 1981994 h 39639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103813" h="3963987" stroke="0">
                <a:moveTo>
                  <a:pt x="253" y="2009900"/>
                </a:moveTo>
                <a:cubicBezTo>
                  <a:pt x="-14005" y="1223497"/>
                  <a:pt x="571773" y="504945"/>
                  <a:pt x="1493134" y="178638"/>
                </a:cubicBezTo>
                <a:cubicBezTo>
                  <a:pt x="2158028" y="-56839"/>
                  <a:pt x="2920998" y="-59635"/>
                  <a:pt x="3588724" y="170959"/>
                </a:cubicBezTo>
                <a:cubicBezTo>
                  <a:pt x="4510079" y="489142"/>
                  <a:pt x="5103814" y="1198852"/>
                  <a:pt x="5103814" y="1981994"/>
                </a:cubicBezTo>
                <a:lnTo>
                  <a:pt x="2551907" y="1981994"/>
                </a:lnTo>
                <a:lnTo>
                  <a:pt x="253" y="2009900"/>
                </a:lnTo>
                <a:close/>
              </a:path>
              <a:path w="5103813" h="3963987" fill="none">
                <a:moveTo>
                  <a:pt x="253" y="2009900"/>
                </a:moveTo>
                <a:cubicBezTo>
                  <a:pt x="-14005" y="1223497"/>
                  <a:pt x="571773" y="504945"/>
                  <a:pt x="1493134" y="178638"/>
                </a:cubicBezTo>
                <a:cubicBezTo>
                  <a:pt x="2158028" y="-56839"/>
                  <a:pt x="2920998" y="-59635"/>
                  <a:pt x="3588724" y="170959"/>
                </a:cubicBezTo>
                <a:cubicBezTo>
                  <a:pt x="4510079" y="489142"/>
                  <a:pt x="5103814" y="1198852"/>
                  <a:pt x="5103814" y="1981994"/>
                </a:cubicBezTo>
              </a:path>
            </a:pathLst>
          </a:custGeom>
          <a:noFill/>
          <a:ln w="9360">
            <a:solidFill>
              <a:srgbClr val="4A7EBB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602" name="Text Box 33">
            <a:extLst>
              <a:ext uri="{FF2B5EF4-FFF2-40B4-BE49-F238E27FC236}">
                <a16:creationId xmlns:a16="http://schemas.microsoft.com/office/drawing/2014/main" id="{5A200744-A865-45DF-CB81-029E83A76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0925" y="4852988"/>
            <a:ext cx="1082675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800" b="1">
                <a:latin typeface="Arial" panose="020B0604020202020204" pitchFamily="34" charset="0"/>
                <a:cs typeface="Arial" panose="020B0604020202020204" pitchFamily="34" charset="0"/>
              </a:rPr>
              <a:t>Impostos, taxas, pagamento dos empréstimos                  </a:t>
            </a:r>
            <a:r>
              <a:rPr lang="it-CH" altLang="it-CH" sz="2400" b="1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877603" name="Freeform 34">
            <a:extLst>
              <a:ext uri="{FF2B5EF4-FFF2-40B4-BE49-F238E27FC236}">
                <a16:creationId xmlns:a16="http://schemas.microsoft.com/office/drawing/2014/main" id="{88FCF2B8-EB55-C823-0627-D736B346A432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735513" y="3602038"/>
            <a:ext cx="1363662" cy="1144587"/>
          </a:xfrm>
          <a:custGeom>
            <a:avLst/>
            <a:gdLst>
              <a:gd name="T0" fmla="*/ 271 w 1363662"/>
              <a:gd name="T1" fmla="*/ 556159 h 1144587"/>
              <a:gd name="T2" fmla="*/ 688603 w 1363662"/>
              <a:gd name="T3" fmla="*/ 27 h 1144587"/>
              <a:gd name="T4" fmla="*/ 1363662 w 1363662"/>
              <a:gd name="T5" fmla="*/ 572293 h 1144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63662" h="1144587" stroke="0">
                <a:moveTo>
                  <a:pt x="271" y="556159"/>
                </a:moveTo>
                <a:cubicBezTo>
                  <a:pt x="10750" y="244288"/>
                  <a:pt x="316911" y="-3072"/>
                  <a:pt x="688603" y="27"/>
                </a:cubicBezTo>
                <a:cubicBezTo>
                  <a:pt x="1062507" y="3144"/>
                  <a:pt x="1363662" y="258441"/>
                  <a:pt x="1363662" y="572293"/>
                </a:cubicBezTo>
                <a:lnTo>
                  <a:pt x="681831" y="572294"/>
                </a:lnTo>
                <a:lnTo>
                  <a:pt x="271" y="556159"/>
                </a:lnTo>
                <a:close/>
              </a:path>
              <a:path w="1363662" h="1144587" fill="none">
                <a:moveTo>
                  <a:pt x="271" y="556159"/>
                </a:moveTo>
                <a:cubicBezTo>
                  <a:pt x="10750" y="244288"/>
                  <a:pt x="316911" y="-3072"/>
                  <a:pt x="688603" y="27"/>
                </a:cubicBezTo>
                <a:cubicBezTo>
                  <a:pt x="1062507" y="3144"/>
                  <a:pt x="1363662" y="258441"/>
                  <a:pt x="1363662" y="572293"/>
                </a:cubicBezTo>
              </a:path>
            </a:pathLst>
          </a:custGeom>
          <a:noFill/>
          <a:ln w="19080">
            <a:solidFill>
              <a:srgbClr val="4A7EBB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604" name="Line 35">
            <a:extLst>
              <a:ext uri="{FF2B5EF4-FFF2-40B4-BE49-F238E27FC236}">
                <a16:creationId xmlns:a16="http://schemas.microsoft.com/office/drawing/2014/main" id="{61712B4C-8CE5-3E20-6426-88588DA79E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7725" y="4191000"/>
            <a:ext cx="109538" cy="206375"/>
          </a:xfrm>
          <a:prstGeom prst="line">
            <a:avLst/>
          </a:prstGeom>
          <a:noFill/>
          <a:ln w="9360">
            <a:solidFill>
              <a:srgbClr val="4A7EBB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7605" name="Line 36">
            <a:extLst>
              <a:ext uri="{FF2B5EF4-FFF2-40B4-BE49-F238E27FC236}">
                <a16:creationId xmlns:a16="http://schemas.microsoft.com/office/drawing/2014/main" id="{13F195D0-3E86-815E-CB50-EC3B72EF55DF}"/>
              </a:ext>
            </a:extLst>
          </p:cNvPr>
          <p:cNvSpPr>
            <a:spLocks noChangeShapeType="1"/>
          </p:cNvSpPr>
          <p:nvPr/>
        </p:nvSpPr>
        <p:spPr bwMode="auto">
          <a:xfrm>
            <a:off x="4735513" y="4189413"/>
            <a:ext cx="123825" cy="176212"/>
          </a:xfrm>
          <a:prstGeom prst="line">
            <a:avLst/>
          </a:prstGeom>
          <a:noFill/>
          <a:ln w="9360">
            <a:solidFill>
              <a:srgbClr val="4A7EBB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7606" name="Freeform 37">
            <a:extLst>
              <a:ext uri="{FF2B5EF4-FFF2-40B4-BE49-F238E27FC236}">
                <a16:creationId xmlns:a16="http://schemas.microsoft.com/office/drawing/2014/main" id="{2AA5B9E8-1FB7-ABD5-A2D4-B9678056EA2D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2928938" y="3679825"/>
            <a:ext cx="1606550" cy="1074738"/>
          </a:xfrm>
          <a:custGeom>
            <a:avLst/>
            <a:gdLst>
              <a:gd name="T0" fmla="*/ 211 w 1606550"/>
              <a:gd name="T1" fmla="*/ 549674 h 1074738"/>
              <a:gd name="T2" fmla="*/ 507913 w 1606550"/>
              <a:gd name="T3" fmla="*/ 37646 h 1074738"/>
              <a:gd name="T4" fmla="*/ 1089720 w 1606550"/>
              <a:gd name="T5" fmla="*/ 35328 h 1074738"/>
              <a:gd name="T6" fmla="*/ 1606550 w 1606550"/>
              <a:gd name="T7" fmla="*/ 537369 h 10747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06550" h="1074738" stroke="0">
                <a:moveTo>
                  <a:pt x="211" y="549674"/>
                </a:moveTo>
                <a:cubicBezTo>
                  <a:pt x="-7491" y="324723"/>
                  <a:pt x="195124" y="120381"/>
                  <a:pt x="507913" y="37646"/>
                </a:cubicBezTo>
                <a:cubicBezTo>
                  <a:pt x="694602" y="-11735"/>
                  <a:pt x="902165" y="-12562"/>
                  <a:pt x="1089720" y="35328"/>
                </a:cubicBezTo>
                <a:cubicBezTo>
                  <a:pt x="1400942" y="114795"/>
                  <a:pt x="1606550" y="314520"/>
                  <a:pt x="1606550" y="537369"/>
                </a:cubicBezTo>
                <a:lnTo>
                  <a:pt x="803275" y="537369"/>
                </a:lnTo>
                <a:lnTo>
                  <a:pt x="211" y="549674"/>
                </a:lnTo>
                <a:close/>
              </a:path>
              <a:path w="1606550" h="1074738" fill="none">
                <a:moveTo>
                  <a:pt x="211" y="549674"/>
                </a:moveTo>
                <a:cubicBezTo>
                  <a:pt x="-7491" y="324723"/>
                  <a:pt x="195124" y="120381"/>
                  <a:pt x="507913" y="37646"/>
                </a:cubicBezTo>
                <a:cubicBezTo>
                  <a:pt x="694602" y="-11735"/>
                  <a:pt x="902165" y="-12562"/>
                  <a:pt x="1089720" y="35328"/>
                </a:cubicBezTo>
                <a:cubicBezTo>
                  <a:pt x="1400942" y="114795"/>
                  <a:pt x="1606550" y="314520"/>
                  <a:pt x="1606550" y="537369"/>
                </a:cubicBezTo>
              </a:path>
            </a:pathLst>
          </a:custGeom>
          <a:noFill/>
          <a:ln w="19080">
            <a:solidFill>
              <a:srgbClr val="4F81BD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607" name="Text Box 38">
            <a:extLst>
              <a:ext uri="{FF2B5EF4-FFF2-40B4-BE49-F238E27FC236}">
                <a16:creationId xmlns:a16="http://schemas.microsoft.com/office/drawing/2014/main" id="{2861EA75-3BCC-441A-D192-389C5B78C8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2663" y="1417638"/>
            <a:ext cx="1262062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Apropriação          da mais-valia</a:t>
            </a:r>
          </a:p>
        </p:txBody>
      </p:sp>
      <p:sp>
        <p:nvSpPr>
          <p:cNvPr id="877608" name="Freeform 39">
            <a:extLst>
              <a:ext uri="{FF2B5EF4-FFF2-40B4-BE49-F238E27FC236}">
                <a16:creationId xmlns:a16="http://schemas.microsoft.com/office/drawing/2014/main" id="{06A327F4-FF06-78F1-A7C7-1D80E1E1A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9475" y="1785938"/>
            <a:ext cx="3416300" cy="2754312"/>
          </a:xfrm>
          <a:custGeom>
            <a:avLst/>
            <a:gdLst>
              <a:gd name="T0" fmla="*/ 4 w 3416300"/>
              <a:gd name="T1" fmla="*/ 1374021 h 2754312"/>
              <a:gd name="T2" fmla="*/ 1709413 w 3416300"/>
              <a:gd name="T3" fmla="*/ 1 h 2754312"/>
              <a:gd name="T4" fmla="*/ 3416299 w 3416300"/>
              <a:gd name="T5" fmla="*/ 1377157 h 27543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416300" h="2754312" stroke="0">
                <a:moveTo>
                  <a:pt x="4" y="1374021"/>
                </a:moveTo>
                <a:cubicBezTo>
                  <a:pt x="2149" y="614267"/>
                  <a:pt x="767053" y="-561"/>
                  <a:pt x="1709413" y="1"/>
                </a:cubicBezTo>
                <a:cubicBezTo>
                  <a:pt x="2652304" y="563"/>
                  <a:pt x="3416299" y="616972"/>
                  <a:pt x="3416299" y="1377157"/>
                </a:cubicBezTo>
                <a:lnTo>
                  <a:pt x="1708150" y="1377156"/>
                </a:lnTo>
                <a:lnTo>
                  <a:pt x="4" y="1374021"/>
                </a:lnTo>
                <a:close/>
              </a:path>
              <a:path w="3416300" h="2754312" fill="none">
                <a:moveTo>
                  <a:pt x="4" y="1374021"/>
                </a:moveTo>
                <a:cubicBezTo>
                  <a:pt x="2149" y="614267"/>
                  <a:pt x="767053" y="-561"/>
                  <a:pt x="1709413" y="1"/>
                </a:cubicBezTo>
                <a:cubicBezTo>
                  <a:pt x="2652304" y="563"/>
                  <a:pt x="3416299" y="616972"/>
                  <a:pt x="3416299" y="1377157"/>
                </a:cubicBezTo>
              </a:path>
            </a:pathLst>
          </a:custGeom>
          <a:noFill/>
          <a:ln w="1908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609" name="Freeform 40">
            <a:extLst>
              <a:ext uri="{FF2B5EF4-FFF2-40B4-BE49-F238E27FC236}">
                <a16:creationId xmlns:a16="http://schemas.microsoft.com/office/drawing/2014/main" id="{7A21515C-FF10-EA7C-E1D9-8E174B261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750888"/>
            <a:ext cx="5267325" cy="4621212"/>
          </a:xfrm>
          <a:custGeom>
            <a:avLst/>
            <a:gdLst>
              <a:gd name="T0" fmla="*/ 33 w 5267325"/>
              <a:gd name="T1" fmla="*/ 2299111 h 4621212"/>
              <a:gd name="T2" fmla="*/ 2638706 w 5267325"/>
              <a:gd name="T3" fmla="*/ 4 h 4621212"/>
              <a:gd name="T4" fmla="*/ 5267327 w 5267325"/>
              <a:gd name="T5" fmla="*/ 2310606 h 46212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267325" h="4621212" stroke="0">
                <a:moveTo>
                  <a:pt x="33" y="2299111"/>
                </a:moveTo>
                <a:cubicBezTo>
                  <a:pt x="7253" y="1025775"/>
                  <a:pt x="1187323" y="-2434"/>
                  <a:pt x="2638706" y="4"/>
                </a:cubicBezTo>
                <a:cubicBezTo>
                  <a:pt x="4091266" y="2444"/>
                  <a:pt x="5267327" y="1036221"/>
                  <a:pt x="5267327" y="2310606"/>
                </a:cubicBezTo>
                <a:lnTo>
                  <a:pt x="2633663" y="2310606"/>
                </a:lnTo>
                <a:lnTo>
                  <a:pt x="33" y="2299111"/>
                </a:lnTo>
                <a:close/>
              </a:path>
              <a:path w="5267325" h="4621212" fill="none">
                <a:moveTo>
                  <a:pt x="33" y="2299111"/>
                </a:moveTo>
                <a:cubicBezTo>
                  <a:pt x="7253" y="1025775"/>
                  <a:pt x="1187323" y="-2434"/>
                  <a:pt x="2638706" y="4"/>
                </a:cubicBezTo>
                <a:cubicBezTo>
                  <a:pt x="4091266" y="2444"/>
                  <a:pt x="5267327" y="1036221"/>
                  <a:pt x="5267327" y="2310606"/>
                </a:cubicBezTo>
              </a:path>
            </a:pathLst>
          </a:custGeom>
          <a:noFill/>
          <a:ln w="1908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610" name="Text Box 41">
            <a:extLst>
              <a:ext uri="{FF2B5EF4-FFF2-40B4-BE49-F238E27FC236}">
                <a16:creationId xmlns:a16="http://schemas.microsoft.com/office/drawing/2014/main" id="{16AC5977-689F-FFDF-C83B-2FBA8CA612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4475" y="2887663"/>
            <a:ext cx="974725" cy="46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800" b="1">
                <a:latin typeface="Arial" panose="020B0604020202020204" pitchFamily="34" charset="0"/>
                <a:cs typeface="Arial" panose="020B0604020202020204" pitchFamily="34" charset="0"/>
              </a:rPr>
              <a:t>Empréstimos</a:t>
            </a:r>
            <a:r>
              <a:rPr lang="it-CH" altLang="it-CH" sz="800" b="1">
                <a:latin typeface="Times New Roman" panose="02020603050405020304" pitchFamily="18" charset="0"/>
                <a:cs typeface="Arial" panose="020B0604020202020204" pitchFamily="34" charset="0"/>
              </a:rPr>
              <a:t> -        </a:t>
            </a:r>
            <a:r>
              <a:rPr lang="it-CH" altLang="it-CH" sz="800" b="1">
                <a:latin typeface="Arial" panose="020B0604020202020204" pitchFamily="34" charset="0"/>
                <a:cs typeface="Arial" panose="020B0604020202020204" pitchFamily="34" charset="0"/>
              </a:rPr>
              <a:t>taxa de juro légal (Friedman)</a:t>
            </a:r>
          </a:p>
        </p:txBody>
      </p:sp>
      <p:sp>
        <p:nvSpPr>
          <p:cNvPr id="877611" name="Freeform 42">
            <a:extLst>
              <a:ext uri="{FF2B5EF4-FFF2-40B4-BE49-F238E27FC236}">
                <a16:creationId xmlns:a16="http://schemas.microsoft.com/office/drawing/2014/main" id="{3900DF91-2C89-81C2-AFEC-911B33ADE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6700" y="2681288"/>
            <a:ext cx="1489075" cy="1028700"/>
          </a:xfrm>
          <a:custGeom>
            <a:avLst/>
            <a:gdLst>
              <a:gd name="T0" fmla="*/ 587 w 1489075"/>
              <a:gd name="T1" fmla="*/ 493926 h 1028700"/>
              <a:gd name="T2" fmla="*/ 751596 w 1489075"/>
              <a:gd name="T3" fmla="*/ 23 h 1028700"/>
              <a:gd name="T4" fmla="*/ 1489075 w 1489075"/>
              <a:gd name="T5" fmla="*/ 514350 h 10287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89075" h="1028700" stroke="0">
                <a:moveTo>
                  <a:pt x="587" y="493926"/>
                </a:moveTo>
                <a:cubicBezTo>
                  <a:pt x="16567" y="216132"/>
                  <a:pt x="349182" y="-2613"/>
                  <a:pt x="751596" y="23"/>
                </a:cubicBezTo>
                <a:cubicBezTo>
                  <a:pt x="1160021" y="2698"/>
                  <a:pt x="1489076" y="232185"/>
                  <a:pt x="1489075" y="514350"/>
                </a:cubicBezTo>
                <a:lnTo>
                  <a:pt x="744538" y="514350"/>
                </a:lnTo>
                <a:lnTo>
                  <a:pt x="587" y="493926"/>
                </a:lnTo>
                <a:close/>
              </a:path>
              <a:path w="1489075" h="1028700" fill="none">
                <a:moveTo>
                  <a:pt x="587" y="493926"/>
                </a:moveTo>
                <a:cubicBezTo>
                  <a:pt x="16567" y="216132"/>
                  <a:pt x="349182" y="-2613"/>
                  <a:pt x="751596" y="23"/>
                </a:cubicBezTo>
                <a:cubicBezTo>
                  <a:pt x="1160021" y="2698"/>
                  <a:pt x="1489076" y="232185"/>
                  <a:pt x="1489075" y="514350"/>
                </a:cubicBezTo>
              </a:path>
            </a:pathLst>
          </a:custGeom>
          <a:noFill/>
          <a:ln w="1908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612" name="Freeform 43">
            <a:extLst>
              <a:ext uri="{FF2B5EF4-FFF2-40B4-BE49-F238E27FC236}">
                <a16:creationId xmlns:a16="http://schemas.microsoft.com/office/drawing/2014/main" id="{5E116B55-4062-31E5-5737-AF2DD9F74F98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67350" y="3711575"/>
            <a:ext cx="2803525" cy="2357438"/>
          </a:xfrm>
          <a:custGeom>
            <a:avLst/>
            <a:gdLst>
              <a:gd name="T0" fmla="*/ 1401762 w 2803525"/>
              <a:gd name="T1" fmla="*/ 0 h 2357437"/>
              <a:gd name="T2" fmla="*/ 2803525 w 2803525"/>
              <a:gd name="T3" fmla="*/ 1178853 h 2357437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803525" h="2357437" stroke="0">
                <a:moveTo>
                  <a:pt x="1401762" y="0"/>
                </a:moveTo>
                <a:cubicBezTo>
                  <a:pt x="2175934" y="0"/>
                  <a:pt x="2803525" y="527730"/>
                  <a:pt x="2803525" y="1178719"/>
                </a:cubicBezTo>
                <a:lnTo>
                  <a:pt x="1401763" y="1178719"/>
                </a:lnTo>
                <a:cubicBezTo>
                  <a:pt x="1401763" y="785813"/>
                  <a:pt x="1401762" y="392906"/>
                  <a:pt x="1401762" y="0"/>
                </a:cubicBezTo>
                <a:close/>
              </a:path>
              <a:path w="2803525" h="2357437" fill="none">
                <a:moveTo>
                  <a:pt x="1401762" y="0"/>
                </a:moveTo>
                <a:cubicBezTo>
                  <a:pt x="2175934" y="0"/>
                  <a:pt x="2803525" y="527730"/>
                  <a:pt x="2803525" y="1178719"/>
                </a:cubicBezTo>
              </a:path>
            </a:pathLst>
          </a:custGeom>
          <a:noFill/>
          <a:ln w="19080">
            <a:solidFill>
              <a:srgbClr val="FF0000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613" name="Text Box 44">
            <a:extLst>
              <a:ext uri="{FF2B5EF4-FFF2-40B4-BE49-F238E27FC236}">
                <a16:creationId xmlns:a16="http://schemas.microsoft.com/office/drawing/2014/main" id="{467235B9-7F1E-10D2-8DF6-DAB6F7E62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0425" y="5316538"/>
            <a:ext cx="161925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8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Investimentos, pagamentos, impostos, taxas, evasão fiscal, falências, etc.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8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it-CH" altLang="it-CH" sz="24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cxnSp>
        <p:nvCxnSpPr>
          <p:cNvPr id="877614" name="AutoShape 45">
            <a:extLst>
              <a:ext uri="{FF2B5EF4-FFF2-40B4-BE49-F238E27FC236}">
                <a16:creationId xmlns:a16="http://schemas.microsoft.com/office/drawing/2014/main" id="{34F5BD7C-0E3B-377B-C602-2D6F06A734B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40450" y="6070600"/>
            <a:ext cx="514350" cy="1588"/>
          </a:xfrm>
          <a:prstGeom prst="bentConnector3">
            <a:avLst>
              <a:gd name="adj1" fmla="val 50000"/>
            </a:avLst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cxnSp>
      <p:sp>
        <p:nvSpPr>
          <p:cNvPr id="877615" name="Line 46">
            <a:extLst>
              <a:ext uri="{FF2B5EF4-FFF2-40B4-BE49-F238E27FC236}">
                <a16:creationId xmlns:a16="http://schemas.microsoft.com/office/drawing/2014/main" id="{CAC896F9-AE0D-FC67-6A11-B2EA5D130DA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16238" y="4178300"/>
            <a:ext cx="115887" cy="177800"/>
          </a:xfrm>
          <a:prstGeom prst="line">
            <a:avLst/>
          </a:prstGeom>
          <a:noFill/>
          <a:ln w="9360">
            <a:solidFill>
              <a:srgbClr val="4A7EBB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7616" name="Line 47">
            <a:extLst>
              <a:ext uri="{FF2B5EF4-FFF2-40B4-BE49-F238E27FC236}">
                <a16:creationId xmlns:a16="http://schemas.microsoft.com/office/drawing/2014/main" id="{C9500BD5-E617-53C5-08D7-ED91266C29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30513" y="4178300"/>
            <a:ext cx="130175" cy="203200"/>
          </a:xfrm>
          <a:prstGeom prst="line">
            <a:avLst/>
          </a:prstGeom>
          <a:noFill/>
          <a:ln w="9360">
            <a:solidFill>
              <a:srgbClr val="4A7EBB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7617" name="Freeform 48">
            <a:extLst>
              <a:ext uri="{FF2B5EF4-FFF2-40B4-BE49-F238E27FC236}">
                <a16:creationId xmlns:a16="http://schemas.microsoft.com/office/drawing/2014/main" id="{BE6EAB4E-78C1-3AA4-0B49-81FEE2DBF414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233488" y="3816350"/>
            <a:ext cx="1379537" cy="908050"/>
          </a:xfrm>
          <a:custGeom>
            <a:avLst/>
            <a:gdLst>
              <a:gd name="T0" fmla="*/ 86 w 1379537"/>
              <a:gd name="T1" fmla="*/ 461187 h 908050"/>
              <a:gd name="T2" fmla="*/ 441309 w 1379537"/>
              <a:gd name="T3" fmla="*/ 30478 h 908050"/>
              <a:gd name="T4" fmla="*/ 933092 w 1379537"/>
              <a:gd name="T5" fmla="*/ 29188 h 908050"/>
              <a:gd name="T6" fmla="*/ 1379538 w 1379537"/>
              <a:gd name="T7" fmla="*/ 454025 h 90805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79537" h="908050" stroke="0">
                <a:moveTo>
                  <a:pt x="86" y="461187"/>
                </a:moveTo>
                <a:cubicBezTo>
                  <a:pt x="-4473" y="270946"/>
                  <a:pt x="171657" y="99013"/>
                  <a:pt x="441309" y="30478"/>
                </a:cubicBezTo>
                <a:cubicBezTo>
                  <a:pt x="599428" y="-9710"/>
                  <a:pt x="774492" y="-10169"/>
                  <a:pt x="933092" y="29188"/>
                </a:cubicBezTo>
                <a:cubicBezTo>
                  <a:pt x="1201721" y="95848"/>
                  <a:pt x="1379538" y="265058"/>
                  <a:pt x="1379538" y="454025"/>
                </a:cubicBezTo>
                <a:lnTo>
                  <a:pt x="689769" y="454025"/>
                </a:lnTo>
                <a:lnTo>
                  <a:pt x="86" y="461187"/>
                </a:lnTo>
                <a:close/>
              </a:path>
              <a:path w="1379537" h="908050" fill="none">
                <a:moveTo>
                  <a:pt x="86" y="461187"/>
                </a:moveTo>
                <a:cubicBezTo>
                  <a:pt x="-4473" y="270946"/>
                  <a:pt x="171657" y="99013"/>
                  <a:pt x="441309" y="30478"/>
                </a:cubicBezTo>
                <a:cubicBezTo>
                  <a:pt x="599428" y="-9710"/>
                  <a:pt x="774492" y="-10169"/>
                  <a:pt x="933092" y="29188"/>
                </a:cubicBezTo>
                <a:cubicBezTo>
                  <a:pt x="1201721" y="95848"/>
                  <a:pt x="1379538" y="265058"/>
                  <a:pt x="1379538" y="454025"/>
                </a:cubicBezTo>
              </a:path>
            </a:pathLst>
          </a:custGeom>
          <a:noFill/>
          <a:ln w="19080">
            <a:solidFill>
              <a:srgbClr val="4A7EBB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618" name="Freeform 49">
            <a:extLst>
              <a:ext uri="{FF2B5EF4-FFF2-40B4-BE49-F238E27FC236}">
                <a16:creationId xmlns:a16="http://schemas.microsoft.com/office/drawing/2014/main" id="{74BA1917-2F33-060B-F45D-BDC731ABDBCD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2928938" y="2882900"/>
            <a:ext cx="3362325" cy="2568575"/>
          </a:xfrm>
          <a:custGeom>
            <a:avLst/>
            <a:gdLst>
              <a:gd name="T0" fmla="*/ 62 w 3362325"/>
              <a:gd name="T1" fmla="*/ 1273286 h 2568575"/>
              <a:gd name="T2" fmla="*/ 1685366 w 3362325"/>
              <a:gd name="T3" fmla="*/ 3 h 2568575"/>
              <a:gd name="T4" fmla="*/ 3362327 w 3362325"/>
              <a:gd name="T5" fmla="*/ 1284287 h 25685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362325" h="2568575" stroke="0">
                <a:moveTo>
                  <a:pt x="62" y="1273286"/>
                </a:moveTo>
                <a:cubicBezTo>
                  <a:pt x="7981" y="567060"/>
                  <a:pt x="760868" y="-1762"/>
                  <a:pt x="1685366" y="3"/>
                </a:cubicBezTo>
                <a:cubicBezTo>
                  <a:pt x="2612203" y="1773"/>
                  <a:pt x="3362327" y="576248"/>
                  <a:pt x="3362327" y="1284287"/>
                </a:cubicBezTo>
                <a:lnTo>
                  <a:pt x="1681163" y="1284288"/>
                </a:lnTo>
                <a:lnTo>
                  <a:pt x="62" y="1273286"/>
                </a:lnTo>
                <a:close/>
              </a:path>
              <a:path w="3362325" h="2568575" fill="none">
                <a:moveTo>
                  <a:pt x="62" y="1273286"/>
                </a:moveTo>
                <a:cubicBezTo>
                  <a:pt x="7981" y="567060"/>
                  <a:pt x="760868" y="-1762"/>
                  <a:pt x="1685366" y="3"/>
                </a:cubicBezTo>
                <a:cubicBezTo>
                  <a:pt x="2612203" y="1773"/>
                  <a:pt x="3362327" y="576248"/>
                  <a:pt x="3362327" y="1284287"/>
                </a:cubicBezTo>
              </a:path>
            </a:pathLst>
          </a:custGeom>
          <a:noFill/>
          <a:ln w="12600">
            <a:solidFill>
              <a:srgbClr val="4A7EBB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619" name="Text Box 50">
            <a:extLst>
              <a:ext uri="{FF2B5EF4-FFF2-40B4-BE49-F238E27FC236}">
                <a16:creationId xmlns:a16="http://schemas.microsoft.com/office/drawing/2014/main" id="{8D424616-4342-F4B9-7062-ED1F246026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4188" y="4943475"/>
            <a:ext cx="1062037" cy="703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800" b="1">
                <a:latin typeface="Arial" panose="020B0604020202020204" pitchFamily="34" charset="0"/>
                <a:cs typeface="Arial" panose="020B0604020202020204" pitchFamily="34" charset="0"/>
              </a:rPr>
              <a:t>Pagamento dos empréstimos</a:t>
            </a:r>
            <a:r>
              <a:rPr lang="it-CH" altLang="it-CH" sz="800" b="1">
                <a:latin typeface="Times New Roman" panose="02020603050405020304" pitchFamily="18" charset="0"/>
                <a:cs typeface="Arial" panose="020B0604020202020204" pitchFamily="34" charset="0"/>
              </a:rPr>
              <a:t>              </a:t>
            </a:r>
            <a:r>
              <a:rPr lang="it-CH" altLang="it-CH" sz="2400" b="1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877620" name="Line 51">
            <a:extLst>
              <a:ext uri="{FF2B5EF4-FFF2-40B4-BE49-F238E27FC236}">
                <a16:creationId xmlns:a16="http://schemas.microsoft.com/office/drawing/2014/main" id="{9E495A83-0F28-2A00-0C77-F426BE74AA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5775" y="2976563"/>
            <a:ext cx="66675" cy="250825"/>
          </a:xfrm>
          <a:prstGeom prst="line">
            <a:avLst/>
          </a:prstGeom>
          <a:noFill/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7621" name="Line 52">
            <a:extLst>
              <a:ext uri="{FF2B5EF4-FFF2-40B4-BE49-F238E27FC236}">
                <a16:creationId xmlns:a16="http://schemas.microsoft.com/office/drawing/2014/main" id="{7940591B-E1DF-B6B9-95AA-F4D12BDD28D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962900" y="2967038"/>
            <a:ext cx="174625" cy="260350"/>
          </a:xfrm>
          <a:prstGeom prst="line">
            <a:avLst/>
          </a:prstGeom>
          <a:noFill/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7622" name="Text Box 53">
            <a:extLst>
              <a:ext uri="{FF2B5EF4-FFF2-40B4-BE49-F238E27FC236}">
                <a16:creationId xmlns:a16="http://schemas.microsoft.com/office/drawing/2014/main" id="{6600E69D-99CC-2C84-7E9B-27B4D7D95B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413" y="6462713"/>
            <a:ext cx="8915400" cy="550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Por causa da acumulação de capital por parte dos capitalistas e da apropriação da mais-valia, o não pagamento das taxas e dos impostos, o não pagamento de empréstimos, etc., o sistema levou à falência os credores e provocou uma perturbação grave do sistema econômico-financeiro.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FR" altLang="it-CH" sz="10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77623" name="Text Box 54">
            <a:extLst>
              <a:ext uri="{FF2B5EF4-FFF2-40B4-BE49-F238E27FC236}">
                <a16:creationId xmlns:a16="http://schemas.microsoft.com/office/drawing/2014/main" id="{655064DD-992C-B34C-F3B9-DD6EEF4056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713" y="504825"/>
            <a:ext cx="996950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Especulação </a:t>
            </a:r>
          </a:p>
        </p:txBody>
      </p:sp>
      <p:sp>
        <p:nvSpPr>
          <p:cNvPr id="877624" name="Text Box 55">
            <a:extLst>
              <a:ext uri="{FF2B5EF4-FFF2-40B4-BE49-F238E27FC236}">
                <a16:creationId xmlns:a16="http://schemas.microsoft.com/office/drawing/2014/main" id="{924E487F-6B6A-DAF0-F26E-2DD7E8F9EE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48488" y="2814638"/>
            <a:ext cx="828675" cy="24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Benefícios</a:t>
            </a:r>
          </a:p>
        </p:txBody>
      </p:sp>
      <p:sp>
        <p:nvSpPr>
          <p:cNvPr id="877625" name="Text Box 56">
            <a:extLst>
              <a:ext uri="{FF2B5EF4-FFF2-40B4-BE49-F238E27FC236}">
                <a16:creationId xmlns:a16="http://schemas.microsoft.com/office/drawing/2014/main" id="{6D2EDDB5-BB43-6F36-BCCC-332692904D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" y="4181475"/>
            <a:ext cx="1195388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1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Endividamento</a:t>
            </a:r>
          </a:p>
        </p:txBody>
      </p:sp>
      <p:sp>
        <p:nvSpPr>
          <p:cNvPr id="877626" name="Freeform 57">
            <a:extLst>
              <a:ext uri="{FF2B5EF4-FFF2-40B4-BE49-F238E27FC236}">
                <a16:creationId xmlns:a16="http://schemas.microsoft.com/office/drawing/2014/main" id="{DFDD6A7F-CE70-923D-E7C0-36267DF8DA88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8270875" y="4059238"/>
            <a:ext cx="873125" cy="1908175"/>
          </a:xfrm>
          <a:custGeom>
            <a:avLst/>
            <a:gdLst>
              <a:gd name="T0" fmla="*/ 436562 w 873125"/>
              <a:gd name="T1" fmla="*/ 0 h 1908175"/>
              <a:gd name="T2" fmla="*/ 873125 w 873125"/>
              <a:gd name="T3" fmla="*/ 954088 h 190817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873125" h="1908175" stroke="0">
                <a:moveTo>
                  <a:pt x="436562" y="0"/>
                </a:moveTo>
                <a:cubicBezTo>
                  <a:pt x="677669" y="0"/>
                  <a:pt x="873125" y="427160"/>
                  <a:pt x="873125" y="954088"/>
                </a:cubicBezTo>
                <a:lnTo>
                  <a:pt x="436563" y="954088"/>
                </a:lnTo>
                <a:cubicBezTo>
                  <a:pt x="436563" y="636059"/>
                  <a:pt x="436562" y="318029"/>
                  <a:pt x="436562" y="0"/>
                </a:cubicBezTo>
                <a:close/>
              </a:path>
              <a:path w="873125" h="1908175" fill="none">
                <a:moveTo>
                  <a:pt x="436562" y="0"/>
                </a:moveTo>
                <a:cubicBezTo>
                  <a:pt x="677669" y="0"/>
                  <a:pt x="873125" y="427160"/>
                  <a:pt x="873125" y="954088"/>
                </a:cubicBezTo>
              </a:path>
            </a:pathLst>
          </a:custGeom>
          <a:noFill/>
          <a:ln w="19080">
            <a:solidFill>
              <a:srgbClr val="FF0000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7627" name="Line 58">
            <a:extLst>
              <a:ext uri="{FF2B5EF4-FFF2-40B4-BE49-F238E27FC236}">
                <a16:creationId xmlns:a16="http://schemas.microsoft.com/office/drawing/2014/main" id="{BAA8C021-1027-206A-1DB0-982F6F6C252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532813" y="5761038"/>
            <a:ext cx="206375" cy="238125"/>
          </a:xfrm>
          <a:prstGeom prst="line">
            <a:avLst/>
          </a:prstGeom>
          <a:noFill/>
          <a:ln w="1908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7628" name="Line 59">
            <a:extLst>
              <a:ext uri="{FF2B5EF4-FFF2-40B4-BE49-F238E27FC236}">
                <a16:creationId xmlns:a16="http://schemas.microsoft.com/office/drawing/2014/main" id="{363B7742-3044-AF55-A9B6-424B4FE896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32813" y="5967413"/>
            <a:ext cx="206375" cy="103187"/>
          </a:xfrm>
          <a:prstGeom prst="line">
            <a:avLst/>
          </a:prstGeom>
          <a:noFill/>
          <a:ln w="1908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7629" name="Text Box 60">
            <a:extLst>
              <a:ext uri="{FF2B5EF4-FFF2-40B4-BE49-F238E27FC236}">
                <a16:creationId xmlns:a16="http://schemas.microsoft.com/office/drawing/2014/main" id="{1E51B728-700F-2884-583B-6E2D4C1310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34375" y="6040438"/>
            <a:ext cx="809625" cy="263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1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Exterior</a:t>
            </a:r>
          </a:p>
        </p:txBody>
      </p:sp>
      <p:pic>
        <p:nvPicPr>
          <p:cNvPr id="877630" name="Picture 61">
            <a:extLst>
              <a:ext uri="{FF2B5EF4-FFF2-40B4-BE49-F238E27FC236}">
                <a16:creationId xmlns:a16="http://schemas.microsoft.com/office/drawing/2014/main" id="{EB627A19-124F-CD25-3423-4E2A872454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275" y="3263900"/>
            <a:ext cx="736600" cy="831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77631" name="Picture 62">
            <a:extLst>
              <a:ext uri="{FF2B5EF4-FFF2-40B4-BE49-F238E27FC236}">
                <a16:creationId xmlns:a16="http://schemas.microsoft.com/office/drawing/2014/main" id="{D05807AB-6670-5748-CF4C-DDE1A221B5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413" y="3289300"/>
            <a:ext cx="781050" cy="811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77632" name="Rectangle 63">
            <a:extLst>
              <a:ext uri="{FF2B5EF4-FFF2-40B4-BE49-F238E27FC236}">
                <a16:creationId xmlns:a16="http://schemas.microsoft.com/office/drawing/2014/main" id="{1B7872EE-53BC-4018-B823-CEDB6E7F2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4388" y="26988"/>
            <a:ext cx="1933575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800">
                <a:latin typeface="Arial" panose="020B0604020202020204" pitchFamily="34" charset="0"/>
                <a:cs typeface="Arial" panose="020B0604020202020204" pitchFamily="34" charset="0"/>
              </a:rPr>
              <a:t>Títulos, ações, obrigações, investimentos diversos efetuados para os consumidores através de grandes seguros sociais (AVS, fundos de pensões, AI, poupanças relacionadas, etc.).</a:t>
            </a:r>
          </a:p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800">
                <a:latin typeface="Arial" panose="020B0604020202020204" pitchFamily="34" charset="0"/>
                <a:cs typeface="Arial" panose="020B0604020202020204" pitchFamily="34" charset="0"/>
              </a:rPr>
              <a:t>?: Incerto</a:t>
            </a:r>
          </a:p>
        </p:txBody>
      </p:sp>
      <p:sp>
        <p:nvSpPr>
          <p:cNvPr id="877633" name="Text Box 64">
            <a:extLst>
              <a:ext uri="{FF2B5EF4-FFF2-40B4-BE49-F238E27FC236}">
                <a16:creationId xmlns:a16="http://schemas.microsoft.com/office/drawing/2014/main" id="{C6EBCF87-6465-0719-DA9B-2473E75FE6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36000" y="6365875"/>
            <a:ext cx="46037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44AF90C8-86A2-470B-A99C-19AEE964D644}" type="slidenum">
              <a:rPr lang="it-CH" altLang="it-CH" sz="1200" b="1">
                <a:solidFill>
                  <a:srgbClr val="0D0D0D"/>
                </a:solidFill>
                <a:latin typeface="Arial" panose="020B0604020202020204" pitchFamily="34" charset="0"/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172</a:t>
            </a:fld>
            <a:endParaRPr lang="it-CH" altLang="it-CH" sz="1200" b="1">
              <a:solidFill>
                <a:srgbClr val="0D0D0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77634" name="Picture 65">
            <a:extLst>
              <a:ext uri="{FF2B5EF4-FFF2-40B4-BE49-F238E27FC236}">
                <a16:creationId xmlns:a16="http://schemas.microsoft.com/office/drawing/2014/main" id="{F97E36B1-FB26-1C91-F7AF-3B8F0A99AD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413" y="196850"/>
            <a:ext cx="1546225" cy="1108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77635" name="CasellaDiTesto 1">
            <a:extLst>
              <a:ext uri="{FF2B5EF4-FFF2-40B4-BE49-F238E27FC236}">
                <a16:creationId xmlns:a16="http://schemas.microsoft.com/office/drawing/2014/main" id="{3738B5BD-1839-4D4B-D782-3B5FAC5F2E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75" y="106363"/>
            <a:ext cx="1355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pt-BR" altLang="it-CH" sz="10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Juros dos títulos de Estado </a:t>
            </a:r>
            <a:endParaRPr lang="it-CH" altLang="it-CH" sz="1000" b="1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77636" name="Picture 3">
            <a:extLst>
              <a:ext uri="{FF2B5EF4-FFF2-40B4-BE49-F238E27FC236}">
                <a16:creationId xmlns:a16="http://schemas.microsoft.com/office/drawing/2014/main" id="{D976E1DC-7933-7BBB-0375-6D32B302DF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74613"/>
            <a:ext cx="6911975" cy="292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69" name="Connettore 2 68">
            <a:extLst>
              <a:ext uri="{FF2B5EF4-FFF2-40B4-BE49-F238E27FC236}">
                <a16:creationId xmlns:a16="http://schemas.microsoft.com/office/drawing/2014/main" id="{58557C64-463E-EC20-A787-7E062707B2F9}"/>
              </a:ext>
            </a:extLst>
          </p:cNvPr>
          <p:cNvCxnSpPr/>
          <p:nvPr/>
        </p:nvCxnSpPr>
        <p:spPr>
          <a:xfrm flipH="1">
            <a:off x="1565275" y="3579813"/>
            <a:ext cx="714375" cy="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Connettore 2 69">
            <a:extLst>
              <a:ext uri="{FF2B5EF4-FFF2-40B4-BE49-F238E27FC236}">
                <a16:creationId xmlns:a16="http://schemas.microsoft.com/office/drawing/2014/main" id="{CB74DF45-AE85-0085-6E63-44B10ED5C304}"/>
              </a:ext>
            </a:extLst>
          </p:cNvPr>
          <p:cNvCxnSpPr/>
          <p:nvPr/>
        </p:nvCxnSpPr>
        <p:spPr>
          <a:xfrm>
            <a:off x="1604963" y="3894138"/>
            <a:ext cx="719137" cy="3175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7639" name="CasellaDiTesto 263199">
            <a:extLst>
              <a:ext uri="{FF2B5EF4-FFF2-40B4-BE49-F238E27FC236}">
                <a16:creationId xmlns:a16="http://schemas.microsoft.com/office/drawing/2014/main" id="{FE803D82-0255-FC2B-6D42-EC982D419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1150" y="3605213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it-CH" altLang="it-CH" sz="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moeda escritural títulos do Estado</a:t>
            </a:r>
          </a:p>
        </p:txBody>
      </p:sp>
      <p:sp>
        <p:nvSpPr>
          <p:cNvPr id="877640" name="CasellaDiTesto 1">
            <a:extLst>
              <a:ext uri="{FF2B5EF4-FFF2-40B4-BE49-F238E27FC236}">
                <a16:creationId xmlns:a16="http://schemas.microsoft.com/office/drawing/2014/main" id="{B477B558-1665-CA05-9EEE-03FD07175A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00988" y="1125538"/>
            <a:ext cx="11017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1200" b="1">
                <a:solidFill>
                  <a:schemeClr val="tx1"/>
                </a:solidFill>
                <a:latin typeface="Arial" panose="020B0604020202020204" pitchFamily="34" charset="0"/>
              </a:rPr>
              <a:t>O dinheiro é a seiva do capitalismo</a:t>
            </a:r>
            <a:endParaRPr lang="en-US" altLang="en-US" sz="1200" b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8C0D19BE-F53F-7FE5-9448-2E49C270C1EB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618" name="Segnaposto numero diapositiva 1">
            <a:extLst>
              <a:ext uri="{FF2B5EF4-FFF2-40B4-BE49-F238E27FC236}">
                <a16:creationId xmlns:a16="http://schemas.microsoft.com/office/drawing/2014/main" id="{B8BB03C1-051A-5552-BB15-533020DF97F8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xfrm>
            <a:off x="6553200" y="6356350"/>
            <a:ext cx="21336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40" tIns="45720" rIns="91440" bIns="4572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  <a:tabLst/>
            </a:pPr>
            <a:fld id="{1E6FA92B-4B4E-4A25-ACF6-D6CF04E3D545}" type="slidenum">
              <a:rPr lang="it-CH" altLang="en-US" sz="1200" smtClean="0">
                <a:solidFill>
                  <a:srgbClr val="898989"/>
                </a:solidFill>
                <a:latin typeface="Arial" panose="020B0604020202020204" pitchFamily="34" charset="0"/>
              </a:rPr>
              <a:pPr algn="ctr">
                <a:spcBef>
                  <a:spcPct val="0"/>
                </a:spcBef>
                <a:buClrTx/>
                <a:buSzTx/>
                <a:buFontTx/>
                <a:buNone/>
                <a:tabLst/>
              </a:pPr>
              <a:t>173</a:t>
            </a:fld>
            <a:endParaRPr lang="it-IT" altLang="en-US" sz="1200" b="1">
              <a:solidFill>
                <a:srgbClr val="898989"/>
              </a:solidFill>
              <a:latin typeface="Arial" panose="020B0604020202020204" pitchFamily="34" charset="0"/>
            </a:endParaRPr>
          </a:p>
        </p:txBody>
      </p:sp>
      <p:pic>
        <p:nvPicPr>
          <p:cNvPr id="914434" name="Picture 2">
            <a:extLst>
              <a:ext uri="{FF2B5EF4-FFF2-40B4-BE49-F238E27FC236}">
                <a16:creationId xmlns:a16="http://schemas.microsoft.com/office/drawing/2014/main" id="{5DAC3246-87DF-F83C-7722-EBBB3CE41D9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/>
          <a:srcRect r="50000"/>
          <a:stretch/>
        </p:blipFill>
        <p:spPr bwMode="auto">
          <a:xfrm>
            <a:off x="823913" y="457200"/>
            <a:ext cx="1511300" cy="153987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879620" name="CasellaDiTesto 3">
            <a:extLst>
              <a:ext uri="{FF2B5EF4-FFF2-40B4-BE49-F238E27FC236}">
                <a16:creationId xmlns:a16="http://schemas.microsoft.com/office/drawing/2014/main" id="{CD877556-2E6F-E954-0DB5-39385F53FE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475" y="2179638"/>
            <a:ext cx="3024188" cy="156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1200">
                <a:solidFill>
                  <a:schemeClr val="tx1"/>
                </a:solidFill>
                <a:latin typeface="Arial" panose="020B0604020202020204" pitchFamily="34" charset="0"/>
              </a:rPr>
              <a:t>Na Suíça, as moedas são cunhadas pela Casa da Moeda Federal e depois vendidas pelo preço nominal ao Banco Nacional. A diferença entre o custo de produção e o preço nominal é a senhoriagem, que neste caso vai para a Confederação (cerca de 5 milhões de                 Fr. / ano)</a:t>
            </a:r>
            <a:endParaRPr lang="en-US" altLang="en-US" sz="12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pic>
        <p:nvPicPr>
          <p:cNvPr id="914436" name="Picture 4" descr="Brochure sulle banconote">
            <a:extLst>
              <a:ext uri="{FF2B5EF4-FFF2-40B4-BE49-F238E27FC236}">
                <a16:creationId xmlns:a16="http://schemas.microsoft.com/office/drawing/2014/main" id="{FFA384EA-81BD-888F-5958-EAE05734BE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979738" y="379413"/>
            <a:ext cx="2828925" cy="1619250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4999"/>
              </a:srgbClr>
            </a:outerShdw>
          </a:effectLst>
        </p:spPr>
      </p:pic>
      <p:sp>
        <p:nvSpPr>
          <p:cNvPr id="879622" name="CasellaDiTesto 4">
            <a:extLst>
              <a:ext uri="{FF2B5EF4-FFF2-40B4-BE49-F238E27FC236}">
                <a16:creationId xmlns:a16="http://schemas.microsoft.com/office/drawing/2014/main" id="{C96BE86B-0926-ED8A-EC51-52AAD476E8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8825" y="2381250"/>
            <a:ext cx="1074738" cy="1014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1200">
                <a:solidFill>
                  <a:schemeClr val="tx1"/>
                </a:solidFill>
                <a:latin typeface="Arial" panose="020B0604020202020204" pitchFamily="34" charset="0"/>
              </a:rPr>
              <a:t>Na Suíça, as notas são impressas pelo Banco Nacional.</a:t>
            </a:r>
            <a:r>
              <a:rPr lang="en-US" altLang="en-US" sz="1200">
                <a:solidFill>
                  <a:schemeClr val="tx1"/>
                </a:solidFill>
                <a:latin typeface="Arial" panose="020B0604020202020204" pitchFamily="34" charset="0"/>
              </a:rPr>
              <a:t> </a:t>
            </a:r>
          </a:p>
        </p:txBody>
      </p:sp>
      <p:pic>
        <p:nvPicPr>
          <p:cNvPr id="914440" name="Picture 8" descr="Carte di credito speciali e carte in valuta estera | UBS Svizzera">
            <a:extLst>
              <a:ext uri="{FF2B5EF4-FFF2-40B4-BE49-F238E27FC236}">
                <a16:creationId xmlns:a16="http://schemas.microsoft.com/office/drawing/2014/main" id="{2ECEA101-315C-E52C-AC12-6F62F70A31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332538" y="325438"/>
            <a:ext cx="2278062" cy="145891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879624" name="CasellaDiTesto 5">
            <a:extLst>
              <a:ext uri="{FF2B5EF4-FFF2-40B4-BE49-F238E27FC236}">
                <a16:creationId xmlns:a16="http://schemas.microsoft.com/office/drawing/2014/main" id="{72A64240-40EB-A486-55BD-DF3B524261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663" y="4135438"/>
            <a:ext cx="33274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1200">
                <a:solidFill>
                  <a:schemeClr val="tx1"/>
                </a:solidFill>
                <a:latin typeface="Arial" panose="020B0604020202020204" pitchFamily="34" charset="0"/>
              </a:rPr>
              <a:t>Esses meios de pagamento pertencem ao Banco Nacional da Suíça, que os aluga para quem precisa, principalmente os bancos.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1200">
                <a:solidFill>
                  <a:schemeClr val="tx1"/>
                </a:solidFill>
                <a:latin typeface="Arial" panose="020B0604020202020204" pitchFamily="34" charset="0"/>
              </a:rPr>
              <a:t>Danificar ou destruir esses meios de pagamento é crime.</a:t>
            </a:r>
            <a:endParaRPr lang="en-US" altLang="en-US" sz="12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879625" name="CasellaDiTesto 6">
            <a:extLst>
              <a:ext uri="{FF2B5EF4-FFF2-40B4-BE49-F238E27FC236}">
                <a16:creationId xmlns:a16="http://schemas.microsoft.com/office/drawing/2014/main" id="{3E00F336-D94E-1692-D1FB-C6697540F3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3650" y="1966913"/>
            <a:ext cx="2387600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1200">
                <a:solidFill>
                  <a:schemeClr val="tx1"/>
                </a:solidFill>
                <a:latin typeface="Arial" panose="020B0604020202020204" pitchFamily="34" charset="0"/>
              </a:rPr>
              <a:t>Este meio de pagamento e o dinheiro eletrónico (ou escritural) que está nas contas pertencem ao Banco que os emitiu (neste caso ao UBS). A senhoriagem (juros) permanece com o banco. Em caso de falência, todo o dinheiro eletrônico nas contas dos clientes entra nos ativos da massa falida.   </a:t>
            </a:r>
            <a:endParaRPr lang="en-US" altLang="en-US" sz="12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8" name="Parentesi graffa aperta 7">
            <a:extLst>
              <a:ext uri="{FF2B5EF4-FFF2-40B4-BE49-F238E27FC236}">
                <a16:creationId xmlns:a16="http://schemas.microsoft.com/office/drawing/2014/main" id="{E0C880DD-C201-B0AC-9A35-480B4577C7DD}"/>
              </a:ext>
            </a:extLst>
          </p:cNvPr>
          <p:cNvSpPr/>
          <p:nvPr/>
        </p:nvSpPr>
        <p:spPr>
          <a:xfrm rot="16200000">
            <a:off x="2978151" y="1077912"/>
            <a:ext cx="455612" cy="5618163"/>
          </a:xfrm>
          <a:prstGeom prst="leftBrace">
            <a:avLst>
              <a:gd name="adj1" fmla="val 34093"/>
              <a:gd name="adj2" fmla="val 2452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pic>
        <p:nvPicPr>
          <p:cNvPr id="879627" name="Immagine 12">
            <a:extLst>
              <a:ext uri="{FF2B5EF4-FFF2-40B4-BE49-F238E27FC236}">
                <a16:creationId xmlns:a16="http://schemas.microsoft.com/office/drawing/2014/main" id="{824557A0-C7EB-DE19-9AFE-2048902295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1438" y="4221163"/>
            <a:ext cx="21336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9628" name="CasellaDiTesto 13">
            <a:extLst>
              <a:ext uri="{FF2B5EF4-FFF2-40B4-BE49-F238E27FC236}">
                <a16:creationId xmlns:a16="http://schemas.microsoft.com/office/drawing/2014/main" id="{284DE15A-FEBE-C6C9-A30C-E774E82747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8313" y="5446713"/>
            <a:ext cx="1452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chemeClr val="bg1"/>
                </a:solidFill>
                <a:latin typeface="Arial" panose="020B0604020202020204" pitchFamily="34" charset="0"/>
              </a:rPr>
              <a:t>Dinheiro eletrónico </a:t>
            </a:r>
          </a:p>
        </p:txBody>
      </p:sp>
      <p:pic>
        <p:nvPicPr>
          <p:cNvPr id="879629" name="Picture 5">
            <a:extLst>
              <a:ext uri="{FF2B5EF4-FFF2-40B4-BE49-F238E27FC236}">
                <a16:creationId xmlns:a16="http://schemas.microsoft.com/office/drawing/2014/main" id="{F9F26502-76A6-7D54-90ED-CD7E7EEAE7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35363" y="2370138"/>
            <a:ext cx="884237" cy="96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2">
            <a:extLst>
              <a:ext uri="{FF2B5EF4-FFF2-40B4-BE49-F238E27FC236}">
                <a16:creationId xmlns:a16="http://schemas.microsoft.com/office/drawing/2014/main" id="{A93CE81A-4944-CE0B-2CFE-FD89858559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25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p:blipFill>
        <p:spPr bwMode="auto">
          <a:xfrm>
            <a:off x="6492875" y="4135438"/>
            <a:ext cx="2305050" cy="23050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cxnSp>
        <p:nvCxnSpPr>
          <p:cNvPr id="16" name="Connettore diritto 15">
            <a:extLst>
              <a:ext uri="{FF2B5EF4-FFF2-40B4-BE49-F238E27FC236}">
                <a16:creationId xmlns:a16="http://schemas.microsoft.com/office/drawing/2014/main" id="{CC0355A1-29CC-9B45-A846-E6A314D3CAFA}"/>
              </a:ext>
            </a:extLst>
          </p:cNvPr>
          <p:cNvCxnSpPr>
            <a:stCxn id="8" idx="0"/>
          </p:cNvCxnSpPr>
          <p:nvPr/>
        </p:nvCxnSpPr>
        <p:spPr>
          <a:xfrm flipV="1">
            <a:off x="396875" y="198438"/>
            <a:ext cx="0" cy="346075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onnettore diritto 22">
            <a:extLst>
              <a:ext uri="{FF2B5EF4-FFF2-40B4-BE49-F238E27FC236}">
                <a16:creationId xmlns:a16="http://schemas.microsoft.com/office/drawing/2014/main" id="{F57F2468-D606-386C-32C5-76821BD42F01}"/>
              </a:ext>
            </a:extLst>
          </p:cNvPr>
          <p:cNvCxnSpPr>
            <a:cxnSpLocks/>
          </p:cNvCxnSpPr>
          <p:nvPr/>
        </p:nvCxnSpPr>
        <p:spPr>
          <a:xfrm>
            <a:off x="396875" y="185738"/>
            <a:ext cx="5618163" cy="254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Connettore diritto 23">
            <a:extLst>
              <a:ext uri="{FF2B5EF4-FFF2-40B4-BE49-F238E27FC236}">
                <a16:creationId xmlns:a16="http://schemas.microsoft.com/office/drawing/2014/main" id="{988EB039-FD34-3A72-11F4-15DD30D56AC1}"/>
              </a:ext>
            </a:extLst>
          </p:cNvPr>
          <p:cNvCxnSpPr/>
          <p:nvPr/>
        </p:nvCxnSpPr>
        <p:spPr>
          <a:xfrm flipV="1">
            <a:off x="6015038" y="198438"/>
            <a:ext cx="0" cy="346075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CasellaDiTesto 20">
            <a:extLst>
              <a:ext uri="{FF2B5EF4-FFF2-40B4-BE49-F238E27FC236}">
                <a16:creationId xmlns:a16="http://schemas.microsoft.com/office/drawing/2014/main" id="{0050B223-156F-529A-327C-E6D89C16323A}"/>
              </a:ext>
            </a:extLst>
          </p:cNvPr>
          <p:cNvSpPr txBox="1"/>
          <p:nvPr/>
        </p:nvSpPr>
        <p:spPr>
          <a:xfrm>
            <a:off x="3355975" y="6361113"/>
            <a:ext cx="3121025" cy="319087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1400" b="1" dirty="0"/>
              <a:t>A </a:t>
            </a:r>
            <a:r>
              <a:rPr lang="en-US" sz="1400" b="1" dirty="0" err="1"/>
              <a:t>massa</a:t>
            </a:r>
            <a:r>
              <a:rPr lang="en-US" sz="1400" b="1" dirty="0"/>
              <a:t> </a:t>
            </a:r>
            <a:r>
              <a:rPr lang="en-US" sz="1400" b="1" dirty="0" err="1"/>
              <a:t>monetária</a:t>
            </a:r>
            <a:r>
              <a:rPr lang="en-US" sz="1400" b="1" dirty="0"/>
              <a:t> da </a:t>
            </a:r>
            <a:r>
              <a:rPr lang="en-US" sz="1400" b="1" dirty="0" err="1"/>
              <a:t>Suíça</a:t>
            </a:r>
            <a:r>
              <a:rPr lang="en-US" sz="1400" b="1" dirty="0"/>
              <a:t> (M1)</a:t>
            </a:r>
          </a:p>
        </p:txBody>
      </p:sp>
      <p:sp>
        <p:nvSpPr>
          <p:cNvPr id="879635" name="CasellaDiTesto 21">
            <a:extLst>
              <a:ext uri="{FF2B5EF4-FFF2-40B4-BE49-F238E27FC236}">
                <a16:creationId xmlns:a16="http://schemas.microsoft.com/office/drawing/2014/main" id="{E7611D5A-4D13-6AF2-5FB4-CCEBC0A31D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3675" y="4000500"/>
            <a:ext cx="5873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chemeClr val="tx1"/>
                </a:solidFill>
                <a:latin typeface="Arial" panose="020B0604020202020204" pitchFamily="34" charset="0"/>
              </a:rPr>
              <a:t>Notas</a:t>
            </a:r>
          </a:p>
        </p:txBody>
      </p:sp>
      <p:cxnSp>
        <p:nvCxnSpPr>
          <p:cNvPr id="26" name="Connettore diritto 25">
            <a:extLst>
              <a:ext uri="{FF2B5EF4-FFF2-40B4-BE49-F238E27FC236}">
                <a16:creationId xmlns:a16="http://schemas.microsoft.com/office/drawing/2014/main" id="{F6432239-42FD-CF08-07C2-2CA473B83D79}"/>
              </a:ext>
            </a:extLst>
          </p:cNvPr>
          <p:cNvCxnSpPr/>
          <p:nvPr/>
        </p:nvCxnSpPr>
        <p:spPr>
          <a:xfrm>
            <a:off x="4551363" y="4146550"/>
            <a:ext cx="157162" cy="3429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9637" name="CasellaDiTesto 30">
            <a:extLst>
              <a:ext uri="{FF2B5EF4-FFF2-40B4-BE49-F238E27FC236}">
                <a16:creationId xmlns:a16="http://schemas.microsoft.com/office/drawing/2014/main" id="{7F8D99F9-4DEF-7AF5-837F-269FC952FD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5750" y="3963988"/>
            <a:ext cx="9128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chemeClr val="tx1"/>
                </a:solidFill>
                <a:latin typeface="Arial" panose="020B0604020202020204" pitchFamily="34" charset="0"/>
              </a:rPr>
              <a:t>moedas               de metal</a:t>
            </a:r>
          </a:p>
        </p:txBody>
      </p:sp>
      <p:cxnSp>
        <p:nvCxnSpPr>
          <p:cNvPr id="32" name="Connettore diritto 31">
            <a:extLst>
              <a:ext uri="{FF2B5EF4-FFF2-40B4-BE49-F238E27FC236}">
                <a16:creationId xmlns:a16="http://schemas.microsoft.com/office/drawing/2014/main" id="{428248E9-3BE9-5ADB-B295-ADD3A6E2DCB6}"/>
              </a:ext>
            </a:extLst>
          </p:cNvPr>
          <p:cNvCxnSpPr>
            <a:cxnSpLocks/>
            <a:stCxn id="879637" idx="1"/>
          </p:cNvCxnSpPr>
          <p:nvPr/>
        </p:nvCxnSpPr>
        <p:spPr>
          <a:xfrm flipH="1">
            <a:off x="4916488" y="4164013"/>
            <a:ext cx="449262" cy="252412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9639" name="CasellaDiTesto 28">
            <a:extLst>
              <a:ext uri="{FF2B5EF4-FFF2-40B4-BE49-F238E27FC236}">
                <a16:creationId xmlns:a16="http://schemas.microsoft.com/office/drawing/2014/main" id="{8F49D059-3A64-8B96-D9A6-B82C857A2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663" y="5283200"/>
            <a:ext cx="393065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1200">
                <a:solidFill>
                  <a:schemeClr val="tx1"/>
                </a:solidFill>
                <a:latin typeface="Arial" panose="020B0604020202020204" pitchFamily="34" charset="0"/>
              </a:rPr>
              <a:t>Na Suíça, a oferta monetária (M1) é de cerca                   de 600 bilhões de francos suíços. O Banco                  Nacional controla apenas moedas e notas de                metal, ou 10% da oferta monetária. O dinheiro eletrônico representa 90% da oferta monetária.</a:t>
            </a:r>
            <a:endParaRPr lang="en-US" altLang="en-US" sz="12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0EDF5557-DF97-9938-6950-14F3077F05DF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666" name="Text Box 1">
            <a:extLst>
              <a:ext uri="{FF2B5EF4-FFF2-40B4-BE49-F238E27FC236}">
                <a16:creationId xmlns:a16="http://schemas.microsoft.com/office/drawing/2014/main" id="{AF895555-7E78-84AC-786D-09A4AD2EF1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4138" y="1074738"/>
            <a:ext cx="80962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06CEB50-B9C9-4DF8-9864-036345EF1942}" type="slidenum">
              <a:rPr lang="it-IT" altLang="it-CH" sz="1400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174</a:t>
            </a:fld>
            <a:endParaRPr lang="it-IT" altLang="it-CH" sz="1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pic>
        <p:nvPicPr>
          <p:cNvPr id="881667" name="Picture 2">
            <a:extLst>
              <a:ext uri="{FF2B5EF4-FFF2-40B4-BE49-F238E27FC236}">
                <a16:creationId xmlns:a16="http://schemas.microsoft.com/office/drawing/2014/main" id="{AFCEB805-E4D9-A42E-1995-25A7CEE530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4450" y="692150"/>
            <a:ext cx="6219825" cy="4791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81668" name="Text Box 3">
            <a:extLst>
              <a:ext uri="{FF2B5EF4-FFF2-40B4-BE49-F238E27FC236}">
                <a16:creationId xmlns:a16="http://schemas.microsoft.com/office/drawing/2014/main" id="{B75863F0-1F37-6E7D-7F87-0FE41C9570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2725" y="5889625"/>
            <a:ext cx="4968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solidFill>
                  <a:srgbClr val="FFFFFF"/>
                </a:solidFill>
                <a:cs typeface="Arial" panose="020B0604020202020204" pitchFamily="34" charset="0"/>
              </a:rPr>
              <a:t>A dívida total dos EUA em relação ao PIB</a:t>
            </a:r>
          </a:p>
        </p:txBody>
      </p:sp>
      <p:pic>
        <p:nvPicPr>
          <p:cNvPr id="881669" name="Picture 4">
            <a:extLst>
              <a:ext uri="{FF2B5EF4-FFF2-40B4-BE49-F238E27FC236}">
                <a16:creationId xmlns:a16="http://schemas.microsoft.com/office/drawing/2014/main" id="{631706FC-D48F-99A1-CFE2-82BAB771A1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3900" y="4652963"/>
            <a:ext cx="1439863" cy="1941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7917FE3D-B77C-E374-8F45-D7B4CE61088E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714" name="Text Box 1">
            <a:extLst>
              <a:ext uri="{FF2B5EF4-FFF2-40B4-BE49-F238E27FC236}">
                <a16:creationId xmlns:a16="http://schemas.microsoft.com/office/drawing/2014/main" id="{F70D0120-893F-D1E5-B4CC-9F84D1FA4D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AA2963E4-ADCE-45E8-BD46-B7A2D2411EE1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175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883715" name="Rectangle 2">
            <a:extLst>
              <a:ext uri="{FF2B5EF4-FFF2-40B4-BE49-F238E27FC236}">
                <a16:creationId xmlns:a16="http://schemas.microsoft.com/office/drawing/2014/main" id="{6159B338-1FB7-8E1B-2C8B-BD598C12D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50" y="692150"/>
            <a:ext cx="7561263" cy="157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4000" b="1" u="sng">
                <a:cs typeface="Arial" panose="020B0604020202020204" pitchFamily="34" charset="0"/>
              </a:rPr>
              <a:t>REGRA Nº 5 a</a:t>
            </a:r>
          </a:p>
        </p:txBody>
      </p:sp>
      <p:sp>
        <p:nvSpPr>
          <p:cNvPr id="883716" name="Rectangle 3">
            <a:extLst>
              <a:ext uri="{FF2B5EF4-FFF2-40B4-BE49-F238E27FC236}">
                <a16:creationId xmlns:a16="http://schemas.microsoft.com/office/drawing/2014/main" id="{9C973F96-17A6-8928-FEF7-C0D3E811A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100" y="18161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41313" indent="-311150"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700"/>
              </a:spcBef>
              <a:buClrTx/>
              <a:buFontTx/>
              <a:buNone/>
            </a:pPr>
            <a:endParaRPr lang="fr-CH" altLang="it-CH" sz="2800" b="1">
              <a:cs typeface="Arial" panose="020B0604020202020204" pitchFamily="34" charset="0"/>
            </a:endParaRPr>
          </a:p>
          <a:p>
            <a:pPr eaLnBrk="1" hangingPunct="1">
              <a:spcBef>
                <a:spcPts val="900"/>
              </a:spcBef>
              <a:buClrTx/>
              <a:buFontTx/>
              <a:buNone/>
            </a:pPr>
            <a:r>
              <a:rPr lang="fr-CH" altLang="it-CH" sz="3600" b="1">
                <a:cs typeface="Arial" panose="020B0604020202020204" pitchFamily="34" charset="0"/>
              </a:rPr>
              <a:t>	A ECONOMIA DE MERCADO</a:t>
            </a:r>
          </a:p>
          <a:p>
            <a:pPr eaLnBrk="1" hangingPunct="1">
              <a:spcBef>
                <a:spcPts val="700"/>
              </a:spcBef>
              <a:buClrTx/>
              <a:buFontTx/>
              <a:buNone/>
            </a:pPr>
            <a:r>
              <a:rPr lang="fr-CH" altLang="it-CH" sz="2800" b="1">
                <a:cs typeface="Arial" panose="020B0604020202020204" pitchFamily="34" charset="0"/>
              </a:rPr>
              <a:t>	NECESSITA</a:t>
            </a:r>
          </a:p>
          <a:p>
            <a:pPr eaLnBrk="1" hangingPunct="1">
              <a:spcBef>
                <a:spcPts val="450"/>
              </a:spcBef>
              <a:buClrTx/>
              <a:buFontTx/>
              <a:buNone/>
            </a:pPr>
            <a:endParaRPr lang="fr-CH" altLang="it-CH" sz="1800" b="1">
              <a:cs typeface="Arial" panose="020B0604020202020204" pitchFamily="34" charset="0"/>
            </a:endParaRPr>
          </a:p>
          <a:p>
            <a:pPr eaLnBrk="1" hangingPunct="1">
              <a:spcBef>
                <a:spcPts val="700"/>
              </a:spcBef>
              <a:buClrTx/>
              <a:buFontTx/>
              <a:buNone/>
            </a:pPr>
            <a:r>
              <a:rPr lang="fr-CH" altLang="it-CH" sz="2800" b="1">
                <a:cs typeface="Arial" panose="020B0604020202020204" pitchFamily="34" charset="0"/>
              </a:rPr>
              <a:t>   - de INVESTIMENTOS</a:t>
            </a:r>
          </a:p>
          <a:p>
            <a:pPr eaLnBrk="1" hangingPunct="1">
              <a:spcBef>
                <a:spcPts val="700"/>
              </a:spcBef>
              <a:buClrTx/>
              <a:buFontTx/>
              <a:buNone/>
            </a:pPr>
            <a:r>
              <a:rPr lang="fr-CH" altLang="it-CH" sz="2800" b="1">
                <a:cs typeface="Arial" panose="020B0604020202020204" pitchFamily="34" charset="0"/>
              </a:rPr>
              <a:t>   - de MERCADOS SOLVENTES</a:t>
            </a:r>
          </a:p>
          <a:p>
            <a:pPr eaLnBrk="1" hangingPunct="1">
              <a:spcBef>
                <a:spcPts val="700"/>
              </a:spcBef>
              <a:buClrTx/>
              <a:buFontTx/>
              <a:buNone/>
            </a:pPr>
            <a:r>
              <a:rPr lang="fr-CH" altLang="it-CH" sz="2800" b="1">
                <a:cs typeface="Arial" panose="020B0604020202020204" pitchFamily="34" charset="0"/>
              </a:rPr>
              <a:t>	- de CRESCIMENTO CONTÍNUO</a:t>
            </a:r>
          </a:p>
          <a:p>
            <a:pPr eaLnBrk="1" hangingPunct="1">
              <a:spcBef>
                <a:spcPts val="450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	</a:t>
            </a:r>
          </a:p>
        </p:txBody>
      </p:sp>
      <p:pic>
        <p:nvPicPr>
          <p:cNvPr id="883717" name="Picture 4">
            <a:extLst>
              <a:ext uri="{FF2B5EF4-FFF2-40B4-BE49-F238E27FC236}">
                <a16:creationId xmlns:a16="http://schemas.microsoft.com/office/drawing/2014/main" id="{A30CCDF7-779E-6493-3DE6-33B59A67E2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1725" y="3521075"/>
            <a:ext cx="1095375" cy="1114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83718" name="Picture 5">
            <a:extLst>
              <a:ext uri="{FF2B5EF4-FFF2-40B4-BE49-F238E27FC236}">
                <a16:creationId xmlns:a16="http://schemas.microsoft.com/office/drawing/2014/main" id="{4B2998E1-1DDE-F1D0-30E9-A9BCC18A56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3838" y="4668838"/>
            <a:ext cx="1527175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1BF98E80-79F7-F2AD-917A-74B4DD90D381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762" name="Text Box 1">
            <a:extLst>
              <a:ext uri="{FF2B5EF4-FFF2-40B4-BE49-F238E27FC236}">
                <a16:creationId xmlns:a16="http://schemas.microsoft.com/office/drawing/2014/main" id="{37C9F6BC-27C3-74C4-1202-2B0D8FCE01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0248912A-7C45-47E0-9AC9-F86BF3CCB2C2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176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885763" name="Rectangle 2">
            <a:extLst>
              <a:ext uri="{FF2B5EF4-FFF2-40B4-BE49-F238E27FC236}">
                <a16:creationId xmlns:a16="http://schemas.microsoft.com/office/drawing/2014/main" id="{1D4B3650-D2F7-ABFF-76AD-CDCCA1370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50" y="333375"/>
            <a:ext cx="7561263" cy="1209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4000" b="1" u="sng">
                <a:cs typeface="Arial" panose="020B0604020202020204" pitchFamily="34" charset="0"/>
              </a:rPr>
              <a:t>REGRA Nº 5 b</a:t>
            </a:r>
          </a:p>
        </p:txBody>
      </p:sp>
      <p:sp>
        <p:nvSpPr>
          <p:cNvPr id="885764" name="Rectangle 3">
            <a:extLst>
              <a:ext uri="{FF2B5EF4-FFF2-40B4-BE49-F238E27FC236}">
                <a16:creationId xmlns:a16="http://schemas.microsoft.com/office/drawing/2014/main" id="{4CB432BB-76C4-F359-3DC4-5455E94896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213" y="1484313"/>
            <a:ext cx="7775575" cy="4968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42900" indent="-311150"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900"/>
              </a:spcBef>
              <a:buClrTx/>
              <a:buFontTx/>
              <a:buNone/>
            </a:pPr>
            <a:r>
              <a:rPr lang="fr-CH" altLang="it-CH" sz="3600" b="1">
                <a:cs typeface="Arial" panose="020B0604020202020204" pitchFamily="34" charset="0"/>
              </a:rPr>
              <a:t>	A ECONOMIA DE MERCADO</a:t>
            </a:r>
          </a:p>
          <a:p>
            <a:pPr eaLnBrk="1" hangingPunct="1">
              <a:spcBef>
                <a:spcPts val="700"/>
              </a:spcBef>
              <a:buClrTx/>
              <a:buFontTx/>
              <a:buNone/>
            </a:pPr>
            <a:r>
              <a:rPr lang="fr-CH" altLang="it-CH" sz="2800" b="1">
                <a:cs typeface="Arial" panose="020B0604020202020204" pitchFamily="34" charset="0"/>
              </a:rPr>
              <a:t>	CRIA</a:t>
            </a:r>
          </a:p>
          <a:p>
            <a:pPr eaLnBrk="1" hangingPunct="1">
              <a:spcBef>
                <a:spcPts val="450"/>
              </a:spcBef>
              <a:buClrTx/>
              <a:buFontTx/>
              <a:buNone/>
            </a:pPr>
            <a:endParaRPr lang="fr-CH" altLang="it-CH" sz="1800" b="1">
              <a:cs typeface="Arial" panose="020B0604020202020204" pitchFamily="34" charset="0"/>
            </a:endParaRPr>
          </a:p>
          <a:p>
            <a:pPr eaLnBrk="1" hangingPunct="1">
              <a:spcBef>
                <a:spcPts val="600"/>
              </a:spcBef>
              <a:buClrTx/>
              <a:buFontTx/>
              <a:buNone/>
            </a:pPr>
            <a:r>
              <a:rPr lang="fr-CH" altLang="it-CH" sz="2800" b="1">
                <a:cs typeface="Arial" panose="020B0604020202020204" pitchFamily="34" charset="0"/>
              </a:rPr>
              <a:t>   	</a:t>
            </a:r>
            <a:r>
              <a:rPr lang="fr-CH" altLang="it-CH" sz="1600" b="1">
                <a:cs typeface="Arial" panose="020B0604020202020204" pitchFamily="34" charset="0"/>
              </a:rPr>
              <a:t>-  UM DESENVOLVIMENTO </a:t>
            </a:r>
            <a:r>
              <a:rPr lang="fr-CH" altLang="it-CH" sz="2400" b="1">
                <a:cs typeface="Arial" panose="020B0604020202020204" pitchFamily="34" charset="0"/>
              </a:rPr>
              <a:t>CÍCLICO</a:t>
            </a:r>
          </a:p>
          <a:p>
            <a:pPr eaLnBrk="1" hangingPunct="1">
              <a:spcBef>
                <a:spcPts val="400"/>
              </a:spcBef>
              <a:buClrTx/>
              <a:buFontTx/>
              <a:buNone/>
            </a:pPr>
            <a:r>
              <a:rPr lang="fr-CH" altLang="it-CH" sz="1600" b="1">
                <a:cs typeface="Arial" panose="020B0604020202020204" pitchFamily="34" charset="0"/>
              </a:rPr>
              <a:t>    	-  A DESREGULAMENTAÇÃO</a:t>
            </a:r>
          </a:p>
          <a:p>
            <a:pPr eaLnBrk="1" hangingPunct="1">
              <a:spcBef>
                <a:spcPts val="400"/>
              </a:spcBef>
              <a:buClrTx/>
              <a:buFontTx/>
              <a:buNone/>
            </a:pPr>
            <a:r>
              <a:rPr lang="fr-CH" altLang="it-CH" sz="1600" b="1">
                <a:cs typeface="Arial" panose="020B0604020202020204" pitchFamily="34" charset="0"/>
              </a:rPr>
              <a:t>	-  A COMPETIÇÃO SELVAGEM  (ganha o mais forte / rico)</a:t>
            </a:r>
          </a:p>
          <a:p>
            <a:pPr eaLnBrk="1" hangingPunct="1">
              <a:spcBef>
                <a:spcPts val="400"/>
              </a:spcBef>
              <a:buClrTx/>
              <a:buFontTx/>
              <a:buNone/>
            </a:pPr>
            <a:r>
              <a:rPr lang="fr-CH" altLang="it-CH" sz="1600" b="1">
                <a:cs typeface="Arial" panose="020B0604020202020204" pitchFamily="34" charset="0"/>
              </a:rPr>
              <a:t>	-  A EXPLORAÇÃO DOS RECURSOS NATURAIS E DO ESTADO</a:t>
            </a:r>
          </a:p>
          <a:p>
            <a:pPr eaLnBrk="1" hangingPunct="1">
              <a:spcBef>
                <a:spcPts val="400"/>
              </a:spcBef>
              <a:buClrTx/>
              <a:buFontTx/>
              <a:buNone/>
            </a:pPr>
            <a:r>
              <a:rPr lang="fr-CH" altLang="it-CH" sz="1600" b="1">
                <a:cs typeface="Arial" panose="020B0604020202020204" pitchFamily="34" charset="0"/>
              </a:rPr>
              <a:t>	-  A CONCENTRAÇÃO DA RIQUEZA E DO PODER</a:t>
            </a:r>
          </a:p>
          <a:p>
            <a:pPr eaLnBrk="1" hangingPunct="1">
              <a:spcBef>
                <a:spcPts val="400"/>
              </a:spcBef>
              <a:buClrTx/>
              <a:buFontTx/>
              <a:buNone/>
            </a:pPr>
            <a:r>
              <a:rPr lang="fr-CH" altLang="it-CH" sz="1600" b="1">
                <a:cs typeface="Arial" panose="020B0604020202020204" pitchFamily="34" charset="0"/>
              </a:rPr>
              <a:t>	-  A DIVISÃO / ESTRATIFICAÇÃO DA SOCIEDADE</a:t>
            </a:r>
          </a:p>
          <a:p>
            <a:pPr eaLnBrk="1" hangingPunct="1">
              <a:spcBef>
                <a:spcPts val="400"/>
              </a:spcBef>
              <a:buClrTx/>
              <a:buFontTx/>
              <a:buNone/>
            </a:pPr>
            <a:r>
              <a:rPr lang="fr-CH" altLang="it-CH" sz="1600" b="1">
                <a:cs typeface="Arial" panose="020B0604020202020204" pitchFamily="34" charset="0"/>
              </a:rPr>
              <a:t>		(ricos e pobres; burgueses e proletários; 1º, 2º, 3º e 4º mundos;</a:t>
            </a:r>
          </a:p>
          <a:p>
            <a:pPr eaLnBrk="1" hangingPunct="1">
              <a:spcBef>
                <a:spcPts val="400"/>
              </a:spcBef>
              <a:buClrTx/>
              <a:buFontTx/>
              <a:buNone/>
            </a:pPr>
            <a:r>
              <a:rPr lang="fr-CH" altLang="it-CH" sz="1600" b="1">
                <a:cs typeface="Arial" panose="020B0604020202020204" pitchFamily="34" charset="0"/>
              </a:rPr>
              <a:t>		patrões e operários e empregados; etc.)</a:t>
            </a:r>
          </a:p>
          <a:p>
            <a:pPr eaLnBrk="1" hangingPunct="1">
              <a:spcBef>
                <a:spcPts val="400"/>
              </a:spcBef>
              <a:buClrTx/>
              <a:buFontTx/>
              <a:buNone/>
            </a:pPr>
            <a:r>
              <a:rPr lang="fr-CH" altLang="it-CH" sz="1600" b="1">
                <a:cs typeface="Arial" panose="020B0604020202020204" pitchFamily="34" charset="0"/>
              </a:rPr>
              <a:t>	-  A CULTURA DO CONSUMO</a:t>
            </a:r>
          </a:p>
          <a:p>
            <a:pPr eaLnBrk="1" hangingPunct="1">
              <a:spcBef>
                <a:spcPts val="400"/>
              </a:spcBef>
              <a:buClrTx/>
              <a:buFontTx/>
              <a:buNone/>
            </a:pPr>
            <a:r>
              <a:rPr lang="fr-CH" altLang="it-CH" sz="1600" b="1">
                <a:cs typeface="Arial" panose="020B0604020202020204" pitchFamily="34" charset="0"/>
              </a:rPr>
              <a:t>	-  UMA MAIOR INICIATIVA (prémios econômicos)</a:t>
            </a:r>
          </a:p>
          <a:p>
            <a:pPr eaLnBrk="1" hangingPunct="1">
              <a:spcBef>
                <a:spcPts val="400"/>
              </a:spcBef>
              <a:buClrTx/>
              <a:buFontTx/>
              <a:buNone/>
            </a:pPr>
            <a:r>
              <a:rPr lang="fr-CH" altLang="it-CH" sz="1600" b="1">
                <a:cs typeface="Arial" panose="020B0604020202020204" pitchFamily="34" charset="0"/>
              </a:rPr>
              <a:t>	-  UMA ACELERAÇÃO DO PROGRESSO TECNOLÓGICO</a:t>
            </a:r>
          </a:p>
          <a:p>
            <a:pPr eaLnBrk="1" hangingPunct="1">
              <a:spcBef>
                <a:spcPts val="400"/>
              </a:spcBef>
              <a:buClrTx/>
              <a:buFontTx/>
              <a:buNone/>
            </a:pPr>
            <a:r>
              <a:rPr lang="fr-CH" altLang="it-CH" sz="1600" b="1">
                <a:cs typeface="Arial" panose="020B0604020202020204" pitchFamily="34" charset="0"/>
              </a:rPr>
              <a:t>	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C5B44FC5-6F2F-EFC4-B892-D318A72B6DED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810" name="Text Box 1">
            <a:extLst>
              <a:ext uri="{FF2B5EF4-FFF2-40B4-BE49-F238E27FC236}">
                <a16:creationId xmlns:a16="http://schemas.microsoft.com/office/drawing/2014/main" id="{6132F5B7-B0EB-EE17-1A92-E85F232AE7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2588" y="6007100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B48C2298-0A25-439C-835D-B032364F9587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177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887811" name="Picture 2">
            <a:extLst>
              <a:ext uri="{FF2B5EF4-FFF2-40B4-BE49-F238E27FC236}">
                <a16:creationId xmlns:a16="http://schemas.microsoft.com/office/drawing/2014/main" id="{5342816B-8262-C445-BDCC-247D037F84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375" y="642938"/>
            <a:ext cx="7758113" cy="4786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87812" name="Text Box 3">
            <a:extLst>
              <a:ext uri="{FF2B5EF4-FFF2-40B4-BE49-F238E27FC236}">
                <a16:creationId xmlns:a16="http://schemas.microsoft.com/office/drawing/2014/main" id="{C7602962-2645-460E-0B20-9104A647B9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0" y="5643563"/>
            <a:ext cx="5715000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Os ciclos econômicos segundo Kondratieff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F7C1D2BF-6BA9-E521-1F3F-25BDCEABDCE5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858" name="Text Box 1">
            <a:extLst>
              <a:ext uri="{FF2B5EF4-FFF2-40B4-BE49-F238E27FC236}">
                <a16:creationId xmlns:a16="http://schemas.microsoft.com/office/drawing/2014/main" id="{70CBFEE5-DC65-446D-FCEA-A356DE248D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DBBDC57A-ECAC-4478-BBC2-C5B90080F6D2}" type="slidenum">
              <a:rPr lang="it-IT" altLang="it-CH" sz="1400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178</a:t>
            </a:fld>
            <a:endParaRPr lang="it-IT" altLang="it-CH" sz="1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889859" name="Text Box 2">
            <a:extLst>
              <a:ext uri="{FF2B5EF4-FFF2-40B4-BE49-F238E27FC236}">
                <a16:creationId xmlns:a16="http://schemas.microsoft.com/office/drawing/2014/main" id="{6D8CA795-767A-EA4C-CD21-52389E70F5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7319" y="1246981"/>
            <a:ext cx="3960813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b="1" u="sng">
                <a:solidFill>
                  <a:srgbClr val="FFFFFF"/>
                </a:solidFill>
                <a:cs typeface="Arial" panose="020B0604020202020204" pitchFamily="34" charset="0"/>
              </a:rPr>
              <a:t>O consumismo</a:t>
            </a:r>
          </a:p>
        </p:txBody>
      </p:sp>
      <p:sp>
        <p:nvSpPr>
          <p:cNvPr id="889860" name="Text Box 3">
            <a:extLst>
              <a:ext uri="{FF2B5EF4-FFF2-40B4-BE49-F238E27FC236}">
                <a16:creationId xmlns:a16="http://schemas.microsoft.com/office/drawing/2014/main" id="{C8EA1A22-E811-D60E-3D8F-325B9756D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64794" y="2829718"/>
            <a:ext cx="2474913" cy="1465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800">
                <a:solidFill>
                  <a:srgbClr val="FFFFFF"/>
                </a:solidFill>
                <a:cs typeface="Arial" panose="020B0604020202020204" pitchFamily="34" charset="0"/>
              </a:rPr>
              <a:t>A propensão do ser humano  para o consumo inútil e/ou excessivo tem uma longa história.</a:t>
            </a:r>
          </a:p>
        </p:txBody>
      </p:sp>
      <p:pic>
        <p:nvPicPr>
          <p:cNvPr id="889861" name="Picture 4">
            <a:extLst>
              <a:ext uri="{FF2B5EF4-FFF2-40B4-BE49-F238E27FC236}">
                <a16:creationId xmlns:a16="http://schemas.microsoft.com/office/drawing/2014/main" id="{F77DE61C-1799-D605-3FF7-4EA974ABC6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6869" y="819943"/>
            <a:ext cx="3384550" cy="4989513"/>
          </a:xfrm>
          <a:prstGeom prst="rect">
            <a:avLst/>
          </a:prstGeom>
          <a:noFill/>
          <a:ln w="38100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695A2DA8-972C-7449-45C3-1FAE5E3181D3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906" name="Text Box 1">
            <a:extLst>
              <a:ext uri="{FF2B5EF4-FFF2-40B4-BE49-F238E27FC236}">
                <a16:creationId xmlns:a16="http://schemas.microsoft.com/office/drawing/2014/main" id="{01F719EC-1C53-1560-79F7-53F64B2151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DBCF2873-0E1A-43AE-B04C-B3A5BFC4DE36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179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552963" name="Text Box 2">
            <a:extLst>
              <a:ext uri="{FF2B5EF4-FFF2-40B4-BE49-F238E27FC236}">
                <a16:creationId xmlns:a16="http://schemas.microsoft.com/office/drawing/2014/main" id="{129F4F7A-32A9-1187-EF42-DE11B9FD79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1825" y="1400175"/>
            <a:ext cx="2689225" cy="460375"/>
          </a:xfrm>
          <a:prstGeom prst="rect">
            <a:avLst/>
          </a:prstGeom>
          <a:noFill/>
          <a:ln>
            <a:noFill/>
          </a:ln>
          <a:effectLst/>
        </p:spPr>
        <p:txBody>
          <a:bodyPr lIns="90000" tIns="46800" rIns="90000" bIns="46800">
            <a:spAutoFit/>
          </a:bodyPr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it-CH" altLang="it-CH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O CONSUMISMO</a:t>
            </a:r>
          </a:p>
        </p:txBody>
      </p:sp>
      <p:sp>
        <p:nvSpPr>
          <p:cNvPr id="891908" name="Text Box 3">
            <a:extLst>
              <a:ext uri="{FF2B5EF4-FFF2-40B4-BE49-F238E27FC236}">
                <a16:creationId xmlns:a16="http://schemas.microsoft.com/office/drawing/2014/main" id="{3A609190-FBB3-F688-8902-2C26DD0942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9450" y="2244725"/>
            <a:ext cx="3073400" cy="311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800">
                <a:cs typeface="Arial" panose="020B0604020202020204" pitchFamily="34" charset="0"/>
              </a:rPr>
              <a:t>Hoje em dia, o consumo desnecessário e/ou excessivo desempenha um papel econômico importante, perdeu o sentido de imoralidade e é até mesmo admirado e incentivado.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800">
                <a:cs typeface="Arial" panose="020B0604020202020204" pitchFamily="34" charset="0"/>
              </a:rPr>
              <a:t>No entanto, o consumo excessivo é um perigo para a humanidade.</a:t>
            </a:r>
          </a:p>
        </p:txBody>
      </p:sp>
      <p:pic>
        <p:nvPicPr>
          <p:cNvPr id="891909" name="Picture 4">
            <a:extLst>
              <a:ext uri="{FF2B5EF4-FFF2-40B4-BE49-F238E27FC236}">
                <a16:creationId xmlns:a16="http://schemas.microsoft.com/office/drawing/2014/main" id="{80AF2EC9-782B-A1B1-7020-0F99217C55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2276475"/>
            <a:ext cx="1581150" cy="19367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52966" name="Picture 5">
            <a:extLst>
              <a:ext uri="{FF2B5EF4-FFF2-40B4-BE49-F238E27FC236}">
                <a16:creationId xmlns:a16="http://schemas.microsoft.com/office/drawing/2014/main" id="{843E7021-0DAE-B308-A66D-1685866209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132138" y="2349500"/>
            <a:ext cx="1858962" cy="1792288"/>
          </a:xfrm>
          <a:prstGeom prst="rect">
            <a:avLst/>
          </a:prstGeom>
          <a:ln w="9525">
            <a:solidFill>
              <a:schemeClr val="accent4">
                <a:lumMod val="95000"/>
                <a:lumOff val="5000"/>
              </a:schemeClr>
            </a:solidFill>
            <a:round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552967" name="Picture 6">
            <a:extLst>
              <a:ext uri="{FF2B5EF4-FFF2-40B4-BE49-F238E27FC236}">
                <a16:creationId xmlns:a16="http://schemas.microsoft.com/office/drawing/2014/main" id="{98BE6522-D7BA-F767-61BB-5F901D3AC0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520950" y="847725"/>
            <a:ext cx="2484438" cy="1012825"/>
          </a:xfrm>
          <a:prstGeom prst="rect">
            <a:avLst/>
          </a:prstGeom>
          <a:ln w="9525">
            <a:solidFill>
              <a:schemeClr val="accent4">
                <a:lumMod val="95000"/>
                <a:lumOff val="5000"/>
              </a:schemeClr>
            </a:solidFill>
            <a:round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552968" name="Picture 7">
            <a:extLst>
              <a:ext uri="{FF2B5EF4-FFF2-40B4-BE49-F238E27FC236}">
                <a16:creationId xmlns:a16="http://schemas.microsoft.com/office/drawing/2014/main" id="{51B4E3C5-3CB9-444C-D4E9-6E9CFB3A9E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 b="12497"/>
          <a:stretch>
            <a:fillRect/>
          </a:stretch>
        </p:blipFill>
        <p:spPr bwMode="auto">
          <a:xfrm>
            <a:off x="2665413" y="4562475"/>
            <a:ext cx="2325687" cy="1527175"/>
          </a:xfrm>
          <a:prstGeom prst="rect">
            <a:avLst/>
          </a:prstGeom>
          <a:ln w="9525">
            <a:solidFill>
              <a:schemeClr val="accent4">
                <a:lumMod val="95000"/>
                <a:lumOff val="5000"/>
              </a:schemeClr>
            </a:solidFill>
            <a:round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552969" name="AutoShape 8">
            <a:extLst>
              <a:ext uri="{FF2B5EF4-FFF2-40B4-BE49-F238E27FC236}">
                <a16:creationId xmlns:a16="http://schemas.microsoft.com/office/drawing/2014/main" id="{85A5A4B3-670E-3CE6-D10E-C7CA3D1863FE}"/>
              </a:ext>
            </a:extLst>
          </p:cNvPr>
          <p:cNvSpPr>
            <a:spLocks noChangeArrowheads="1"/>
          </p:cNvSpPr>
          <p:nvPr/>
        </p:nvSpPr>
        <p:spPr bwMode="auto">
          <a:xfrm rot="-2580000">
            <a:off x="2017713" y="1976438"/>
            <a:ext cx="544512" cy="381000"/>
          </a:xfrm>
          <a:prstGeom prst="rightArrow">
            <a:avLst>
              <a:gd name="adj1" fmla="val 50000"/>
              <a:gd name="adj2" fmla="val 50001"/>
            </a:avLst>
          </a:prstGeom>
          <a:solidFill>
            <a:srgbClr val="FF0000"/>
          </a:solidFill>
          <a:ln w="25560">
            <a:solidFill>
              <a:srgbClr val="BCBCB6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endParaRPr lang="it-CH" altLang="it-CH" sz="18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Arial" charset="0"/>
            </a:endParaRPr>
          </a:p>
        </p:txBody>
      </p:sp>
      <p:sp>
        <p:nvSpPr>
          <p:cNvPr id="552970" name="AutoShape 9">
            <a:extLst>
              <a:ext uri="{FF2B5EF4-FFF2-40B4-BE49-F238E27FC236}">
                <a16:creationId xmlns:a16="http://schemas.microsoft.com/office/drawing/2014/main" id="{70A9558D-A7ED-4F20-5D75-E2F0DF90B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4400" y="3049588"/>
            <a:ext cx="673100" cy="392112"/>
          </a:xfrm>
          <a:prstGeom prst="rightArrow">
            <a:avLst>
              <a:gd name="adj1" fmla="val 50000"/>
              <a:gd name="adj2" fmla="val 50004"/>
            </a:avLst>
          </a:prstGeom>
          <a:solidFill>
            <a:srgbClr val="FF0000"/>
          </a:solidFill>
          <a:ln w="25560">
            <a:solidFill>
              <a:srgbClr val="BCBCB6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endParaRPr lang="it-CH" altLang="it-CH" sz="18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Arial" charset="0"/>
            </a:endParaRPr>
          </a:p>
        </p:txBody>
      </p:sp>
      <p:sp>
        <p:nvSpPr>
          <p:cNvPr id="552971" name="AutoShape 10">
            <a:extLst>
              <a:ext uri="{FF2B5EF4-FFF2-40B4-BE49-F238E27FC236}">
                <a16:creationId xmlns:a16="http://schemas.microsoft.com/office/drawing/2014/main" id="{0345F7BD-5C89-BA5B-891E-7EA57353AD2F}"/>
              </a:ext>
            </a:extLst>
          </p:cNvPr>
          <p:cNvSpPr>
            <a:spLocks noChangeArrowheads="1"/>
          </p:cNvSpPr>
          <p:nvPr/>
        </p:nvSpPr>
        <p:spPr bwMode="auto">
          <a:xfrm rot="1980000">
            <a:off x="1979613" y="4329113"/>
            <a:ext cx="579437" cy="366712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0000"/>
          </a:solidFill>
          <a:ln w="25560">
            <a:solidFill>
              <a:srgbClr val="BCBCB6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endParaRPr lang="it-CH" altLang="it-CH" sz="18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Arial" charset="0"/>
            </a:endParaRPr>
          </a:p>
        </p:txBody>
      </p:sp>
      <p:sp>
        <p:nvSpPr>
          <p:cNvPr id="891916" name="Text Box 11">
            <a:extLst>
              <a:ext uri="{FF2B5EF4-FFF2-40B4-BE49-F238E27FC236}">
                <a16:creationId xmlns:a16="http://schemas.microsoft.com/office/drawing/2014/main" id="{FD6BBF4B-1068-8C21-8EBE-32C3C01849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70150" y="847725"/>
            <a:ext cx="773113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600">
                <a:cs typeface="Arial" panose="020B0604020202020204" pitchFamily="34" charset="0"/>
              </a:rPr>
              <a:t>Homo sapiens consumens</a:t>
            </a:r>
          </a:p>
        </p:txBody>
      </p:sp>
      <p:sp>
        <p:nvSpPr>
          <p:cNvPr id="891917" name="CasellaDiTesto 1">
            <a:extLst>
              <a:ext uri="{FF2B5EF4-FFF2-40B4-BE49-F238E27FC236}">
                <a16:creationId xmlns:a16="http://schemas.microsoft.com/office/drawing/2014/main" id="{CFD5935E-1741-7A52-33B1-EBF1B6DA3B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350" y="4227513"/>
            <a:ext cx="16922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900">
                <a:solidFill>
                  <a:schemeClr val="tx1"/>
                </a:solidFill>
              </a:rPr>
              <a:t>Eu consome, portanto eu sou</a:t>
            </a:r>
            <a:endParaRPr lang="en-US" altLang="en-US" sz="900">
              <a:solidFill>
                <a:schemeClr val="tx1"/>
              </a:solidFill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95502575-2331-0DC8-A644-8A79A9808D96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26" name="Slide Number Placeholder 5">
            <a:extLst>
              <a:ext uri="{FF2B5EF4-FFF2-40B4-BE49-F238E27FC236}">
                <a16:creationId xmlns:a16="http://schemas.microsoft.com/office/drawing/2014/main" id="{344A2B40-F29F-10AF-5A42-6CE286CA89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61A216C6-A4E7-4EA0-BCE2-86C18723BE4C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18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sp>
        <p:nvSpPr>
          <p:cNvPr id="135171" name="Rectangle 2">
            <a:extLst>
              <a:ext uri="{FF2B5EF4-FFF2-40B4-BE49-F238E27FC236}">
                <a16:creationId xmlns:a16="http://schemas.microsoft.com/office/drawing/2014/main" id="{8342EF78-96DD-6296-D1F4-A25CDDF61B1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70425" y="2708275"/>
            <a:ext cx="4038600" cy="3357563"/>
          </a:xfrm>
        </p:spPr>
        <p:txBody>
          <a:bodyPr/>
          <a:lstStyle/>
          <a:p>
            <a:pPr eaLnBrk="1" hangingPunct="1">
              <a:buFontTx/>
              <a:buNone/>
              <a:defRPr/>
            </a:pPr>
            <a:r>
              <a:rPr lang="fr-CH" sz="3600" b="1" dirty="0"/>
              <a:t>   </a:t>
            </a:r>
          </a:p>
          <a:p>
            <a:pPr eaLnBrk="1" hangingPunct="1">
              <a:buFontTx/>
              <a:buNone/>
              <a:defRPr/>
            </a:pPr>
            <a:r>
              <a:rPr lang="fr-CH" sz="3600" b="1" dirty="0"/>
              <a:t>	O PROJETO</a:t>
            </a:r>
            <a:endParaRPr lang="fr-CH" sz="1000" dirty="0"/>
          </a:p>
          <a:p>
            <a:pPr marL="985838" indent="-985838" eaLnBrk="1" hangingPunct="1">
              <a:buFontTx/>
              <a:buNone/>
              <a:defRPr/>
            </a:pPr>
            <a:r>
              <a:rPr lang="fr-CH" sz="2800" dirty="0"/>
              <a:t>         do </a:t>
            </a:r>
            <a:r>
              <a:rPr lang="fr-CH" sz="2800" dirty="0" err="1"/>
              <a:t>primeiro</a:t>
            </a:r>
            <a:r>
              <a:rPr lang="fr-CH" sz="2800" dirty="0"/>
              <a:t>                  </a:t>
            </a:r>
            <a:r>
              <a:rPr lang="fr-CH" sz="2800" dirty="0" err="1"/>
              <a:t>veículo</a:t>
            </a:r>
            <a:r>
              <a:rPr lang="fr-CH" sz="2800" dirty="0"/>
              <a:t> </a:t>
            </a:r>
          </a:p>
          <a:p>
            <a:pPr eaLnBrk="1" hangingPunct="1">
              <a:buFontTx/>
              <a:buNone/>
              <a:defRPr/>
            </a:pPr>
            <a:r>
              <a:rPr lang="fr-CH" sz="2800" dirty="0"/>
              <a:t>		</a:t>
            </a:r>
            <a:r>
              <a:rPr lang="fr-CH" sz="1400" dirty="0"/>
              <a:t>« </a:t>
            </a:r>
            <a:r>
              <a:rPr lang="fr-CH" sz="1400" dirty="0" err="1"/>
              <a:t>muito</a:t>
            </a:r>
            <a:r>
              <a:rPr lang="fr-CH" sz="1400" dirty="0"/>
              <a:t> </a:t>
            </a:r>
            <a:r>
              <a:rPr lang="fr-CH" sz="1400" dirty="0" err="1"/>
              <a:t>moderno</a:t>
            </a:r>
            <a:r>
              <a:rPr lang="fr-CH" sz="1400" dirty="0"/>
              <a:t>»</a:t>
            </a:r>
            <a:r>
              <a:rPr lang="fr-CH" sz="2800" dirty="0"/>
              <a:t>        </a:t>
            </a:r>
          </a:p>
          <a:p>
            <a:pPr eaLnBrk="1" hangingPunct="1">
              <a:buFontTx/>
              <a:buNone/>
              <a:defRPr/>
            </a:pPr>
            <a:endParaRPr lang="it-IT" sz="2800" dirty="0"/>
          </a:p>
        </p:txBody>
      </p:sp>
      <p:sp>
        <p:nvSpPr>
          <p:cNvPr id="564228" name="Text Box 4">
            <a:extLst>
              <a:ext uri="{FF2B5EF4-FFF2-40B4-BE49-F238E27FC236}">
                <a16:creationId xmlns:a16="http://schemas.microsoft.com/office/drawing/2014/main" id="{9A23D2AE-C999-86A5-8F8B-B54D5D1C0D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3438" y="188913"/>
            <a:ext cx="4032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8" name="Picture 5" descr="auto vecchia">
            <a:extLst>
              <a:ext uri="{FF2B5EF4-FFF2-40B4-BE49-F238E27FC236}">
                <a16:creationId xmlns:a16="http://schemas.microsoft.com/office/drawing/2014/main" id="{8DC270B9-A77D-437D-6D70-877EB7CC0742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4"/>
          <a:srcRect/>
          <a:stretch>
            <a:fillRect/>
          </a:stretch>
        </p:blipFill>
        <p:spPr>
          <a:xfrm>
            <a:off x="5037138" y="493713"/>
            <a:ext cx="3168650" cy="2244725"/>
          </a:xfrm>
          <a:ln w="28575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Picture 3" descr="disegno di auto vecchia">
            <a:extLst>
              <a:ext uri="{FF2B5EF4-FFF2-40B4-BE49-F238E27FC236}">
                <a16:creationId xmlns:a16="http://schemas.microsoft.com/office/drawing/2014/main" id="{5F320D78-94CA-54E1-ABCE-62EDD6C72F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lum contrast="8000"/>
          </a:blip>
          <a:srcRect/>
          <a:stretch>
            <a:fillRect/>
          </a:stretch>
        </p:blipFill>
        <p:spPr bwMode="auto">
          <a:xfrm>
            <a:off x="788988" y="493713"/>
            <a:ext cx="3816350" cy="5956300"/>
          </a:xfrm>
          <a:prstGeom prst="rect">
            <a:avLst/>
          </a:prstGeom>
          <a:noFill/>
          <a:ln w="28575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5F626FC9-562B-149B-5246-9CC063CA6E47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  <p:transition/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954" name="Text Box 1">
            <a:extLst>
              <a:ext uri="{FF2B5EF4-FFF2-40B4-BE49-F238E27FC236}">
                <a16:creationId xmlns:a16="http://schemas.microsoft.com/office/drawing/2014/main" id="{43DBC5B4-4970-3F5A-A8AE-CE806A87C7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7688" y="6140450"/>
            <a:ext cx="5238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20C41EAE-EB72-4417-9B72-F570598E3E98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180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893955" name="Text Box 2">
            <a:extLst>
              <a:ext uri="{FF2B5EF4-FFF2-40B4-BE49-F238E27FC236}">
                <a16:creationId xmlns:a16="http://schemas.microsoft.com/office/drawing/2014/main" id="{3B07AD3B-5E75-B961-BE7A-C71036BE12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531813"/>
            <a:ext cx="8280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600" b="1">
                <a:cs typeface="Arial" panose="020B0604020202020204" pitchFamily="34" charset="0"/>
              </a:rPr>
              <a:t>EVOLUÇÃO DOS SETORES ECONÔMICOS NOS PAÍSES DESENVOLVIDOS</a:t>
            </a:r>
          </a:p>
        </p:txBody>
      </p:sp>
      <p:sp>
        <p:nvSpPr>
          <p:cNvPr id="893956" name="Text Box 3">
            <a:extLst>
              <a:ext uri="{FF2B5EF4-FFF2-40B4-BE49-F238E27FC236}">
                <a16:creationId xmlns:a16="http://schemas.microsoft.com/office/drawing/2014/main" id="{B6317A1C-3BE3-6B85-3AA5-CA26C9FB3E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0788" y="4268788"/>
            <a:ext cx="576262" cy="23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563"/>
              </a:spcBef>
              <a:buClrTx/>
              <a:buFontTx/>
              <a:buNone/>
            </a:pPr>
            <a:r>
              <a:rPr lang="fr-CH" altLang="it-CH" sz="900" b="1">
                <a:latin typeface="Verdana" panose="020B0604030504040204" pitchFamily="34" charset="0"/>
                <a:cs typeface="Arial" panose="020B0604020202020204" pitchFamily="34" charset="0"/>
              </a:rPr>
              <a:t>2000</a:t>
            </a:r>
          </a:p>
        </p:txBody>
      </p:sp>
      <p:pic>
        <p:nvPicPr>
          <p:cNvPr id="553989" name="Picture 4">
            <a:extLst>
              <a:ext uri="{FF2B5EF4-FFF2-40B4-BE49-F238E27FC236}">
                <a16:creationId xmlns:a16="http://schemas.microsoft.com/office/drawing/2014/main" id="{E0922695-464E-6EA6-F461-F5C71F308F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476375" y="890588"/>
            <a:ext cx="5734050" cy="3849687"/>
          </a:xfrm>
          <a:prstGeom prst="rect">
            <a:avLst/>
          </a:prstGeom>
          <a:ln w="12700">
            <a:solidFill>
              <a:schemeClr val="accent4">
                <a:lumMod val="95000"/>
                <a:lumOff val="5000"/>
              </a:schemeClr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893958" name="Text Box 5">
            <a:extLst>
              <a:ext uri="{FF2B5EF4-FFF2-40B4-BE49-F238E27FC236}">
                <a16:creationId xmlns:a16="http://schemas.microsoft.com/office/drawing/2014/main" id="{175E95F6-9D84-57BE-E1DC-399D098D9C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4268788"/>
            <a:ext cx="642938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2000</a:t>
            </a:r>
          </a:p>
        </p:txBody>
      </p:sp>
      <p:sp>
        <p:nvSpPr>
          <p:cNvPr id="893959" name="Text Box 6">
            <a:extLst>
              <a:ext uri="{FF2B5EF4-FFF2-40B4-BE49-F238E27FC236}">
                <a16:creationId xmlns:a16="http://schemas.microsoft.com/office/drawing/2014/main" id="{807802D0-34D5-5ADF-0D37-564889B1AE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4851400"/>
            <a:ext cx="745331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600" b="1">
                <a:solidFill>
                  <a:srgbClr val="00FF00"/>
                </a:solidFill>
                <a:cs typeface="Arial" panose="020B0604020202020204" pitchFamily="34" charset="0"/>
              </a:rPr>
              <a:t>PRIMÁRIO:</a:t>
            </a:r>
            <a:r>
              <a:rPr lang="fr-CH" altLang="it-CH" sz="1600" b="1">
                <a:cs typeface="Arial" panose="020B0604020202020204" pitchFamily="34" charset="0"/>
              </a:rPr>
              <a:t> </a:t>
            </a:r>
            <a:r>
              <a:rPr lang="fr-CH" altLang="it-CH" sz="1200" b="1">
                <a:cs typeface="Arial" panose="020B0604020202020204" pitchFamily="34" charset="0"/>
              </a:rPr>
              <a:t>(PRODUÇÃO DAS MATÉRIAS PRIMAS)                                           </a:t>
            </a:r>
            <a:r>
              <a:rPr lang="fr-CH" altLang="it-CH" sz="1600" b="1">
                <a:cs typeface="Arial" panose="020B0604020202020204" pitchFamily="34" charset="0"/>
              </a:rPr>
              <a:t>AGRICULTURA, PECUÁRIA, PESCA, FLORESTAS, MINAS, EXTRAÇÃO, etc. </a:t>
            </a:r>
          </a:p>
        </p:txBody>
      </p:sp>
      <p:sp>
        <p:nvSpPr>
          <p:cNvPr id="893960" name="Text Box 7">
            <a:extLst>
              <a:ext uri="{FF2B5EF4-FFF2-40B4-BE49-F238E27FC236}">
                <a16:creationId xmlns:a16="http://schemas.microsoft.com/office/drawing/2014/main" id="{AF8CF2BD-5533-28DB-7658-46296865E8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5427663"/>
            <a:ext cx="57626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600" b="1">
                <a:solidFill>
                  <a:srgbClr val="FF3300"/>
                </a:solidFill>
                <a:cs typeface="Arial" panose="020B0604020202020204" pitchFamily="34" charset="0"/>
              </a:rPr>
              <a:t>SECUNDÁRIA: </a:t>
            </a:r>
            <a:r>
              <a:rPr lang="fr-CH" altLang="it-CH" sz="1200" b="1">
                <a:cs typeface="Arial" panose="020B0604020202020204" pitchFamily="34" charset="0"/>
              </a:rPr>
              <a:t>(TRANSFORMAÇÃO DAS MATÉRIAS PRIMAS)             </a:t>
            </a:r>
            <a:r>
              <a:rPr lang="fr-CH" altLang="it-CH" sz="1600" b="1">
                <a:cs typeface="Arial" panose="020B0604020202020204" pitchFamily="34" charset="0"/>
              </a:rPr>
              <a:t>INDÚSTRIA, ARTESANATO</a:t>
            </a:r>
          </a:p>
        </p:txBody>
      </p:sp>
      <p:sp>
        <p:nvSpPr>
          <p:cNvPr id="893961" name="Text Box 8">
            <a:extLst>
              <a:ext uri="{FF2B5EF4-FFF2-40B4-BE49-F238E27FC236}">
                <a16:creationId xmlns:a16="http://schemas.microsoft.com/office/drawing/2014/main" id="{B037D747-C3FF-7627-6ED6-776986D89A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388" y="6057900"/>
            <a:ext cx="656590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600" b="1">
                <a:cs typeface="Arial" panose="020B0604020202020204" pitchFamily="34" charset="0"/>
              </a:rPr>
              <a:t>TERCIÁRIO: </a:t>
            </a:r>
            <a:r>
              <a:rPr lang="fr-CH" altLang="it-CH" sz="1200" b="1">
                <a:cs typeface="Arial" panose="020B0604020202020204" pitchFamily="34" charset="0"/>
              </a:rPr>
              <a:t>(SERVIÇOS E GESTÃO)  </a:t>
            </a:r>
            <a:r>
              <a:rPr lang="fr-CH" altLang="it-CH" sz="1600" b="1">
                <a:cs typeface="Arial" panose="020B0604020202020204" pitchFamily="34" charset="0"/>
              </a:rPr>
              <a:t>ESTADO, SEMI-PÚBLICO, SERVIÇOS, COMMUNICAÇÕES, TRANSPORTES, COMÉRCIO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704191B0-097E-BD0E-15C8-DA5836473014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002" name="Text Box 1">
            <a:extLst>
              <a:ext uri="{FF2B5EF4-FFF2-40B4-BE49-F238E27FC236}">
                <a16:creationId xmlns:a16="http://schemas.microsoft.com/office/drawing/2014/main" id="{575FFCC0-360D-BA63-BA5E-070C553290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1E02A47-FB66-4AC8-8F4E-795962574A27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181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896003" name="Rectangle 2">
            <a:extLst>
              <a:ext uri="{FF2B5EF4-FFF2-40B4-BE49-F238E27FC236}">
                <a16:creationId xmlns:a16="http://schemas.microsoft.com/office/drawing/2014/main" id="{10790D58-35F7-4722-AC62-F2CC3D56B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188" y="260350"/>
            <a:ext cx="7561262" cy="849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4000" b="1">
                <a:cs typeface="Arial" panose="020B0604020202020204" pitchFamily="34" charset="0"/>
              </a:rPr>
              <a:t>REGRA Nº 6</a:t>
            </a:r>
          </a:p>
        </p:txBody>
      </p:sp>
      <p:sp>
        <p:nvSpPr>
          <p:cNvPr id="896004" name="Rectangle 3">
            <a:extLst>
              <a:ext uri="{FF2B5EF4-FFF2-40B4-BE49-F238E27FC236}">
                <a16:creationId xmlns:a16="http://schemas.microsoft.com/office/drawing/2014/main" id="{895FD5F4-D7A6-AF05-5185-C994CDAE3D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1052513"/>
            <a:ext cx="8964612" cy="3417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42900" indent="-311150"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700"/>
              </a:spcBef>
              <a:buClrTx/>
              <a:buFontTx/>
              <a:buNone/>
            </a:pPr>
            <a:r>
              <a:rPr lang="fr-CH" altLang="it-CH" sz="2800" b="1">
                <a:solidFill>
                  <a:srgbClr val="FF3300"/>
                </a:solidFill>
                <a:cs typeface="Arial" panose="020B0604020202020204" pitchFamily="34" charset="0"/>
              </a:rPr>
              <a:t>	</a:t>
            </a:r>
          </a:p>
          <a:p>
            <a:pPr eaLnBrk="1" hangingPunct="1">
              <a:spcBef>
                <a:spcPts val="600"/>
              </a:spcBef>
              <a:buClrTx/>
              <a:buFontTx/>
              <a:buNone/>
            </a:pPr>
            <a:r>
              <a:rPr lang="fr-CH" altLang="it-CH" sz="2800" b="1">
                <a:solidFill>
                  <a:srgbClr val="FF3300"/>
                </a:solidFill>
                <a:cs typeface="Arial" panose="020B0604020202020204" pitchFamily="34" charset="0"/>
              </a:rPr>
              <a:t>	</a:t>
            </a:r>
            <a:r>
              <a:rPr lang="fr-CH" altLang="it-CH" sz="2400" b="1">
                <a:solidFill>
                  <a:srgbClr val="FF3300"/>
                </a:solidFill>
                <a:cs typeface="Arial" panose="020B0604020202020204" pitchFamily="34" charset="0"/>
              </a:rPr>
              <a:t>A BURGUESIA</a:t>
            </a:r>
            <a:r>
              <a:rPr lang="fr-CH" altLang="it-CH" sz="2800" b="1">
                <a:cs typeface="Arial" panose="020B0604020202020204" pitchFamily="34" charset="0"/>
              </a:rPr>
              <a:t> </a:t>
            </a:r>
            <a:r>
              <a:rPr lang="fr-CH" altLang="it-CH" sz="3600" b="1">
                <a:cs typeface="Arial" panose="020B0604020202020204" pitchFamily="34" charset="0"/>
              </a:rPr>
              <a:t>É </a:t>
            </a:r>
            <a:r>
              <a:rPr lang="fr-CH" altLang="it-CH" sz="2400" b="1">
                <a:solidFill>
                  <a:srgbClr val="FF3300"/>
                </a:solidFill>
                <a:cs typeface="Arial" panose="020B0604020202020204" pitchFamily="34" charset="0"/>
              </a:rPr>
              <a:t>A CLASSE DOMINANTE</a:t>
            </a:r>
          </a:p>
          <a:p>
            <a:pPr eaLnBrk="1" hangingPunct="1">
              <a:spcBef>
                <a:spcPts val="600"/>
              </a:spcBef>
              <a:buClrTx/>
              <a:buFontTx/>
              <a:buNone/>
            </a:pPr>
            <a:endParaRPr lang="fr-CH" altLang="it-CH" sz="2400" b="1">
              <a:cs typeface="Arial" panose="020B0604020202020204" pitchFamily="34" charset="0"/>
            </a:endParaRPr>
          </a:p>
          <a:p>
            <a:pPr eaLnBrk="1" hangingPunct="1">
              <a:spcBef>
                <a:spcPts val="450"/>
              </a:spcBef>
              <a:buClrTx/>
              <a:buFontTx/>
              <a:buNone/>
            </a:pPr>
            <a:endParaRPr lang="fr-CH" altLang="it-CH" sz="1800" b="1">
              <a:cs typeface="Arial" panose="020B0604020202020204" pitchFamily="34" charset="0"/>
            </a:endParaRPr>
          </a:p>
          <a:p>
            <a:pPr eaLnBrk="1" hangingPunct="1">
              <a:spcBef>
                <a:spcPts val="600"/>
              </a:spcBef>
              <a:buClrTx/>
              <a:buFontTx/>
              <a:buNone/>
            </a:pPr>
            <a:r>
              <a:rPr lang="fr-CH" altLang="it-CH" sz="2800" b="1">
                <a:cs typeface="Arial" panose="020B0604020202020204" pitchFamily="34" charset="0"/>
              </a:rPr>
              <a:t>   	</a:t>
            </a:r>
            <a:r>
              <a:rPr lang="fr-CH" altLang="it-CH" sz="2400" b="1">
                <a:cs typeface="Arial" panose="020B0604020202020204" pitchFamily="34" charset="0"/>
              </a:rPr>
              <a:t>A BURGUESIA DOMINA:</a:t>
            </a:r>
          </a:p>
          <a:p>
            <a:pPr eaLnBrk="1" hangingPunct="1">
              <a:spcBef>
                <a:spcPts val="500"/>
              </a:spcBef>
              <a:buClrTx/>
              <a:buFontTx/>
              <a:buNone/>
            </a:pPr>
            <a:r>
              <a:rPr lang="fr-CH" altLang="it-CH" sz="2400" b="1">
                <a:cs typeface="Arial" panose="020B0604020202020204" pitchFamily="34" charset="0"/>
              </a:rPr>
              <a:t>	</a:t>
            </a:r>
            <a:r>
              <a:rPr lang="fr-CH" altLang="it-CH" sz="2000" b="1">
                <a:cs typeface="Arial" panose="020B0604020202020204" pitchFamily="34" charset="0"/>
              </a:rPr>
              <a:t>ECONOMICAMENTE</a:t>
            </a:r>
          </a:p>
          <a:p>
            <a:pPr eaLnBrk="1" hangingPunct="1">
              <a:spcBef>
                <a:spcPts val="500"/>
              </a:spcBef>
              <a:buClrTx/>
              <a:buFontTx/>
              <a:buNone/>
            </a:pPr>
            <a:r>
              <a:rPr lang="fr-CH" altLang="it-CH" sz="2000" b="1">
                <a:cs typeface="Arial" panose="020B0604020202020204" pitchFamily="34" charset="0"/>
              </a:rPr>
              <a:t>	POLITICAMENTE e militarmente</a:t>
            </a:r>
          </a:p>
          <a:p>
            <a:pPr eaLnBrk="1" hangingPunct="1">
              <a:spcBef>
                <a:spcPts val="500"/>
              </a:spcBef>
              <a:buClrTx/>
              <a:buFontTx/>
              <a:buNone/>
            </a:pPr>
            <a:r>
              <a:rPr lang="fr-CH" altLang="it-CH" sz="2000" b="1">
                <a:cs typeface="Arial" panose="020B0604020202020204" pitchFamily="34" charset="0"/>
              </a:rPr>
              <a:t>	IDEOLOGICAMENTE</a:t>
            </a:r>
          </a:p>
          <a:p>
            <a:pPr eaLnBrk="1" hangingPunct="1">
              <a:spcBef>
                <a:spcPts val="600"/>
              </a:spcBef>
              <a:buClrTx/>
              <a:buFontTx/>
              <a:buNone/>
            </a:pPr>
            <a:endParaRPr lang="fr-CH" altLang="it-CH" sz="2400" b="1">
              <a:cs typeface="Arial" panose="020B0604020202020204" pitchFamily="34" charset="0"/>
            </a:endParaRPr>
          </a:p>
          <a:p>
            <a:pPr eaLnBrk="1" hangingPunct="1">
              <a:lnSpc>
                <a:spcPct val="110000"/>
              </a:lnSpc>
              <a:spcBef>
                <a:spcPts val="600"/>
              </a:spcBef>
              <a:buClrTx/>
              <a:buFontTx/>
              <a:buNone/>
            </a:pPr>
            <a:r>
              <a:rPr lang="fr-CH" altLang="it-CH" sz="2400" b="1">
                <a:cs typeface="Arial" panose="020B0604020202020204" pitchFamily="34" charset="0"/>
              </a:rPr>
              <a:t>	A IDEOLOGIA DA CLASSE DOMINANTE</a:t>
            </a:r>
          </a:p>
          <a:p>
            <a:pPr eaLnBrk="1" hangingPunct="1">
              <a:lnSpc>
                <a:spcPct val="110000"/>
              </a:lnSpc>
              <a:spcBef>
                <a:spcPts val="600"/>
              </a:spcBef>
              <a:buClrTx/>
              <a:buFontTx/>
              <a:buNone/>
            </a:pPr>
            <a:r>
              <a:rPr lang="fr-CH" altLang="it-CH" sz="2400" b="1">
                <a:cs typeface="Arial" panose="020B0604020202020204" pitchFamily="34" charset="0"/>
              </a:rPr>
              <a:t>	</a:t>
            </a:r>
            <a:r>
              <a:rPr lang="fr-CH" altLang="it-CH" sz="2400" b="1">
                <a:latin typeface="Arial Black" panose="020B0A04020102020204" pitchFamily="34" charset="0"/>
                <a:cs typeface="Arial" panose="020B0604020202020204" pitchFamily="34" charset="0"/>
              </a:rPr>
              <a:t>É </a:t>
            </a:r>
            <a:r>
              <a:rPr lang="fr-CH" altLang="it-CH" sz="2400" b="1">
                <a:cs typeface="Arial" panose="020B0604020202020204" pitchFamily="34" charset="0"/>
              </a:rPr>
              <a:t>A</a:t>
            </a:r>
            <a:r>
              <a:rPr lang="fr-CH" altLang="it-CH" sz="2400" b="1"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fr-CH" altLang="it-CH" sz="2400" b="1">
                <a:cs typeface="Arial" panose="020B0604020202020204" pitchFamily="34" charset="0"/>
              </a:rPr>
              <a:t>IDEOLOGIA DOMINANTE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764B71E8-DBC5-E6A8-2BC9-BA0DABC1AB76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050" name="Text Box 1">
            <a:extLst>
              <a:ext uri="{FF2B5EF4-FFF2-40B4-BE49-F238E27FC236}">
                <a16:creationId xmlns:a16="http://schemas.microsoft.com/office/drawing/2014/main" id="{506507BA-C685-342C-42B0-34503E2140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6CF9505D-EC6E-43CB-91B4-23057CC75310}" type="slidenum">
              <a:rPr lang="it-IT" altLang="it-CH" sz="1400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182</a:t>
            </a:fld>
            <a:endParaRPr lang="it-IT" altLang="it-CH" sz="1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898051" name="Text Box 2">
            <a:extLst>
              <a:ext uri="{FF2B5EF4-FFF2-40B4-BE49-F238E27FC236}">
                <a16:creationId xmlns:a16="http://schemas.microsoft.com/office/drawing/2014/main" id="{EDB381BD-09B4-4199-C5AB-816B9258E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0538" y="4868863"/>
            <a:ext cx="2062162" cy="1465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800">
                <a:solidFill>
                  <a:srgbClr val="FFFFFF"/>
                </a:solidFill>
                <a:cs typeface="Arial" panose="020B0604020202020204" pitchFamily="34" charset="0"/>
              </a:rPr>
              <a:t>Muitas vezes, a </a:t>
            </a:r>
            <a:r>
              <a:rPr lang="fr-FR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mídia é</a:t>
            </a:r>
            <a:r>
              <a:rPr lang="fr-FR" altLang="it-CH" sz="1800">
                <a:solidFill>
                  <a:srgbClr val="FFFFFF"/>
                </a:solidFill>
                <a:cs typeface="Arial" panose="020B0604020202020204" pitchFamily="34" charset="0"/>
              </a:rPr>
              <a:t> um instrumento da dominação ideológica.</a:t>
            </a:r>
          </a:p>
        </p:txBody>
      </p:sp>
      <p:sp>
        <p:nvSpPr>
          <p:cNvPr id="898052" name="Text Box 4">
            <a:extLst>
              <a:ext uri="{FF2B5EF4-FFF2-40B4-BE49-F238E27FC236}">
                <a16:creationId xmlns:a16="http://schemas.microsoft.com/office/drawing/2014/main" id="{64844ABB-EA49-875E-0C7F-A2B8FD28D0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5300" y="241300"/>
            <a:ext cx="1511300" cy="30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>
                <a:solidFill>
                  <a:srgbClr val="FFFFFF"/>
                </a:solidFill>
                <a:cs typeface="Arial" panose="020B0604020202020204" pitchFamily="34" charset="0"/>
              </a:rPr>
              <a:t>(CENSURADO)</a:t>
            </a:r>
          </a:p>
        </p:txBody>
      </p:sp>
      <p:sp>
        <p:nvSpPr>
          <p:cNvPr id="898053" name="Rectangle 6">
            <a:extLst>
              <a:ext uri="{FF2B5EF4-FFF2-40B4-BE49-F238E27FC236}">
                <a16:creationId xmlns:a16="http://schemas.microsoft.com/office/drawing/2014/main" id="{410580D3-ECE4-59C5-CD83-ADFC8DF9E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0538" y="692150"/>
            <a:ext cx="2062162" cy="1189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200">
                <a:solidFill>
                  <a:srgbClr val="FFFFFF"/>
                </a:solidFill>
                <a:cs typeface="Arial" panose="020B0604020202020204" pitchFamily="34" charset="0"/>
              </a:rPr>
              <a:t>O indivíduo é dominado por uma enxurrada de notícias e eventos que não lhe permitem compreender o funcionamento da sociedade em que vive.</a:t>
            </a:r>
          </a:p>
        </p:txBody>
      </p:sp>
      <p:pic>
        <p:nvPicPr>
          <p:cNvPr id="587782" name="Picture 5" descr="C:\Users\Enrico\Enrico\Documenti\AA Enrico nuovo\Politica\Presentazione marxismo\Censura JPEG.jpg">
            <a:extLst>
              <a:ext uri="{FF2B5EF4-FFF2-40B4-BE49-F238E27FC236}">
                <a16:creationId xmlns:a16="http://schemas.microsoft.com/office/drawing/2014/main" id="{ABC8CE9C-04BF-B1C1-E0C1-453D336BA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 l="2989" t="2829" r="3520" b="2925"/>
          <a:stretch>
            <a:fillRect/>
          </a:stretch>
        </p:blipFill>
        <p:spPr bwMode="auto">
          <a:xfrm>
            <a:off x="531813" y="373063"/>
            <a:ext cx="6029325" cy="6086475"/>
          </a:xfrm>
          <a:prstGeom prst="rect">
            <a:avLst/>
          </a:prstGeom>
          <a:ln w="1905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Picture 5" descr="C:\Users\Enrico\Enrico\Documenti\AA Enrico nuovo\Politica\Presentazione marxismo\Lavaggio cervello JPEG.jpg">
            <a:extLst>
              <a:ext uri="{FF2B5EF4-FFF2-40B4-BE49-F238E27FC236}">
                <a16:creationId xmlns:a16="http://schemas.microsoft.com/office/drawing/2014/main" id="{09B9C16E-7898-2C36-8FDB-8047BCABBC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889750" y="2205038"/>
            <a:ext cx="1741488" cy="2190750"/>
          </a:xfrm>
          <a:prstGeom prst="rect">
            <a:avLst/>
          </a:prstGeom>
          <a:ln w="1905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929EEA16-B6DF-357F-46D0-211728D44FE6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098" name="Text Box 1">
            <a:extLst>
              <a:ext uri="{FF2B5EF4-FFF2-40B4-BE49-F238E27FC236}">
                <a16:creationId xmlns:a16="http://schemas.microsoft.com/office/drawing/2014/main" id="{888ED2A4-C544-56DA-3E6C-F3CAD0DFEA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AE1CEF99-A237-4C89-9A27-A0B5D44BC453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183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900099" name="Picture 2">
            <a:extLst>
              <a:ext uri="{FF2B5EF4-FFF2-40B4-BE49-F238E27FC236}">
                <a16:creationId xmlns:a16="http://schemas.microsoft.com/office/drawing/2014/main" id="{471C98C9-ED7C-8F5A-A74D-6B101D388C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188913"/>
            <a:ext cx="4411662" cy="6480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00100" name="Text Box 3">
            <a:extLst>
              <a:ext uri="{FF2B5EF4-FFF2-40B4-BE49-F238E27FC236}">
                <a16:creationId xmlns:a16="http://schemas.microsoft.com/office/drawing/2014/main" id="{0BECEF59-6AA9-6C23-2AB8-F3404DFBE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9700" y="836613"/>
            <a:ext cx="3311525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2000"/>
              </a:spcBef>
              <a:buClrTx/>
              <a:buFontTx/>
              <a:buNone/>
            </a:pPr>
            <a:r>
              <a:rPr lang="fr-CH" altLang="it-CH" b="1">
                <a:solidFill>
                  <a:srgbClr val="FFFFFF"/>
                </a:solidFill>
                <a:cs typeface="Arial" panose="020B0604020202020204" pitchFamily="34" charset="0"/>
              </a:rPr>
              <a:t>EXEMPLO DE  DOMINAÇÃO IDEOLÓGICA</a:t>
            </a:r>
          </a:p>
        </p:txBody>
      </p:sp>
      <p:sp>
        <p:nvSpPr>
          <p:cNvPr id="900101" name="Text Box 4">
            <a:extLst>
              <a:ext uri="{FF2B5EF4-FFF2-40B4-BE49-F238E27FC236}">
                <a16:creationId xmlns:a16="http://schemas.microsoft.com/office/drawing/2014/main" id="{820AB75B-A134-2155-7933-F9C3B8191A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3" y="3789363"/>
            <a:ext cx="2879725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FR" altLang="it-CH" sz="1400">
                <a:solidFill>
                  <a:srgbClr val="FFFFFF"/>
                </a:solidFill>
                <a:cs typeface="Arial" panose="020B0604020202020204" pitchFamily="34" charset="0"/>
              </a:rPr>
              <a:t>Com este aviso, a Igreja Católica excomungou todos os comunistas italianos e as pessoas que lêem jornais ou votam comunista.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15D152B9-EB63-F9EE-0DB8-B3114F48D35C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146" name="Text Box 1">
            <a:extLst>
              <a:ext uri="{FF2B5EF4-FFF2-40B4-BE49-F238E27FC236}">
                <a16:creationId xmlns:a16="http://schemas.microsoft.com/office/drawing/2014/main" id="{C772804A-A21E-E7D9-7EF8-9D34AAD18F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651C1EB-5D85-4B22-9ACB-AC02E172FB35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184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902147" name="Text Box 2">
            <a:extLst>
              <a:ext uri="{FF2B5EF4-FFF2-40B4-BE49-F238E27FC236}">
                <a16:creationId xmlns:a16="http://schemas.microsoft.com/office/drawing/2014/main" id="{4D7688B7-782A-4E65-79CE-3318EB8ACE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588" y="549275"/>
            <a:ext cx="4433887" cy="1328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400" b="1">
                <a:latin typeface="Arial Black" panose="020B0A04020102020204" pitchFamily="34" charset="0"/>
                <a:cs typeface="Arial" panose="020B0604020202020204" pitchFamily="34" charset="0"/>
              </a:rPr>
              <a:t>EXERCÍCIO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9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400" b="1">
                <a:cs typeface="Arial" panose="020B0604020202020204" pitchFamily="34" charset="0"/>
              </a:rPr>
              <a:t>A DOMINAÇÃO IDEOLÓGICA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2400" b="1">
              <a:cs typeface="Arial" panose="020B0604020202020204" pitchFamily="34" charset="0"/>
            </a:endParaRPr>
          </a:p>
        </p:txBody>
      </p:sp>
      <p:sp>
        <p:nvSpPr>
          <p:cNvPr id="902148" name="Text Box 3">
            <a:extLst>
              <a:ext uri="{FF2B5EF4-FFF2-40B4-BE49-F238E27FC236}">
                <a16:creationId xmlns:a16="http://schemas.microsoft.com/office/drawing/2014/main" id="{9BD8A6D5-9212-282D-F6B0-2958D06632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588" y="1838325"/>
            <a:ext cx="2665412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Qual é a notícia mais importante de qualquer jornal diário?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Em que página está?</a:t>
            </a:r>
          </a:p>
        </p:txBody>
      </p:sp>
      <p:sp>
        <p:nvSpPr>
          <p:cNvPr id="902149" name="Text Box 4">
            <a:extLst>
              <a:ext uri="{FF2B5EF4-FFF2-40B4-BE49-F238E27FC236}">
                <a16:creationId xmlns:a16="http://schemas.microsoft.com/office/drawing/2014/main" id="{8E989A52-EC2A-26B6-92DF-D33781583B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363" y="3459163"/>
            <a:ext cx="3168650" cy="2955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Escolha um critério para estabelecer qual é a notícia mais importante.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FR" altLang="it-CH" sz="12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200">
                <a:cs typeface="Arial" panose="020B0604020202020204" pitchFamily="34" charset="0"/>
              </a:rPr>
              <a:t>Quantas pessoas estão direta e indiretamente afetadas pelos fatos relatados no artigo examinado?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200">
                <a:cs typeface="Arial" panose="020B0604020202020204" pitchFamily="34" charset="0"/>
              </a:rPr>
              <a:t>O que representam para você, pessoalmente, os fatos relatados no artigo do jornal?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FR" altLang="it-CH" sz="12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pt-BR" altLang="it-CH" sz="1200">
                <a:cs typeface="Arial" panose="020B0604020202020204" pitchFamily="34" charset="0"/>
              </a:rPr>
              <a:t>Posteriormente, um exercício adicional consiste em verificar a confiabilidade dessa notícia e das fontes.</a:t>
            </a:r>
            <a:endParaRPr lang="fr-FR" altLang="it-CH" sz="1200">
              <a:cs typeface="Arial" panose="020B0604020202020204" pitchFamily="34" charset="0"/>
            </a:endParaRPr>
          </a:p>
        </p:txBody>
      </p:sp>
      <p:sp>
        <p:nvSpPr>
          <p:cNvPr id="902150" name="Text Box 5">
            <a:extLst>
              <a:ext uri="{FF2B5EF4-FFF2-40B4-BE49-F238E27FC236}">
                <a16:creationId xmlns:a16="http://schemas.microsoft.com/office/drawing/2014/main" id="{AF775246-4FF8-281E-8902-34133C2157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5913" y="981075"/>
            <a:ext cx="3168650" cy="4657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200">
                <a:cs typeface="Arial" panose="020B0604020202020204" pitchFamily="34" charset="0"/>
              </a:rPr>
              <a:t>Ordene por ordem de importância as seguintes notícias: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12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>
                <a:cs typeface="Arial" panose="020B0604020202020204" pitchFamily="34" charset="0"/>
              </a:rPr>
              <a:t>a) X ganhou o campionato do mundo de boxe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12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200">
                <a:cs typeface="Arial" panose="020B0604020202020204" pitchFamily="34" charset="0"/>
              </a:rPr>
              <a:t>b) O governo aumentou os impostos 5%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FR" altLang="it-CH" sz="12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200">
                <a:cs typeface="Arial" panose="020B0604020202020204" pitchFamily="34" charset="0"/>
              </a:rPr>
              <a:t>c) O seguro para as motocicletas aumentou 18%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FR" altLang="it-CH" sz="12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200">
                <a:cs typeface="Arial" panose="020B0604020202020204" pitchFamily="34" charset="0"/>
              </a:rPr>
              <a:t>d) O Presidente encontrou-se com o Chefe de Estado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FR" altLang="it-CH" sz="12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200">
                <a:cs typeface="Arial" panose="020B0604020202020204" pitchFamily="34" charset="0"/>
              </a:rPr>
              <a:t>e) Foi inventado um novo medicamento contra a diabetes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FR" altLang="it-CH" sz="12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200">
                <a:cs typeface="Arial" panose="020B0604020202020204" pitchFamily="34" charset="0"/>
              </a:rPr>
              <a:t>f) A temperatura média do nosso planeta aumentou 1,5 graus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FR" altLang="it-CH" sz="12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200">
                <a:cs typeface="Arial" panose="020B0604020202020204" pitchFamily="34" charset="0"/>
              </a:rPr>
              <a:t>g) A equipa local de futebol venceu a equipa de X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FR" altLang="it-CH" sz="12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200">
                <a:cs typeface="Arial" panose="020B0604020202020204" pitchFamily="34" charset="0"/>
              </a:rPr>
              <a:t>h) Os sindicatos pediram um aumento de salário para todos os trabalhadores</a:t>
            </a:r>
          </a:p>
        </p:txBody>
      </p:sp>
      <p:pic>
        <p:nvPicPr>
          <p:cNvPr id="902151" name="Picture 6">
            <a:extLst>
              <a:ext uri="{FF2B5EF4-FFF2-40B4-BE49-F238E27FC236}">
                <a16:creationId xmlns:a16="http://schemas.microsoft.com/office/drawing/2014/main" id="{7CD0F31E-EAB2-7FDE-E571-AC9B32E574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2113" y="2146300"/>
            <a:ext cx="2457450" cy="1765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F33B34AA-AFB4-C5D1-1BFD-AD73F38EA0E4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194" name="Text Box 1">
            <a:extLst>
              <a:ext uri="{FF2B5EF4-FFF2-40B4-BE49-F238E27FC236}">
                <a16:creationId xmlns:a16="http://schemas.microsoft.com/office/drawing/2014/main" id="{1255D113-344C-273F-655A-8307DFEA8A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630E9D61-B658-4DEC-9ED9-4DFFD0F7EF13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185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04195" name="Rectangle 2">
            <a:extLst>
              <a:ext uri="{FF2B5EF4-FFF2-40B4-BE49-F238E27FC236}">
                <a16:creationId xmlns:a16="http://schemas.microsoft.com/office/drawing/2014/main" id="{924B3424-22B7-9E5A-19B3-A9104B6CE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33488"/>
            <a:ext cx="9144000" cy="1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04196" name="Text Box 3">
            <a:extLst>
              <a:ext uri="{FF2B5EF4-FFF2-40B4-BE49-F238E27FC236}">
                <a16:creationId xmlns:a16="http://schemas.microsoft.com/office/drawing/2014/main" id="{0A99DB06-081F-DFFB-1F92-20372FCB98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1916113"/>
            <a:ext cx="2447925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04197" name="Rectangle 4">
            <a:extLst>
              <a:ext uri="{FF2B5EF4-FFF2-40B4-BE49-F238E27FC236}">
                <a16:creationId xmlns:a16="http://schemas.microsoft.com/office/drawing/2014/main" id="{322C83F5-4960-7540-841C-6E044AEF0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33488"/>
            <a:ext cx="9144000" cy="1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04198" name="Text Box 5">
            <a:extLst>
              <a:ext uri="{FF2B5EF4-FFF2-40B4-BE49-F238E27FC236}">
                <a16:creationId xmlns:a16="http://schemas.microsoft.com/office/drawing/2014/main" id="{6625168E-BB7B-5B9D-0794-BF20BE3BE5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4163" y="5994400"/>
            <a:ext cx="6227762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CH" altLang="it-CH" sz="2400" b="1">
                <a:solidFill>
                  <a:srgbClr val="FFFFFF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PENSAMENTO DE UM CAPITALISTA</a:t>
            </a:r>
          </a:p>
        </p:txBody>
      </p:sp>
      <p:pic>
        <p:nvPicPr>
          <p:cNvPr id="559114" name="Picture 10" descr="C:\Users\Enrico\Desktop\des jpeg.jpg">
            <a:extLst>
              <a:ext uri="{FF2B5EF4-FFF2-40B4-BE49-F238E27FC236}">
                <a16:creationId xmlns:a16="http://schemas.microsoft.com/office/drawing/2014/main" id="{C7FB7886-02CD-CA5A-D9DF-001580C1DF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22363" y="620713"/>
            <a:ext cx="7105650" cy="5199062"/>
          </a:xfrm>
          <a:prstGeom prst="rect">
            <a:avLst/>
          </a:prstGeom>
          <a:ln w="1905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88AFA9F5-E61A-0B13-1753-106AD2E6F5FE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130" name="Text Box 1">
            <a:extLst>
              <a:ext uri="{FF2B5EF4-FFF2-40B4-BE49-F238E27FC236}">
                <a16:creationId xmlns:a16="http://schemas.microsoft.com/office/drawing/2014/main" id="{72CE7A47-96E3-D65D-9C14-5FFA046125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855663"/>
            <a:ext cx="8229600" cy="4846637"/>
          </a:xfrm>
          <a:prstGeom prst="rect">
            <a:avLst/>
          </a:prstGeom>
          <a:noFill/>
          <a:ln>
            <a:noFill/>
          </a:ln>
          <a:effectLst/>
        </p:spPr>
        <p:txBody>
          <a:bodyPr anchor="ctr"/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br>
              <a:rPr lang="fr-CH" altLang="it-CH" sz="3600" b="1" u="sng" dirty="0">
                <a:solidFill>
                  <a:srgbClr val="FF3300"/>
                </a:solidFill>
                <a:cs typeface="Arial" charset="0"/>
              </a:rPr>
            </a:br>
            <a:r>
              <a:rPr lang="fr-CH" altLang="it-CH" sz="3600" b="1" dirty="0">
                <a:solidFill>
                  <a:srgbClr val="FF3300"/>
                </a:solidFill>
                <a:cs typeface="Arial" charset="0"/>
              </a:rPr>
              <a:t> </a:t>
            </a:r>
            <a:r>
              <a:rPr lang="fr-CH" altLang="it-CH" sz="2500" b="1" u="sng" dirty="0">
                <a:solidFill>
                  <a:srgbClr val="FF3300"/>
                </a:solidFill>
                <a:cs typeface="Arial" charset="0"/>
              </a:rPr>
              <a:t>O SISTEMA ECONÔMICO E AS ALTERNATIVAS</a:t>
            </a:r>
            <a:br>
              <a:rPr lang="fr-CH" altLang="it-CH" sz="2500" b="1" u="sng" dirty="0">
                <a:solidFill>
                  <a:srgbClr val="FF3300"/>
                </a:solidFill>
                <a:cs typeface="Arial" charset="0"/>
              </a:rPr>
            </a:br>
            <a:r>
              <a:rPr lang="fr-CH" altLang="it-CH" sz="3600" b="1" u="sng" dirty="0">
                <a:solidFill>
                  <a:srgbClr val="FF3300"/>
                </a:solidFill>
                <a:cs typeface="Arial" charset="0"/>
              </a:rPr>
              <a:t> </a:t>
            </a:r>
            <a:br>
              <a:rPr lang="fr-CH" altLang="it-CH" sz="3600" b="1" u="sng" dirty="0">
                <a:solidFill>
                  <a:srgbClr val="FF3300"/>
                </a:solidFill>
                <a:cs typeface="Arial" charset="0"/>
              </a:rPr>
            </a:br>
            <a:r>
              <a:rPr lang="fr-CH" altLang="it-CH" sz="50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0000"/>
                </a:solidFill>
                <a:latin typeface="+mj-lt"/>
                <a:ea typeface="+mn-ea"/>
                <a:cs typeface="Arial" pitchFamily="34" charset="0"/>
              </a:rPr>
              <a:t>FIM DA 1ª PARTE</a:t>
            </a:r>
            <a:br>
              <a:rPr lang="fr-CH" altLang="it-CH" sz="3600" b="1" u="sng" dirty="0">
                <a:solidFill>
                  <a:srgbClr val="FF3300"/>
                </a:solidFill>
                <a:cs typeface="Arial" charset="0"/>
              </a:rPr>
            </a:br>
            <a:br>
              <a:rPr lang="fr-CH" altLang="it-CH" sz="3600" b="1" u="sng" dirty="0">
                <a:solidFill>
                  <a:srgbClr val="FF3300"/>
                </a:solidFill>
                <a:cs typeface="Arial" charset="0"/>
              </a:rPr>
            </a:br>
            <a:r>
              <a:rPr lang="fr-CH" altLang="it-CH" sz="2200" dirty="0">
                <a:cs typeface="Arial" charset="0"/>
              </a:rPr>
              <a:t>(</a:t>
            </a:r>
            <a:r>
              <a:rPr lang="fr-CH" altLang="it-CH" sz="2200" dirty="0" err="1">
                <a:cs typeface="Arial" charset="0"/>
              </a:rPr>
              <a:t>Discussão</a:t>
            </a:r>
            <a:r>
              <a:rPr lang="fr-CH" altLang="it-CH" sz="2200" dirty="0">
                <a:cs typeface="Arial" charset="0"/>
              </a:rPr>
              <a:t> + pausa)</a:t>
            </a:r>
            <a:br>
              <a:rPr lang="fr-CH" altLang="it-CH" sz="2200" dirty="0">
                <a:cs typeface="Arial" charset="0"/>
              </a:rPr>
            </a:br>
            <a:br>
              <a:rPr lang="fr-CH" altLang="it-CH" sz="3600" dirty="0">
                <a:cs typeface="Arial" charset="0"/>
              </a:rPr>
            </a:br>
            <a:endParaRPr lang="fr-CH" altLang="it-CH" sz="3600" dirty="0">
              <a:cs typeface="Arial" charset="0"/>
            </a:endParaRPr>
          </a:p>
        </p:txBody>
      </p:sp>
      <p:sp>
        <p:nvSpPr>
          <p:cNvPr id="906243" name="Text Box 2">
            <a:extLst>
              <a:ext uri="{FF2B5EF4-FFF2-40B4-BE49-F238E27FC236}">
                <a16:creationId xmlns:a16="http://schemas.microsoft.com/office/drawing/2014/main" id="{C2F804AC-B18E-10F5-E667-4A985AEDDF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E832A3EE-BA95-4F9B-80EA-727003ED3E88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186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906244" name="Rectangle 3">
            <a:extLst>
              <a:ext uri="{FF2B5EF4-FFF2-40B4-BE49-F238E27FC236}">
                <a16:creationId xmlns:a16="http://schemas.microsoft.com/office/drawing/2014/main" id="{A35CD819-5E00-2549-0C54-2601425F2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260350"/>
            <a:ext cx="8642350" cy="6337300"/>
          </a:xfrm>
          <a:prstGeom prst="rect">
            <a:avLst/>
          </a:prstGeom>
          <a:noFill/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1B4C8FF7-3056-E7F1-C875-019132373144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290" name="Text Box 1">
            <a:extLst>
              <a:ext uri="{FF2B5EF4-FFF2-40B4-BE49-F238E27FC236}">
                <a16:creationId xmlns:a16="http://schemas.microsoft.com/office/drawing/2014/main" id="{5EEC7ECA-E33D-003E-15CA-09925EC91D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C4F240B-F224-4845-8E1F-46FA66ABBBDC}" type="slidenum">
              <a:rPr lang="it-IT" altLang="it-CH" sz="1200">
                <a:solidFill>
                  <a:srgbClr val="898989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187</a:t>
            </a:fld>
            <a:endParaRPr lang="it-IT" altLang="it-CH" sz="1200">
              <a:solidFill>
                <a:srgbClr val="898989"/>
              </a:solidFill>
              <a:cs typeface="Arial" panose="020B0604020202020204" pitchFamily="34" charset="0"/>
            </a:endParaRPr>
          </a:p>
        </p:txBody>
      </p:sp>
      <p:pic>
        <p:nvPicPr>
          <p:cNvPr id="908291" name="Picture 2">
            <a:extLst>
              <a:ext uri="{FF2B5EF4-FFF2-40B4-BE49-F238E27FC236}">
                <a16:creationId xmlns:a16="http://schemas.microsoft.com/office/drawing/2014/main" id="{C4150010-2073-80AB-C402-D18E96E237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6832" y="32296"/>
            <a:ext cx="9237663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08292" name="Text Box 3">
            <a:extLst>
              <a:ext uri="{FF2B5EF4-FFF2-40B4-BE49-F238E27FC236}">
                <a16:creationId xmlns:a16="http://schemas.microsoft.com/office/drawing/2014/main" id="{EC776E90-8D62-B8F6-7DF4-30E1FD1AA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9338" y="5229225"/>
            <a:ext cx="2089150" cy="703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 dirty="0">
                <a:latin typeface="Arial" panose="020B0604020202020204" pitchFamily="34" charset="0"/>
                <a:cs typeface="Arial" panose="020B0604020202020204" pitchFamily="34" charset="0"/>
              </a:rPr>
              <a:t>A FÁBRICA                  DE RAVIOLIS</a:t>
            </a:r>
          </a:p>
        </p:txBody>
      </p:sp>
      <p:sp>
        <p:nvSpPr>
          <p:cNvPr id="908294" name="CasellaDiTesto 2">
            <a:extLst>
              <a:ext uri="{FF2B5EF4-FFF2-40B4-BE49-F238E27FC236}">
                <a16:creationId xmlns:a16="http://schemas.microsoft.com/office/drawing/2014/main" id="{0DF3AEE1-C783-8874-6B4C-6BD205079F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3713" y="2493963"/>
            <a:ext cx="6191250" cy="742950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tIns="3240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it-CH" altLang="it-CH" sz="2400" b="1">
                <a:latin typeface="Arial" panose="020B0604020202020204" pitchFamily="34" charset="0"/>
                <a:cs typeface="Arial" panose="020B0604020202020204" pitchFamily="34" charset="0"/>
              </a:rPr>
              <a:t>O capitalismo – A economia de mercado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AF0B46F4-8ED1-C5FF-805D-783B38169127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561157" name="CasellaDiTesto 1">
            <a:extLst>
              <a:ext uri="{FF2B5EF4-FFF2-40B4-BE49-F238E27FC236}">
                <a16:creationId xmlns:a16="http://schemas.microsoft.com/office/drawing/2014/main" id="{B390179A-32F5-3A6A-F827-B0FC56C811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317" y="950434"/>
            <a:ext cx="7345363" cy="2331953"/>
          </a:xfrm>
          <a:prstGeom prst="rect">
            <a:avLst/>
          </a:prstGeom>
          <a:solidFill>
            <a:srgbClr val="FFFFCC"/>
          </a:solidFill>
          <a:ln>
            <a:noFill/>
          </a:ln>
        </p:spPr>
        <p:txBody>
          <a:bodyPr tIns="252000">
            <a:spAutoFit/>
          </a:bodyPr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defRPr sz="3200">
                <a:solidFill>
                  <a:srgbClr val="000000"/>
                </a:solidFill>
                <a:latin typeface="Calibri" pitchFamily="34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defRPr sz="2800">
                <a:solidFill>
                  <a:srgbClr val="000000"/>
                </a:solidFill>
                <a:latin typeface="Calibri" pitchFamily="34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rgbClr val="000000"/>
                </a:solidFill>
                <a:latin typeface="Calibri" pitchFamily="34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Calibri" pitchFamily="34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Calibri" pitchFamily="34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Calibri" pitchFamily="34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Calibri" pitchFamily="34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Calibri" pitchFamily="34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000">
                <a:solidFill>
                  <a:srgbClr val="000000"/>
                </a:solidFill>
                <a:latin typeface="Calibri" pitchFamily="34" charset="0"/>
                <a:ea typeface="SimSun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pt-BR" altLang="it-CH" sz="2400" b="1" dirty="0">
              <a:solidFill>
                <a:srgbClr val="FF0000"/>
              </a:solidFill>
              <a:latin typeface="Arial" charset="0"/>
              <a:cs typeface="Arial" charset="0"/>
            </a:endParaRP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pt-BR" altLang="it-CH" sz="2400" b="1" dirty="0">
                <a:solidFill>
                  <a:srgbClr val="FF0000"/>
                </a:solidFill>
                <a:latin typeface="Arial" charset="0"/>
                <a:cs typeface="Arial" charset="0"/>
              </a:rPr>
              <a:t>O SISTEMA ECONÔMICO E AS ALTERNATIVAS</a:t>
            </a:r>
            <a:br>
              <a:rPr lang="pt-BR" altLang="it-CH" sz="2400" b="1" dirty="0">
                <a:solidFill>
                  <a:srgbClr val="FF0000"/>
                </a:solidFill>
                <a:latin typeface="Arial" charset="0"/>
                <a:cs typeface="Arial" charset="0"/>
              </a:rPr>
            </a:br>
            <a:r>
              <a:rPr lang="pt-BR" altLang="it-CH" sz="2400" b="1" dirty="0">
                <a:solidFill>
                  <a:srgbClr val="FF0000"/>
                </a:solidFill>
                <a:latin typeface="Arial" charset="0"/>
                <a:cs typeface="Arial" charset="0"/>
              </a:rPr>
              <a:t> </a:t>
            </a:r>
            <a:br>
              <a:rPr lang="pt-BR" altLang="it-CH" sz="2400" b="1" dirty="0">
                <a:solidFill>
                  <a:srgbClr val="FF0000"/>
                </a:solidFill>
                <a:latin typeface="Arial" charset="0"/>
                <a:cs typeface="Arial" charset="0"/>
              </a:rPr>
            </a:br>
            <a:r>
              <a:rPr lang="pt-BR" altLang="it-CH" sz="50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0000"/>
                </a:solidFill>
                <a:latin typeface="+mj-lt"/>
                <a:ea typeface="+mn-ea"/>
                <a:cs typeface="Arial" pitchFamily="34" charset="0"/>
              </a:rPr>
              <a:t>2</a:t>
            </a:r>
            <a:r>
              <a:rPr lang="fr-CH" altLang="it-CH" sz="50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0000"/>
                </a:solidFill>
                <a:latin typeface="+mj-lt"/>
                <a:ea typeface="+mn-ea"/>
                <a:cs typeface="Arial" pitchFamily="34" charset="0"/>
              </a:rPr>
              <a:t>ª</a:t>
            </a:r>
            <a:r>
              <a:rPr lang="pt-BR" altLang="it-CH" sz="50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0000"/>
                </a:solidFill>
                <a:latin typeface="+mj-lt"/>
                <a:ea typeface="+mn-ea"/>
                <a:cs typeface="Arial" pitchFamily="34" charset="0"/>
              </a:rPr>
              <a:t> PARTE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it-CH" altLang="it-CH" sz="1000" b="1" dirty="0">
              <a:ln w="22225">
                <a:solidFill>
                  <a:schemeClr val="tx1"/>
                </a:solidFill>
                <a:prstDash val="solid"/>
              </a:ln>
              <a:solidFill>
                <a:srgbClr val="FF0000"/>
              </a:solidFill>
              <a:latin typeface="+mj-lt"/>
              <a:ea typeface="+mn-ea"/>
              <a:cs typeface="Arial" pitchFamily="34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338" name="Text Box 1">
            <a:extLst>
              <a:ext uri="{FF2B5EF4-FFF2-40B4-BE49-F238E27FC236}">
                <a16:creationId xmlns:a16="http://schemas.microsoft.com/office/drawing/2014/main" id="{4832BF82-4A97-0846-11BB-9645E89EC0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99996FC6-77AE-4C8E-8B1E-4F03D96E52BC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188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910339" name="Text Box 2">
            <a:extLst>
              <a:ext uri="{FF2B5EF4-FFF2-40B4-BE49-F238E27FC236}">
                <a16:creationId xmlns:a16="http://schemas.microsoft.com/office/drawing/2014/main" id="{E098409F-1064-65D9-C3D9-2362DE0683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" y="404813"/>
            <a:ext cx="7673975" cy="6067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0000"/>
                </a:solidFill>
                <a:cs typeface="Arial" panose="020B0604020202020204" pitchFamily="34" charset="0"/>
              </a:rPr>
              <a:t>O SISTEMA ECONÔMICO E AS ALTERNATIVAS  </a:t>
            </a:r>
          </a:p>
          <a:p>
            <a:pPr eaLnBrk="1" hangingPunct="1">
              <a:lnSpc>
                <a:spcPct val="30000"/>
              </a:lnSpc>
              <a:spcBef>
                <a:spcPts val="1000"/>
              </a:spcBef>
              <a:buClrTx/>
              <a:buFontTx/>
              <a:buNone/>
            </a:pPr>
            <a:r>
              <a:rPr lang="fr-CH" altLang="it-CH" sz="1600" b="1">
                <a:solidFill>
                  <a:srgbClr val="FF0000"/>
                </a:solidFill>
                <a:cs typeface="Arial" panose="020B0604020202020204" pitchFamily="34" charset="0"/>
              </a:rPr>
              <a:t>ESQUEMA GERAL (II Parte - A fábrica de ravioli)</a:t>
            </a:r>
          </a:p>
          <a:p>
            <a:pPr eaLnBrk="1" hangingPunct="1">
              <a:lnSpc>
                <a:spcPct val="30000"/>
              </a:lnSpc>
              <a:spcBef>
                <a:spcPts val="1000"/>
              </a:spcBef>
              <a:buClrTx/>
              <a:buFontTx/>
              <a:buNone/>
            </a:pPr>
            <a:endParaRPr lang="fr-CH" altLang="it-CH" sz="1800" b="1">
              <a:cs typeface="Arial" panose="020B0604020202020204" pitchFamily="34" charset="0"/>
            </a:endParaRP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Os capitalistas lançam uma empresa comercial (uma fábrica de raviolis)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Produção Concorrência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Racionalização, automatização da produção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Sobreprodução, saturação do mercado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600" b="1">
                <a:cs typeface="Arial" panose="020B0604020202020204" pitchFamily="34" charset="0"/>
              </a:rPr>
              <a:t>Despedimentos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Cessação da produção, o depósito está cheio de raviolis por vender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Crise econômica, desempregados roubam os raviolis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Intervenção da polícia e do Estado para defender a propriedade privada.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O Estado: intervenções de apoio à economia</a:t>
            </a:r>
          </a:p>
          <a:p>
            <a:pPr eaLnBrk="1" hangingPunct="1">
              <a:spcBef>
                <a:spcPts val="313"/>
              </a:spcBef>
              <a:buClrTx/>
              <a:buFontTx/>
              <a:buNone/>
            </a:pPr>
            <a:r>
              <a:rPr lang="fr-CH" altLang="it-CH" sz="1400" b="1">
                <a:latin typeface="Times New Roman" panose="02020603050405020304" pitchFamily="18" charset="0"/>
                <a:cs typeface="Arial" panose="020B0604020202020204" pitchFamily="34" charset="0"/>
              </a:rPr>
              <a:t>	         </a:t>
            </a:r>
            <a:r>
              <a:rPr lang="fr-CH" altLang="it-CH" sz="1400" b="1">
                <a:cs typeface="Arial" panose="020B0604020202020204" pitchFamily="34" charset="0"/>
              </a:rPr>
              <a:t>medidas anticíclicas e monetárias</a:t>
            </a:r>
          </a:p>
          <a:p>
            <a:pPr eaLnBrk="1" hangingPunct="1">
              <a:spcBef>
                <a:spcPts val="313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                 encomendas militares e mobilização</a:t>
            </a:r>
          </a:p>
          <a:p>
            <a:pPr eaLnBrk="1" hangingPunct="1">
              <a:spcBef>
                <a:spcPts val="313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	        encomendas do Estado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Guerra, destruição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Reconstrução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O ciclo recomeça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4DACCAC1-15CC-6C4B-CE53-2BFDDCD0FC02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386" name="Rectangle 2">
            <a:extLst>
              <a:ext uri="{FF2B5EF4-FFF2-40B4-BE49-F238E27FC236}">
                <a16:creationId xmlns:a16="http://schemas.microsoft.com/office/drawing/2014/main" id="{B7FE3709-6D2F-33E0-5F2B-A6C21CB9245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9750" y="5516563"/>
            <a:ext cx="8604250" cy="1143000"/>
          </a:xfrm>
        </p:spPr>
        <p:txBody>
          <a:bodyPr/>
          <a:lstStyle/>
          <a:p>
            <a:pPr algn="l" eaLnBrk="1" hangingPunct="1"/>
            <a:r>
              <a:rPr lang="pt-BR" altLang="it-CH" sz="2400" b="1">
                <a:solidFill>
                  <a:schemeClr val="tx1"/>
                </a:solidFill>
              </a:rPr>
              <a:t>RAVIOLIS 	Produção manual na indústria alimentar.</a:t>
            </a:r>
            <a:br>
              <a:rPr lang="pt-BR" altLang="it-CH" sz="2400" b="1">
                <a:solidFill>
                  <a:schemeClr val="tx1"/>
                </a:solidFill>
              </a:rPr>
            </a:br>
            <a:r>
              <a:rPr lang="pt-BR" altLang="it-CH" sz="2400" b="1">
                <a:solidFill>
                  <a:schemeClr val="tx1"/>
                </a:solidFill>
              </a:rPr>
              <a:t>                      Um prato popular. 	 </a:t>
            </a:r>
            <a:endParaRPr lang="it-IT" altLang="it-CH" sz="4000">
              <a:solidFill>
                <a:schemeClr val="tx1"/>
              </a:solidFill>
            </a:endParaRPr>
          </a:p>
        </p:txBody>
      </p:sp>
      <p:sp>
        <p:nvSpPr>
          <p:cNvPr id="912387" name="Slide Number Placeholder 7">
            <a:extLst>
              <a:ext uri="{FF2B5EF4-FFF2-40B4-BE49-F238E27FC236}">
                <a16:creationId xmlns:a16="http://schemas.microsoft.com/office/drawing/2014/main" id="{5644E914-F249-DFBB-F699-A90A09D255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A986E79A-FC0B-489F-8E4E-CA92042D3C12}" type="slidenum">
              <a:rPr lang="it-IT" altLang="it-CH" sz="1400" smtClean="0">
                <a:solidFill>
                  <a:srgbClr val="000000"/>
                </a:solidFill>
              </a:rPr>
              <a:pPr>
                <a:spcBef>
                  <a:spcPct val="0"/>
                </a:spcBef>
                <a:buFontTx/>
                <a:buNone/>
              </a:pPr>
              <a:t>189</a:t>
            </a:fld>
            <a:endParaRPr lang="it-IT" altLang="it-CH" sz="1400">
              <a:solidFill>
                <a:srgbClr val="000000"/>
              </a:solidFill>
            </a:endParaRPr>
          </a:p>
        </p:txBody>
      </p:sp>
      <p:sp>
        <p:nvSpPr>
          <p:cNvPr id="912388" name="Rectangle 4">
            <a:extLst>
              <a:ext uri="{FF2B5EF4-FFF2-40B4-BE49-F238E27FC236}">
                <a16:creationId xmlns:a16="http://schemas.microsoft.com/office/drawing/2014/main" id="{CBA2C400-9114-6266-CFB9-024755699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5876925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it-CH" sz="100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12389" name="CasellaDiTesto 2">
            <a:extLst>
              <a:ext uri="{FF2B5EF4-FFF2-40B4-BE49-F238E27FC236}">
                <a16:creationId xmlns:a16="http://schemas.microsoft.com/office/drawing/2014/main" id="{21FE3A94-B07D-CB5C-205F-205147A111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115888"/>
            <a:ext cx="54721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it-CH" sz="1800">
                <a:solidFill>
                  <a:srgbClr val="FFFFFF"/>
                </a:solidFill>
                <a:cs typeface="Arial" panose="020B0604020202020204" pitchFamily="34" charset="0"/>
              </a:rPr>
              <a:t>Como para a fábrica de carros, uma família lança           a produção artesanal de raviolis</a:t>
            </a: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11" name="Picture 7" descr="mani1 che fanno tortellini">
            <a:extLst>
              <a:ext uri="{FF2B5EF4-FFF2-40B4-BE49-F238E27FC236}">
                <a16:creationId xmlns:a16="http://schemas.microsoft.com/office/drawing/2014/main" id="{327BD663-D00E-CCCE-91D3-E7D7F495EC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84213" y="981075"/>
            <a:ext cx="2087562" cy="2028825"/>
          </a:xfrm>
          <a:prstGeom prst="rect">
            <a:avLst/>
          </a:prstGeom>
          <a:noFill/>
          <a:ln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Picture 3" descr="lavorazione manuale cornetti ritoccata 2">
            <a:extLst>
              <a:ext uri="{FF2B5EF4-FFF2-40B4-BE49-F238E27FC236}">
                <a16:creationId xmlns:a16="http://schemas.microsoft.com/office/drawing/2014/main" id="{755AF7A4-A13D-6344-3307-42A33B1B81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 l="8797"/>
          <a:stretch>
            <a:fillRect/>
          </a:stretch>
        </p:blipFill>
        <p:spPr bwMode="auto">
          <a:xfrm>
            <a:off x="2590800" y="836613"/>
            <a:ext cx="6337300" cy="4602162"/>
          </a:xfrm>
          <a:prstGeom prst="rect">
            <a:avLst/>
          </a:prstGeom>
          <a:noFill/>
          <a:ln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3" name="Picture 9" descr="C:\Users\Enrico\Desktop\Ravioli jpeg.jpg">
            <a:extLst>
              <a:ext uri="{FF2B5EF4-FFF2-40B4-BE49-F238E27FC236}">
                <a16:creationId xmlns:a16="http://schemas.microsoft.com/office/drawing/2014/main" id="{6FD6FE0C-3B2A-8FB9-EFB5-966E32BDB9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23825" y="3141663"/>
            <a:ext cx="3405188" cy="23685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AE36240A-7794-4E67-0C74-7B5AF59F1A09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274" name="Text Box 1">
            <a:extLst>
              <a:ext uri="{FF2B5EF4-FFF2-40B4-BE49-F238E27FC236}">
                <a16:creationId xmlns:a16="http://schemas.microsoft.com/office/drawing/2014/main" id="{79F1EBF8-FAED-7B89-6023-A9654A8252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D51B6EB-1B9C-443E-99B0-A0F871698D46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19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566275" name="Rectangle 2">
            <a:extLst>
              <a:ext uri="{FF2B5EF4-FFF2-40B4-BE49-F238E27FC236}">
                <a16:creationId xmlns:a16="http://schemas.microsoft.com/office/drawing/2014/main" id="{70C6D6C8-A304-4610-C54A-EDA4AAA68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3088" y="2481263"/>
            <a:ext cx="9144000" cy="1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566276" name="Rectangle 4">
            <a:extLst>
              <a:ext uri="{FF2B5EF4-FFF2-40B4-BE49-F238E27FC236}">
                <a16:creationId xmlns:a16="http://schemas.microsoft.com/office/drawing/2014/main" id="{A04B2B24-7F40-25A4-5B7F-9CCE6E536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288" y="5905500"/>
            <a:ext cx="5630862" cy="679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 anchor="ctr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2400" b="1" dirty="0">
                <a:solidFill>
                  <a:srgbClr val="FFFFFF"/>
                </a:solidFill>
                <a:cs typeface="Arial" panose="020B0604020202020204" pitchFamily="34" charset="0"/>
              </a:rPr>
              <a:t>FABRICO MANUAL DE AUTOMÓVEIS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400" dirty="0" err="1">
                <a:solidFill>
                  <a:srgbClr val="FFFFFF"/>
                </a:solidFill>
                <a:cs typeface="Arial" panose="020B0604020202020204" pitchFamily="34" charset="0"/>
              </a:rPr>
              <a:t>Fábricas</a:t>
            </a:r>
            <a:r>
              <a:rPr lang="fr-CH" altLang="it-CH" sz="1400" dirty="0">
                <a:solidFill>
                  <a:srgbClr val="FFFFFF"/>
                </a:solidFill>
                <a:cs typeface="Arial" panose="020B0604020202020204" pitchFamily="34" charset="0"/>
              </a:rPr>
              <a:t> BUFORI, INDONÉSIA, </a:t>
            </a:r>
            <a:r>
              <a:rPr lang="fr-CH" altLang="it-CH" sz="1400" dirty="0">
                <a:solidFill>
                  <a:schemeClr val="bg1"/>
                </a:solidFill>
                <a:cs typeface="Arial" panose="020B0604020202020204" pitchFamily="34" charset="0"/>
              </a:rPr>
              <a:t>1995</a:t>
            </a:r>
          </a:p>
        </p:txBody>
      </p:sp>
      <p:pic>
        <p:nvPicPr>
          <p:cNvPr id="6" name="Picture 5" descr="㿷ᛟྔ">
            <a:extLst>
              <a:ext uri="{FF2B5EF4-FFF2-40B4-BE49-F238E27FC236}">
                <a16:creationId xmlns:a16="http://schemas.microsoft.com/office/drawing/2014/main" id="{29DEF381-105B-3759-DED2-E0824150C6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contrast="8000"/>
          </a:blip>
          <a:srcRect/>
          <a:stretch>
            <a:fillRect/>
          </a:stretch>
        </p:blipFill>
        <p:spPr bwMode="auto">
          <a:xfrm>
            <a:off x="852488" y="571500"/>
            <a:ext cx="6767512" cy="5213350"/>
          </a:xfrm>
          <a:prstGeom prst="rect">
            <a:avLst/>
          </a:prstGeom>
          <a:ln w="38100">
            <a:solidFill>
              <a:schemeClr val="bg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CasellaDiTesto 1">
            <a:extLst>
              <a:ext uri="{FF2B5EF4-FFF2-40B4-BE49-F238E27FC236}">
                <a16:creationId xmlns:a16="http://schemas.microsoft.com/office/drawing/2014/main" id="{AA2B35A0-3190-88C8-D0BC-36F4AA0E722B}"/>
              </a:ext>
            </a:extLst>
          </p:cNvPr>
          <p:cNvSpPr txBox="1"/>
          <p:nvPr/>
        </p:nvSpPr>
        <p:spPr>
          <a:xfrm>
            <a:off x="7747000" y="1844675"/>
            <a:ext cx="1223963" cy="30464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1600" dirty="0">
                <a:solidFill>
                  <a:schemeClr val="accent3"/>
                </a:solidFill>
                <a:latin typeface="Arial" charset="0"/>
              </a:rPr>
              <a:t>No início,</a:t>
            </a:r>
          </a:p>
          <a:p>
            <a:pPr eaLnBrk="1" hangingPunct="1">
              <a:defRPr/>
            </a:pPr>
            <a:r>
              <a:rPr lang="pt-BR" sz="1600" dirty="0">
                <a:solidFill>
                  <a:schemeClr val="accent3"/>
                </a:solidFill>
                <a:latin typeface="Arial" charset="0"/>
              </a:rPr>
              <a:t>o ambiente de trabalho é humano e da família.             O trabalhador tem uma certa autonomia.</a:t>
            </a:r>
            <a:br>
              <a:rPr lang="pt-BR" sz="1600" dirty="0">
                <a:solidFill>
                  <a:schemeClr val="accent3"/>
                </a:solidFill>
                <a:latin typeface="Arial" charset="0"/>
              </a:rPr>
            </a:br>
            <a:endParaRPr lang="pt-BR" sz="1600" dirty="0">
              <a:solidFill>
                <a:schemeClr val="accent3"/>
              </a:solidFill>
              <a:latin typeface="Arial" charset="0"/>
            </a:endParaRPr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6A77EF9A-95B5-BDED-5CB5-3BF432430E1C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434" name="Text Box 1">
            <a:extLst>
              <a:ext uri="{FF2B5EF4-FFF2-40B4-BE49-F238E27FC236}">
                <a16:creationId xmlns:a16="http://schemas.microsoft.com/office/drawing/2014/main" id="{D40C49B1-2788-074A-F662-A2843FE8A2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0B859F68-AE01-4EA6-8A94-CEF000BE1466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190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14435" name="Text Box 2">
            <a:extLst>
              <a:ext uri="{FF2B5EF4-FFF2-40B4-BE49-F238E27FC236}">
                <a16:creationId xmlns:a16="http://schemas.microsoft.com/office/drawing/2014/main" id="{4168B011-B3B7-8A9D-555F-C74C3B64CF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5445125"/>
            <a:ext cx="2160588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t>MÁQUNA PARA PRODUZIR RAVIOLIS</a:t>
            </a:r>
          </a:p>
        </p:txBody>
      </p:sp>
      <p:sp>
        <p:nvSpPr>
          <p:cNvPr id="914436" name="Text Box 3">
            <a:extLst>
              <a:ext uri="{FF2B5EF4-FFF2-40B4-BE49-F238E27FC236}">
                <a16:creationId xmlns:a16="http://schemas.microsoft.com/office/drawing/2014/main" id="{5F786EAF-DAD9-3C5C-715C-064D5167F4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9563" y="1341438"/>
            <a:ext cx="2089150" cy="173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MÁQUINAS     PARA A  PRODUÇÃO DA MASSA ALIMENTAR     (da Itália)</a:t>
            </a:r>
          </a:p>
        </p:txBody>
      </p:sp>
      <p:pic>
        <p:nvPicPr>
          <p:cNvPr id="8" name="Picture 9" descr="fabbrica raviolitrice">
            <a:extLst>
              <a:ext uri="{FF2B5EF4-FFF2-40B4-BE49-F238E27FC236}">
                <a16:creationId xmlns:a16="http://schemas.microsoft.com/office/drawing/2014/main" id="{C7C31380-954C-78C0-E307-5310431920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4350" y="476250"/>
            <a:ext cx="2200275" cy="4508500"/>
          </a:xfrm>
          <a:prstGeom prst="rect">
            <a:avLst/>
          </a:prstGeom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Picture 10" descr="industria alimentare vibrosetacci per pasta">
            <a:extLst>
              <a:ext uri="{FF2B5EF4-FFF2-40B4-BE49-F238E27FC236}">
                <a16:creationId xmlns:a16="http://schemas.microsoft.com/office/drawing/2014/main" id="{9AEDDF4F-210C-DD17-24F3-FEDB3EE06F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148263" y="3789363"/>
            <a:ext cx="3814762" cy="2925762"/>
          </a:xfrm>
          <a:prstGeom prst="rect">
            <a:avLst/>
          </a:prstGeom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Picture 11">
            <a:extLst>
              <a:ext uri="{FF2B5EF4-FFF2-40B4-BE49-F238E27FC236}">
                <a16:creationId xmlns:a16="http://schemas.microsoft.com/office/drawing/2014/main" id="{7C1756E6-018D-2EF8-C0FF-46176FD711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916238" y="476250"/>
            <a:ext cx="3268662" cy="4508500"/>
          </a:xfrm>
          <a:prstGeom prst="rect">
            <a:avLst/>
          </a:prstGeom>
          <a:ln w="9525">
            <a:solidFill>
              <a:schemeClr val="bg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D08620EC-EFA1-24AB-7D2A-A73B1572FFB9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482" name="Text Box 1">
            <a:extLst>
              <a:ext uri="{FF2B5EF4-FFF2-40B4-BE49-F238E27FC236}">
                <a16:creationId xmlns:a16="http://schemas.microsoft.com/office/drawing/2014/main" id="{A291E244-4E84-0609-2B8B-3E53D9411F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02EC2A16-AEF6-40AA-8210-6E1F31523BCB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191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16483" name="Text Box 2">
            <a:extLst>
              <a:ext uri="{FF2B5EF4-FFF2-40B4-BE49-F238E27FC236}">
                <a16:creationId xmlns:a16="http://schemas.microsoft.com/office/drawing/2014/main" id="{39DDDEA3-FD45-4228-6C21-0A0B4E9D74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5463" y="865188"/>
            <a:ext cx="2160587" cy="1751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INDÚSTRIA ALIMENTAR: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endParaRPr lang="fr-CH" altLang="it-CH" sz="1800" b="1">
              <a:solidFill>
                <a:srgbClr val="FFFFFF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PADARIA AUTOMATIZADA</a:t>
            </a:r>
          </a:p>
        </p:txBody>
      </p:sp>
      <p:pic>
        <p:nvPicPr>
          <p:cNvPr id="916484" name="Picture 4">
            <a:extLst>
              <a:ext uri="{FF2B5EF4-FFF2-40B4-BE49-F238E27FC236}">
                <a16:creationId xmlns:a16="http://schemas.microsoft.com/office/drawing/2014/main" id="{AC6C6CF8-4886-43E6-4C0A-E21B94A215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4388" y="4365625"/>
            <a:ext cx="1152525" cy="1152525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" name="Picture 6">
            <a:extLst>
              <a:ext uri="{FF2B5EF4-FFF2-40B4-BE49-F238E27FC236}">
                <a16:creationId xmlns:a16="http://schemas.microsoft.com/office/drawing/2014/main" id="{7CA149F5-D73D-7E72-DDB5-EB2BD787BD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49300" y="476250"/>
            <a:ext cx="5848350" cy="5905500"/>
          </a:xfrm>
          <a:prstGeom prst="rect">
            <a:avLst/>
          </a:prstGeom>
          <a:ln w="3810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C7B0C41B-1A3F-6421-0707-EF2CAF6DB09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530" name="Text Box 1">
            <a:extLst>
              <a:ext uri="{FF2B5EF4-FFF2-40B4-BE49-F238E27FC236}">
                <a16:creationId xmlns:a16="http://schemas.microsoft.com/office/drawing/2014/main" id="{592DA0D7-652E-737C-AC23-CC4070B2F7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66A947B-ACE8-42EE-82B4-AAD016322A69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192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18531" name="Rectangle 2">
            <a:extLst>
              <a:ext uri="{FF2B5EF4-FFF2-40B4-BE49-F238E27FC236}">
                <a16:creationId xmlns:a16="http://schemas.microsoft.com/office/drawing/2014/main" id="{00C7E229-0FB0-A4BA-4ACA-F5428414E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528763"/>
            <a:ext cx="9144000" cy="1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18532" name="Rectangle 3">
            <a:extLst>
              <a:ext uri="{FF2B5EF4-FFF2-40B4-BE49-F238E27FC236}">
                <a16:creationId xmlns:a16="http://schemas.microsoft.com/office/drawing/2014/main" id="{136B0037-080A-C2CA-A277-6CAFE272C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728663"/>
            <a:ext cx="9144000" cy="1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18533" name="Text Box 5">
            <a:extLst>
              <a:ext uri="{FF2B5EF4-FFF2-40B4-BE49-F238E27FC236}">
                <a16:creationId xmlns:a16="http://schemas.microsoft.com/office/drawing/2014/main" id="{9FADC830-F907-C866-1FC0-2249AEC61B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138" y="5880100"/>
            <a:ext cx="4967287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600" b="1">
                <a:solidFill>
                  <a:srgbClr val="FFFFFF"/>
                </a:solidFill>
                <a:cs typeface="Arial" panose="020B0604020202020204" pitchFamily="34" charset="0"/>
              </a:rPr>
              <a:t>A AUTOMATIZAÇÃO NA INDÚSTRIA ALIMENTAR</a:t>
            </a:r>
          </a:p>
        </p:txBody>
      </p:sp>
      <p:pic>
        <p:nvPicPr>
          <p:cNvPr id="9" name="Picture 9" descr="industria alimentare a">
            <a:extLst>
              <a:ext uri="{FF2B5EF4-FFF2-40B4-BE49-F238E27FC236}">
                <a16:creationId xmlns:a16="http://schemas.microsoft.com/office/drawing/2014/main" id="{433CFFB3-6765-3D3E-97FF-D5C9D7FC92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73063" y="288925"/>
            <a:ext cx="5151437" cy="5329238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Picture 12" descr="industria alimentare Automazione">
            <a:extLst>
              <a:ext uri="{FF2B5EF4-FFF2-40B4-BE49-F238E27FC236}">
                <a16:creationId xmlns:a16="http://schemas.microsoft.com/office/drawing/2014/main" id="{46DAED52-7B50-E3EB-EADE-75DDB182CE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 t="853"/>
          <a:stretch>
            <a:fillRect/>
          </a:stretch>
        </p:blipFill>
        <p:spPr bwMode="auto">
          <a:xfrm>
            <a:off x="5654675" y="2468563"/>
            <a:ext cx="3168650" cy="4016375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13">
            <a:extLst>
              <a:ext uri="{FF2B5EF4-FFF2-40B4-BE49-F238E27FC236}">
                <a16:creationId xmlns:a16="http://schemas.microsoft.com/office/drawing/2014/main" id="{A45DD90B-1ACA-A518-153B-0B869A04454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/>
          <a:srcRect r="4351" b="3944"/>
          <a:stretch/>
        </p:blipFill>
        <p:spPr bwMode="auto">
          <a:xfrm>
            <a:off x="5651500" y="288925"/>
            <a:ext cx="3168650" cy="2055813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4A157E73-EBA4-9DE5-A88F-5DC9ECC044FF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578" name="Text Box 1">
            <a:extLst>
              <a:ext uri="{FF2B5EF4-FFF2-40B4-BE49-F238E27FC236}">
                <a16:creationId xmlns:a16="http://schemas.microsoft.com/office/drawing/2014/main" id="{7A0FAFC9-ACEC-AEC9-0FBF-F1B6272B06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DC299E19-AA5A-4AC8-829D-F47A7A73AB8D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193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20579" name="Text Box 2">
            <a:extLst>
              <a:ext uri="{FF2B5EF4-FFF2-40B4-BE49-F238E27FC236}">
                <a16:creationId xmlns:a16="http://schemas.microsoft.com/office/drawing/2014/main" id="{6C5A7F8E-0AC1-5E90-5132-FD6EED882A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2338" y="2349500"/>
            <a:ext cx="1871662" cy="161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A AUTOMATI-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ZAÇÃO NA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INDÚSTRIA 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ALIMENTAR</a:t>
            </a:r>
          </a:p>
        </p:txBody>
      </p:sp>
      <p:pic>
        <p:nvPicPr>
          <p:cNvPr id="5" name="Picture 7" descr="fabbrica biscotti , con testo">
            <a:extLst>
              <a:ext uri="{FF2B5EF4-FFF2-40B4-BE49-F238E27FC236}">
                <a16:creationId xmlns:a16="http://schemas.microsoft.com/office/drawing/2014/main" id="{139C5547-6F72-2D0B-59FE-056F482585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84213" y="404813"/>
            <a:ext cx="6443662" cy="6053137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A99ED482-C388-F5C2-170D-FD09DE4BC01F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626" name="Text Box 1">
            <a:extLst>
              <a:ext uri="{FF2B5EF4-FFF2-40B4-BE49-F238E27FC236}">
                <a16:creationId xmlns:a16="http://schemas.microsoft.com/office/drawing/2014/main" id="{7E29F526-FEA3-2B73-1B41-D916F0C239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DA03889B-2168-49DF-8716-F7E42792ACC5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194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22627" name="Text Box 3">
            <a:extLst>
              <a:ext uri="{FF2B5EF4-FFF2-40B4-BE49-F238E27FC236}">
                <a16:creationId xmlns:a16="http://schemas.microsoft.com/office/drawing/2014/main" id="{C87DCD41-3D90-8BDB-205B-ED153D24AE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3713" y="6061075"/>
            <a:ext cx="6192837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A AUTOMATIZAÇÃO NA INDÚSTRIA ALIMENTAR</a:t>
            </a:r>
          </a:p>
        </p:txBody>
      </p:sp>
      <p:pic>
        <p:nvPicPr>
          <p:cNvPr id="5" name="Picture 4" descr="fabbrica automazione nell'industria laimentare imbottigliamento 3">
            <a:extLst>
              <a:ext uri="{FF2B5EF4-FFF2-40B4-BE49-F238E27FC236}">
                <a16:creationId xmlns:a16="http://schemas.microsoft.com/office/drawing/2014/main" id="{F5C622C0-91F8-D3B2-5312-1C619CC716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contrast="10000"/>
          </a:blip>
          <a:srcRect/>
          <a:stretch>
            <a:fillRect/>
          </a:stretch>
        </p:blipFill>
        <p:spPr bwMode="auto">
          <a:xfrm>
            <a:off x="611188" y="614363"/>
            <a:ext cx="8027987" cy="5218112"/>
          </a:xfrm>
          <a:prstGeom prst="rect">
            <a:avLst/>
          </a:prstGeom>
          <a:ln w="3810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1A69D891-CC0F-4418-1826-97797EF93525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674" name="Slide Number Placeholder 3">
            <a:extLst>
              <a:ext uri="{FF2B5EF4-FFF2-40B4-BE49-F238E27FC236}">
                <a16:creationId xmlns:a16="http://schemas.microsoft.com/office/drawing/2014/main" id="{96DFADCC-E602-3AE7-BDA1-B42E7DE8D935}"/>
              </a:ext>
            </a:extLst>
          </p:cNvPr>
          <p:cNvSpPr txBox="1">
            <a:spLocks/>
          </p:cNvSpPr>
          <p:nvPr/>
        </p:nvSpPr>
        <p:spPr bwMode="auto">
          <a:xfrm>
            <a:off x="2649538" y="6348413"/>
            <a:ext cx="21336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SzTx/>
              <a:buFontTx/>
              <a:buNone/>
            </a:pPr>
            <a:fld id="{AEC82B16-43E6-4935-8713-8240E27466C8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195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15" name="Picture 4" descr="INDUSRIA ALIMENTARE 17">
            <a:extLst>
              <a:ext uri="{FF2B5EF4-FFF2-40B4-BE49-F238E27FC236}">
                <a16:creationId xmlns:a16="http://schemas.microsoft.com/office/drawing/2014/main" id="{AE11AB10-9ABE-3EBD-7C59-F02BE59D46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07950" y="115888"/>
            <a:ext cx="4537075" cy="3432175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Picture 10" descr="industria alimentare gnocchi">
            <a:extLst>
              <a:ext uri="{FF2B5EF4-FFF2-40B4-BE49-F238E27FC236}">
                <a16:creationId xmlns:a16="http://schemas.microsoft.com/office/drawing/2014/main" id="{2A414B64-B7B5-1E60-68E1-B4550E12DC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07950" y="3573463"/>
            <a:ext cx="1079500" cy="1727200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" name="Picture 11" descr="INDUSTRIA ALIMENTARE IMBOTTGLIAMENTO 3">
            <a:extLst>
              <a:ext uri="{FF2B5EF4-FFF2-40B4-BE49-F238E27FC236}">
                <a16:creationId xmlns:a16="http://schemas.microsoft.com/office/drawing/2014/main" id="{F08CAE46-F941-3FA8-5438-6E0E9AB25A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07950" y="5229225"/>
            <a:ext cx="4211638" cy="1492250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8" name="Picture 15" descr="INDUSTRIA alimentare pasta corta">
            <a:extLst>
              <a:ext uri="{FF2B5EF4-FFF2-40B4-BE49-F238E27FC236}">
                <a16:creationId xmlns:a16="http://schemas.microsoft.com/office/drawing/2014/main" id="{BA01BBAA-F444-601E-130B-A65FBC8592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403350" y="3644900"/>
            <a:ext cx="1350963" cy="1409700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9" name="Picture 16" descr="industria alimentare spaghett">
            <a:extLst>
              <a:ext uri="{FF2B5EF4-FFF2-40B4-BE49-F238E27FC236}">
                <a16:creationId xmlns:a16="http://schemas.microsoft.com/office/drawing/2014/main" id="{C81CE156-5267-9B09-B63A-62B100B256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3279775" y="3644900"/>
            <a:ext cx="1379538" cy="2089150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0" name="Picture 17" descr="industria Alimentare imbottigliamento 2">
            <a:extLst>
              <a:ext uri="{FF2B5EF4-FFF2-40B4-BE49-F238E27FC236}">
                <a16:creationId xmlns:a16="http://schemas.microsoft.com/office/drawing/2014/main" id="{F66D3850-F37E-B4E8-6408-4D65139541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4787900" y="4005263"/>
            <a:ext cx="4176713" cy="2716212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1" name="Picture 24" descr="sortiermaschine domaene fuerstenhof">
            <a:extLst>
              <a:ext uri="{FF2B5EF4-FFF2-40B4-BE49-F238E27FC236}">
                <a16:creationId xmlns:a16="http://schemas.microsoft.com/office/drawing/2014/main" id="{EBB1D003-5D00-B047-0398-E11A1D7BA8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4787900" y="115888"/>
            <a:ext cx="4176713" cy="3130550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924682" name="Text Box 8">
            <a:extLst>
              <a:ext uri="{FF2B5EF4-FFF2-40B4-BE49-F238E27FC236}">
                <a16:creationId xmlns:a16="http://schemas.microsoft.com/office/drawing/2014/main" id="{8A357689-A9CD-2BF0-DCBC-B2A9F75CC7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9338" y="3357563"/>
            <a:ext cx="3960812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t>MECANIZAÇÃO E AUTOMATIZAÇÃO NA INDÚSTRIA ALIMENTAR</a:t>
            </a:r>
          </a:p>
        </p:txBody>
      </p:sp>
      <p:sp>
        <p:nvSpPr>
          <p:cNvPr id="924683" name="Text Box 9">
            <a:extLst>
              <a:ext uri="{FF2B5EF4-FFF2-40B4-BE49-F238E27FC236}">
                <a16:creationId xmlns:a16="http://schemas.microsoft.com/office/drawing/2014/main" id="{EBCF3A04-0973-F8A3-616E-56E325E8C9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5229225"/>
            <a:ext cx="1116013" cy="27622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CH" altLang="it-CH" sz="1200">
                <a:cs typeface="Arial" panose="020B0604020202020204" pitchFamily="34" charset="0"/>
              </a:rPr>
              <a:t>GNOCCHI</a:t>
            </a:r>
          </a:p>
        </p:txBody>
      </p:sp>
      <p:sp>
        <p:nvSpPr>
          <p:cNvPr id="924684" name="Text Box 10">
            <a:extLst>
              <a:ext uri="{FF2B5EF4-FFF2-40B4-BE49-F238E27FC236}">
                <a16:creationId xmlns:a16="http://schemas.microsoft.com/office/drawing/2014/main" id="{AF026BEC-A26D-7433-E98E-BDD8461B5E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14563" y="4632325"/>
            <a:ext cx="1009650" cy="433388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ts val="688"/>
              </a:spcBef>
              <a:buClrTx/>
              <a:buFontTx/>
              <a:buNone/>
            </a:pPr>
            <a:r>
              <a:rPr lang="fr-CH" altLang="it-CH" sz="1100">
                <a:cs typeface="Arial" panose="020B0604020202020204" pitchFamily="34" charset="0"/>
              </a:rPr>
              <a:t>ASSA PEQUENA</a:t>
            </a:r>
          </a:p>
        </p:txBody>
      </p:sp>
      <p:sp>
        <p:nvSpPr>
          <p:cNvPr id="924685" name="Text Box 11">
            <a:extLst>
              <a:ext uri="{FF2B5EF4-FFF2-40B4-BE49-F238E27FC236}">
                <a16:creationId xmlns:a16="http://schemas.microsoft.com/office/drawing/2014/main" id="{486ED19B-F60A-D5F3-B838-10ED56096B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5516563"/>
            <a:ext cx="1152525" cy="246062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625"/>
              </a:spcBef>
              <a:buClrTx/>
              <a:buFontTx/>
              <a:buNone/>
            </a:pPr>
            <a:r>
              <a:rPr lang="fr-CH" altLang="it-CH" sz="1000">
                <a:cs typeface="Arial" panose="020B0604020202020204" pitchFamily="34" charset="0"/>
              </a:rPr>
              <a:t>ESPARGUETE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2997BB79-0C99-74F6-0436-47E0AD63676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722" name="Text Box 1">
            <a:extLst>
              <a:ext uri="{FF2B5EF4-FFF2-40B4-BE49-F238E27FC236}">
                <a16:creationId xmlns:a16="http://schemas.microsoft.com/office/drawing/2014/main" id="{DD81874F-46CA-BFCB-6A50-32868DDDDE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8813" y="5748338"/>
            <a:ext cx="5873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671C9F03-D0D9-4625-9D80-305348F235FF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196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26723" name="Text Box 3">
            <a:extLst>
              <a:ext uri="{FF2B5EF4-FFF2-40B4-BE49-F238E27FC236}">
                <a16:creationId xmlns:a16="http://schemas.microsoft.com/office/drawing/2014/main" id="{AFE91A2C-2740-0BB3-2CEC-B18688E36F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1675" y="6224588"/>
            <a:ext cx="5235575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PRODUZ-SE UM RIO DE LATAS DE RAVIOLIS</a:t>
            </a:r>
          </a:p>
        </p:txBody>
      </p:sp>
      <p:pic>
        <p:nvPicPr>
          <p:cNvPr id="5" name="Picture 4" descr="iNDUSTRIA ALIMENTARE 11">
            <a:extLst>
              <a:ext uri="{FF2B5EF4-FFF2-40B4-BE49-F238E27FC236}">
                <a16:creationId xmlns:a16="http://schemas.microsoft.com/office/drawing/2014/main" id="{64B8E51F-B3A5-64B0-CF8D-F39D3F8944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900113" y="525463"/>
            <a:ext cx="7378700" cy="5534025"/>
          </a:xfrm>
          <a:prstGeom prst="rect">
            <a:avLst/>
          </a:prstGeom>
          <a:ln w="3810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49D3D0F3-AF14-500D-3420-779142CD6579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770" name="Text Box 1">
            <a:extLst>
              <a:ext uri="{FF2B5EF4-FFF2-40B4-BE49-F238E27FC236}">
                <a16:creationId xmlns:a16="http://schemas.microsoft.com/office/drawing/2014/main" id="{FD19F782-C0F3-9F02-1682-56C074C49D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A1F2147-D67A-4B58-8BC8-D825A37D0649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197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928771" name="Picture 2">
            <a:extLst>
              <a:ext uri="{FF2B5EF4-FFF2-40B4-BE49-F238E27FC236}">
                <a16:creationId xmlns:a16="http://schemas.microsoft.com/office/drawing/2014/main" id="{E06B0823-1BFE-C097-600E-1DD98EB531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406400"/>
            <a:ext cx="5195887" cy="4286250"/>
          </a:xfrm>
          <a:prstGeom prst="rect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28772" name="Text Box 3">
            <a:extLst>
              <a:ext uri="{FF2B5EF4-FFF2-40B4-BE49-F238E27FC236}">
                <a16:creationId xmlns:a16="http://schemas.microsoft.com/office/drawing/2014/main" id="{ADD588C9-8320-5DC2-1655-D75D4BDC81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750" y="4786313"/>
            <a:ext cx="5143500" cy="192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400">
                <a:solidFill>
                  <a:srgbClr val="FFFFFF"/>
                </a:solidFill>
                <a:cs typeface="Arial" panose="020B0604020202020204" pitchFamily="34" charset="0"/>
              </a:rPr>
              <a:t>... o</a:t>
            </a:r>
            <a:r>
              <a:rPr lang="fr-FR" altLang="it-CH" sz="2400">
                <a:solidFill>
                  <a:srgbClr val="FFFFFF"/>
                </a:solidFill>
                <a:cs typeface="Arial" panose="020B0604020202020204" pitchFamily="34" charset="0"/>
              </a:rPr>
              <a:t> armazém de raviolis está abarrotado de mercadoria por vender (de qualquer modo há um grande excesso de capacidade produtiva).</a:t>
            </a:r>
          </a:p>
        </p:txBody>
      </p:sp>
      <p:sp>
        <p:nvSpPr>
          <p:cNvPr id="928773" name="Text Box 4">
            <a:extLst>
              <a:ext uri="{FF2B5EF4-FFF2-40B4-BE49-F238E27FC236}">
                <a16:creationId xmlns:a16="http://schemas.microsoft.com/office/drawing/2014/main" id="{CCF4677A-9505-E5C7-4FC7-A3E6CEF747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1285875"/>
            <a:ext cx="2786063" cy="3386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2400">
                <a:solidFill>
                  <a:srgbClr val="FFFFFF"/>
                </a:solidFill>
                <a:cs typeface="Arial" panose="020B0604020202020204" pitchFamily="34" charset="0"/>
              </a:rPr>
              <a:t>Brevemente também o mercado dos raviolis estará saturado e a fábrica de raviolis terá de suspender a produção, enquanto...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5251ADC9-B5D3-0B4A-E168-909B6C9BFFD1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818" name="Text Box 1">
            <a:extLst>
              <a:ext uri="{FF2B5EF4-FFF2-40B4-BE49-F238E27FC236}">
                <a16:creationId xmlns:a16="http://schemas.microsoft.com/office/drawing/2014/main" id="{576D8950-C487-EF6D-BE70-02EACDF90B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B008B496-919F-4610-989F-8671BAD66D9D}" type="slidenum">
              <a:rPr lang="it-IT" altLang="it-CH" sz="1200">
                <a:solidFill>
                  <a:srgbClr val="898989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198</a:t>
            </a:fld>
            <a:endParaRPr lang="it-IT" altLang="it-CH" sz="1200">
              <a:solidFill>
                <a:srgbClr val="898989"/>
              </a:solidFill>
              <a:cs typeface="Arial" panose="020B0604020202020204" pitchFamily="34" charset="0"/>
            </a:endParaRPr>
          </a:p>
        </p:txBody>
      </p:sp>
      <p:pic>
        <p:nvPicPr>
          <p:cNvPr id="930819" name="Picture 2">
            <a:extLst>
              <a:ext uri="{FF2B5EF4-FFF2-40B4-BE49-F238E27FC236}">
                <a16:creationId xmlns:a16="http://schemas.microsoft.com/office/drawing/2014/main" id="{B6F67367-FD78-A052-E88A-277A8AE144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050" y="-4763"/>
            <a:ext cx="9182100" cy="68675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30820" name="Text Box 3">
            <a:extLst>
              <a:ext uri="{FF2B5EF4-FFF2-40B4-BE49-F238E27FC236}">
                <a16:creationId xmlns:a16="http://schemas.microsoft.com/office/drawing/2014/main" id="{B951B89C-DBF8-9E3F-B7D7-59B12F6AAC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2275" y="5516563"/>
            <a:ext cx="3095625" cy="368300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FR" altLang="it-CH" sz="1800" b="1">
                <a:cs typeface="Arial" panose="020B0604020202020204" pitchFamily="34" charset="0"/>
              </a:rPr>
              <a:t>  HÁ DEMASIADOS RAVIOLIS</a:t>
            </a:r>
          </a:p>
        </p:txBody>
      </p:sp>
      <p:sp>
        <p:nvSpPr>
          <p:cNvPr id="930821" name="Text Box 4">
            <a:extLst>
              <a:ext uri="{FF2B5EF4-FFF2-40B4-BE49-F238E27FC236}">
                <a16:creationId xmlns:a16="http://schemas.microsoft.com/office/drawing/2014/main" id="{10511D72-E9C0-0E20-BFC0-4B2F9B2B1D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9813" y="1052513"/>
            <a:ext cx="1981200" cy="1739900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FR" altLang="it-CH" sz="1800" b="1">
                <a:cs typeface="Arial" panose="020B0604020202020204" pitchFamily="34" charset="0"/>
              </a:rPr>
              <a:t>  OS RAVIOLIS    TÊM DE SER CONSUMIDOS (E VENDIDOS) ANTES DO PRAZO LIMITE DE VALIDADE</a:t>
            </a:r>
          </a:p>
        </p:txBody>
      </p:sp>
      <p:sp>
        <p:nvSpPr>
          <p:cNvPr id="930822" name="Text Box 5">
            <a:extLst>
              <a:ext uri="{FF2B5EF4-FFF2-40B4-BE49-F238E27FC236}">
                <a16:creationId xmlns:a16="http://schemas.microsoft.com/office/drawing/2014/main" id="{4D5C97D3-3683-43A3-9EAF-9C3F52D620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2413" y="4581525"/>
            <a:ext cx="1198562" cy="585788"/>
          </a:xfrm>
          <a:prstGeom prst="rect">
            <a:avLst/>
          </a:prstGeom>
          <a:solidFill>
            <a:srgbClr val="C4C4C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600" b="1">
                <a:cs typeface="Arial" panose="020B0604020202020204" pitchFamily="34" charset="0"/>
              </a:rPr>
              <a:t>Expiração     31.12.2026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43CB3B78-6C63-6721-A9C1-C58C7CE674DE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866" name="Text Box 1">
            <a:extLst>
              <a:ext uri="{FF2B5EF4-FFF2-40B4-BE49-F238E27FC236}">
                <a16:creationId xmlns:a16="http://schemas.microsoft.com/office/drawing/2014/main" id="{EDF430F9-745F-6A1B-087A-5BDC37FD57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75" y="471488"/>
            <a:ext cx="3529013" cy="869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4400">
                <a:cs typeface="Arial" panose="020B0604020202020204" pitchFamily="34" charset="0"/>
              </a:rPr>
              <a:t>Exercício</a:t>
            </a:r>
          </a:p>
        </p:txBody>
      </p:sp>
      <p:sp>
        <p:nvSpPr>
          <p:cNvPr id="932867" name="Text Box 2">
            <a:extLst>
              <a:ext uri="{FF2B5EF4-FFF2-40B4-BE49-F238E27FC236}">
                <a16:creationId xmlns:a16="http://schemas.microsoft.com/office/drawing/2014/main" id="{FEEAF2AD-873D-4AB4-AEE4-759E3BC3B5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05D1742-E176-4B0D-AE26-EE7D0BF80214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199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932868" name="Text Box 3">
            <a:extLst>
              <a:ext uri="{FF2B5EF4-FFF2-40B4-BE49-F238E27FC236}">
                <a16:creationId xmlns:a16="http://schemas.microsoft.com/office/drawing/2014/main" id="{18C4BE8C-C585-B6B3-2FA0-0EA3373885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900" y="1341438"/>
            <a:ext cx="7129463" cy="5032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2000" b="1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2000" b="1">
                <a:cs typeface="Arial" panose="020B0604020202020204" pitchFamily="34" charset="0"/>
              </a:rPr>
              <a:t>Um computador tem umprazo de validade</a:t>
            </a:r>
            <a:r>
              <a:rPr lang="it-CH" altLang="it-CH" sz="2000" b="1">
                <a:cs typeface="Arial" panose="020B0604020202020204" pitchFamily="34" charset="0"/>
              </a:rPr>
              <a:t>?</a:t>
            </a:r>
            <a:r>
              <a:rPr lang="it-CH" altLang="it-CH" sz="2000">
                <a:cs typeface="Arial" panose="020B0604020202020204" pitchFamily="34" charset="0"/>
              </a:rPr>
              <a:t> 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Fica obsoleto em - 5 anos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20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>
                <a:cs typeface="Arial" panose="020B0604020202020204" pitchFamily="34" charset="0"/>
              </a:rPr>
              <a:t>Uma casa tem um prazo</a:t>
            </a:r>
            <a:r>
              <a:rPr lang="it-CH" altLang="it-CH" sz="2000" b="1">
                <a:latin typeface="Times New Roman" panose="02020603050405020304" pitchFamily="18" charset="0"/>
                <a:cs typeface="Arial" panose="020B0604020202020204" pitchFamily="34" charset="0"/>
              </a:rPr>
              <a:t> </a:t>
            </a:r>
            <a:r>
              <a:rPr lang="fr-FR" altLang="it-CH" sz="2000" b="1">
                <a:cs typeface="Arial" panose="020B0604020202020204" pitchFamily="34" charset="0"/>
              </a:rPr>
              <a:t>de validade</a:t>
            </a:r>
            <a:r>
              <a:rPr lang="it-CH" altLang="it-CH" sz="2000" b="1">
                <a:cs typeface="Arial" panose="020B0604020202020204" pitchFamily="34" charset="0"/>
              </a:rPr>
              <a:t>?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2%</a:t>
            </a:r>
            <a:r>
              <a:rPr lang="it-CH" altLang="it-CH" sz="2400">
                <a:latin typeface="Times New Roman" panose="02020603050405020304" pitchFamily="18" charset="0"/>
                <a:cs typeface="Arial" panose="020B0604020202020204" pitchFamily="34" charset="0"/>
              </a:rPr>
              <a:t> </a:t>
            </a:r>
            <a:r>
              <a:rPr lang="it-CH" altLang="it-CH" sz="1800">
                <a:cs typeface="Arial" panose="020B0604020202020204" pitchFamily="34" charset="0"/>
              </a:rPr>
              <a:t>amortização</a:t>
            </a:r>
            <a:r>
              <a:rPr lang="it-CH" altLang="it-CH" sz="2400">
                <a:latin typeface="Times New Roman" panose="02020603050405020304" pitchFamily="18" charset="0"/>
                <a:cs typeface="Arial" panose="020B0604020202020204" pitchFamily="34" charset="0"/>
              </a:rPr>
              <a:t> </a:t>
            </a:r>
            <a:r>
              <a:rPr lang="it-CH" altLang="it-CH" sz="1800">
                <a:cs typeface="Arial" panose="020B0604020202020204" pitchFamily="34" charset="0"/>
              </a:rPr>
              <a:t>anual - 50 anos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Revogação da licença de habitabilidade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18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>
                <a:cs typeface="Arial" panose="020B0604020202020204" pitchFamily="34" charset="0"/>
              </a:rPr>
              <a:t>Um carro tem um prazo de validade?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Quando já não passa o controle técnico obrigatório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18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>
                <a:cs typeface="Arial" panose="020B0604020202020204" pitchFamily="34" charset="0"/>
              </a:rPr>
              <a:t>Uma roupa tem um prazo de validade?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Deixa de estar na moda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Uma moça moderna usaria um vestido de sua avó?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18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18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250.000 t de alimentos expirados são eliminados cada ano na Suiça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3C4F196E-9897-A661-7F1B-17C775E9706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458" name="Text Box 1">
            <a:extLst>
              <a:ext uri="{FF2B5EF4-FFF2-40B4-BE49-F238E27FC236}">
                <a16:creationId xmlns:a16="http://schemas.microsoft.com/office/drawing/2014/main" id="{04E40669-3CA5-F90B-74A2-1FA34DB5D3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708DDA1-9500-4E4A-8AFC-C0BA994ED413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531459" name="Text Box 2">
            <a:extLst>
              <a:ext uri="{FF2B5EF4-FFF2-40B4-BE49-F238E27FC236}">
                <a16:creationId xmlns:a16="http://schemas.microsoft.com/office/drawing/2014/main" id="{46D48FB1-31CD-F7E4-8AC0-BB0A378BEB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31775"/>
            <a:ext cx="8027987" cy="6478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3300"/>
                </a:solidFill>
                <a:cs typeface="Arial" panose="020B0604020202020204" pitchFamily="34" charset="0"/>
              </a:rPr>
              <a:t>O  SISTEMA  ECONÔMICO ATUAL E AS ALTERNATIVAS  </a:t>
            </a:r>
          </a:p>
          <a:p>
            <a:pPr eaLnBrk="1" hangingPunct="1">
              <a:lnSpc>
                <a:spcPct val="50000"/>
              </a:lnSpc>
              <a:spcBef>
                <a:spcPts val="1000"/>
              </a:spcBef>
              <a:buClrTx/>
              <a:buFontTx/>
              <a:buNone/>
            </a:pPr>
            <a:r>
              <a:rPr lang="fr-CH" altLang="it-CH" sz="1600" b="1">
                <a:solidFill>
                  <a:srgbClr val="FF3300"/>
                </a:solidFill>
                <a:cs typeface="Arial" panose="020B0604020202020204" pitchFamily="34" charset="0"/>
              </a:rPr>
              <a:t>ESQUEMA GERAL  (parte I - A fábrica de automóveis)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Os capitalistas lançam uma empresa comercial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Recrutamento de mão-de-obra 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Produção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Apropriação da mais-valia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Concorrência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Diminuição do lucro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Racionalização, automatização da produção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Desempregados e pessoas ricas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Sobreprodução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Despedimentos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Paragem da produção e dos investimentos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Crise econômica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O Estado: medidas de apoio da economia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latin typeface="Times New Roman" panose="02020603050405020304" pitchFamily="18" charset="0"/>
                <a:cs typeface="Arial" panose="020B0604020202020204" pitchFamily="34" charset="0"/>
              </a:rPr>
              <a:t>	</a:t>
            </a:r>
            <a:r>
              <a:rPr lang="fr-CH" altLang="it-CH" sz="1400" b="1">
                <a:cs typeface="Arial" panose="020B0604020202020204" pitchFamily="34" charset="0"/>
              </a:rPr>
              <a:t>medidas anticíclicas e monetárias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	encomendas do Estado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	encomendas militares e mobilização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Guerras, destruições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Reconstrução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669B9629-6CEB-1E1B-58DF-C8BE13A9D515}"/>
              </a:ext>
            </a:extLst>
          </p:cNvPr>
          <p:cNvSpPr/>
          <p:nvPr/>
        </p:nvSpPr>
        <p:spPr bwMode="auto">
          <a:xfrm>
            <a:off x="-36512" y="99392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322" name="Text Box 1">
            <a:extLst>
              <a:ext uri="{FF2B5EF4-FFF2-40B4-BE49-F238E27FC236}">
                <a16:creationId xmlns:a16="http://schemas.microsoft.com/office/drawing/2014/main" id="{3C223FF2-2100-26A2-79EC-B1BBE9238B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6F10D139-6730-4BCC-AB39-D478C07DD9BD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20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568323" name="Text Box 2">
            <a:extLst>
              <a:ext uri="{FF2B5EF4-FFF2-40B4-BE49-F238E27FC236}">
                <a16:creationId xmlns:a16="http://schemas.microsoft.com/office/drawing/2014/main" id="{0D5F1CCC-BFBC-D3A6-235C-69E577FAE9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4400" b="1" dirty="0">
                <a:cs typeface="Arial" panose="020B0604020202020204" pitchFamily="34" charset="0"/>
              </a:rPr>
              <a:t>CUSTO DE UM CARRO</a:t>
            </a:r>
          </a:p>
        </p:txBody>
      </p:sp>
      <p:sp>
        <p:nvSpPr>
          <p:cNvPr id="631812" name="Text Box 3">
            <a:extLst>
              <a:ext uri="{FF2B5EF4-FFF2-40B4-BE49-F238E27FC236}">
                <a16:creationId xmlns:a16="http://schemas.microsoft.com/office/drawing/2014/main" id="{4B47991D-BB45-9BA3-9FEA-AC02157DD7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1550" y="1481138"/>
            <a:ext cx="6835775" cy="4395787"/>
          </a:xfrm>
          <a:prstGeom prst="rect">
            <a:avLst/>
          </a:prstGeom>
          <a:noFill/>
          <a:ln w="324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>
            <a:lvl1pPr marL="341313" indent="-311150" eaLnBrk="0" hangingPunct="0"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1pPr>
            <a:lvl2pPr eaLnBrk="0" hangingPunct="0"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2pPr>
            <a:lvl3pPr eaLnBrk="0" hangingPunct="0"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3pPr>
            <a:lvl4pPr eaLnBrk="0" hangingPunct="0"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4pPr>
            <a:lvl5pPr eaLnBrk="0" hangingPunct="0"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9pPr>
          </a:lstStyle>
          <a:p>
            <a:pPr defTabSz="449263" eaLnBrk="1" hangingPunct="1">
              <a:spcBef>
                <a:spcPts val="800"/>
              </a:spcBef>
              <a:buSzPct val="100000"/>
              <a:defRPr/>
            </a:pPr>
            <a:endParaRPr lang="fr-CH" sz="320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630238" indent="-600075" defTabSz="449263" eaLnBrk="1" hangingPunct="1">
              <a:spcBef>
                <a:spcPts val="800"/>
              </a:spcBef>
              <a:buClr>
                <a:srgbClr val="000000"/>
              </a:buClr>
              <a:buSzPct val="100000"/>
              <a:buFont typeface="Arial" pitchFamily="34" charset="0"/>
              <a:buChar char="•"/>
              <a:tabLst>
                <a:tab pos="630238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/>
            </a:pPr>
            <a:r>
              <a:rPr lang="fr-CH" sz="3200" dirty="0" err="1">
                <a:solidFill>
                  <a:srgbClr val="000000"/>
                </a:solidFill>
                <a:cs typeface="Arial" panose="020B0604020202020204" pitchFamily="34" charset="0"/>
              </a:rPr>
              <a:t>Material</a:t>
            </a:r>
            <a:r>
              <a:rPr lang="fr-CH" sz="3200" dirty="0">
                <a:solidFill>
                  <a:srgbClr val="000000"/>
                </a:solidFill>
                <a:cs typeface="Arial" panose="020B0604020202020204" pitchFamily="34" charset="0"/>
              </a:rPr>
              <a:t>: 		    5.000 $ </a:t>
            </a:r>
          </a:p>
          <a:p>
            <a:pPr marL="630238" indent="-600075" defTabSz="449263" eaLnBrk="1" hangingPunct="1">
              <a:spcBef>
                <a:spcPts val="800"/>
              </a:spcBef>
              <a:buClr>
                <a:srgbClr val="000000"/>
              </a:buClr>
              <a:buSzPct val="100000"/>
              <a:buFont typeface="Arial" pitchFamily="34" charset="0"/>
              <a:buChar char="•"/>
              <a:tabLst>
                <a:tab pos="630238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/>
            </a:pPr>
            <a:r>
              <a:rPr lang="fr-CH" sz="3200" dirty="0" err="1">
                <a:solidFill>
                  <a:srgbClr val="000000"/>
                </a:solidFill>
                <a:cs typeface="Arial" panose="020B0604020202020204" pitchFamily="34" charset="0"/>
              </a:rPr>
              <a:t>Mão</a:t>
            </a:r>
            <a:r>
              <a:rPr lang="fr-CH" sz="3200" dirty="0">
                <a:solidFill>
                  <a:srgbClr val="000000"/>
                </a:solidFill>
                <a:cs typeface="Arial" panose="020B0604020202020204" pitchFamily="34" charset="0"/>
              </a:rPr>
              <a:t> de </a:t>
            </a:r>
            <a:r>
              <a:rPr lang="fr-CH" sz="3200" dirty="0" err="1">
                <a:solidFill>
                  <a:srgbClr val="000000"/>
                </a:solidFill>
                <a:cs typeface="Arial" panose="020B0604020202020204" pitchFamily="34" charset="0"/>
              </a:rPr>
              <a:t>obra</a:t>
            </a:r>
            <a:r>
              <a:rPr lang="fr-CH" sz="3200" dirty="0">
                <a:solidFill>
                  <a:srgbClr val="000000"/>
                </a:solidFill>
                <a:cs typeface="Arial" panose="020B0604020202020204" pitchFamily="34" charset="0"/>
              </a:rPr>
              <a:t>:	    5.000 $</a:t>
            </a:r>
          </a:p>
          <a:p>
            <a:pPr marL="630238" indent="-600075" defTabSz="449263" eaLnBrk="1" hangingPunct="1">
              <a:spcBef>
                <a:spcPts val="800"/>
              </a:spcBef>
              <a:buClr>
                <a:srgbClr val="000000"/>
              </a:buClr>
              <a:buSzPct val="100000"/>
              <a:buFont typeface="Arial" pitchFamily="34" charset="0"/>
              <a:buChar char="•"/>
              <a:tabLst>
                <a:tab pos="630238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/>
            </a:pPr>
            <a:r>
              <a:rPr lang="fr-CH" sz="3200" dirty="0" err="1">
                <a:solidFill>
                  <a:srgbClr val="000000"/>
                </a:solidFill>
                <a:cs typeface="Arial" panose="020B0604020202020204" pitchFamily="34" charset="0"/>
              </a:rPr>
              <a:t>Custos</a:t>
            </a:r>
            <a:r>
              <a:rPr lang="fr-CH" sz="320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fr-CH" sz="3200" dirty="0" err="1">
                <a:solidFill>
                  <a:srgbClr val="000000"/>
                </a:solidFill>
                <a:cs typeface="Arial" panose="020B0604020202020204" pitchFamily="34" charset="0"/>
              </a:rPr>
              <a:t>fixos</a:t>
            </a:r>
            <a:r>
              <a:rPr lang="fr-CH" sz="3200" dirty="0">
                <a:solidFill>
                  <a:srgbClr val="000000"/>
                </a:solidFill>
                <a:cs typeface="Arial" panose="020B0604020202020204" pitchFamily="34" charset="0"/>
              </a:rPr>
              <a:t>:	    5.000 $</a:t>
            </a:r>
          </a:p>
          <a:p>
            <a:pPr marL="630238" indent="-600075" defTabSz="449263" eaLnBrk="1" hangingPunct="1">
              <a:spcBef>
                <a:spcPts val="800"/>
              </a:spcBef>
              <a:buClr>
                <a:srgbClr val="000000"/>
              </a:buClr>
              <a:buSzPct val="100000"/>
              <a:buFont typeface="Arial" pitchFamily="34" charset="0"/>
              <a:buChar char="•"/>
              <a:tabLst>
                <a:tab pos="630238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/>
            </a:pPr>
            <a:r>
              <a:rPr lang="fr-CH" sz="3200" dirty="0" err="1">
                <a:solidFill>
                  <a:srgbClr val="000000"/>
                </a:solidFill>
                <a:cs typeface="Arial" panose="020B0604020202020204" pitchFamily="34" charset="0"/>
              </a:rPr>
              <a:t>Lucro</a:t>
            </a:r>
            <a:r>
              <a:rPr lang="fr-CH" sz="3200" dirty="0">
                <a:solidFill>
                  <a:srgbClr val="000000"/>
                </a:solidFill>
                <a:cs typeface="Arial" panose="020B0604020202020204" pitchFamily="34" charset="0"/>
              </a:rPr>
              <a:t>*:			    5.000 $                      </a:t>
            </a:r>
          </a:p>
          <a:p>
            <a:pPr marL="630238" indent="-600075" defTabSz="449263" eaLnBrk="1" hangingPunct="1">
              <a:spcBef>
                <a:spcPts val="800"/>
              </a:spcBef>
              <a:buClr>
                <a:srgbClr val="000000"/>
              </a:buClr>
              <a:buSzPct val="100000"/>
              <a:buFont typeface="Arial" pitchFamily="34" charset="0"/>
              <a:buChar char="•"/>
              <a:tabLst>
                <a:tab pos="630238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/>
            </a:pPr>
            <a:endParaRPr lang="fr-CH" sz="80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630238" indent="-600075" defTabSz="449263" eaLnBrk="1" hangingPunct="1">
              <a:spcBef>
                <a:spcPts val="800"/>
              </a:spcBef>
              <a:buClr>
                <a:srgbClr val="000000"/>
              </a:buClr>
              <a:buSzPct val="100000"/>
              <a:buFont typeface="Arial" pitchFamily="34" charset="0"/>
              <a:buChar char="•"/>
              <a:tabLst>
                <a:tab pos="630238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/>
            </a:pPr>
            <a:r>
              <a:rPr lang="fr-CH" sz="3200" b="1" u="sng" dirty="0">
                <a:solidFill>
                  <a:srgbClr val="000000"/>
                </a:solidFill>
                <a:cs typeface="Arial" panose="020B0604020202020204" pitchFamily="34" charset="0"/>
              </a:rPr>
              <a:t>Total</a:t>
            </a:r>
            <a:r>
              <a:rPr lang="fr-CH" sz="3200" dirty="0">
                <a:solidFill>
                  <a:srgbClr val="000000"/>
                </a:solidFill>
                <a:cs typeface="Arial" panose="020B0604020202020204" pitchFamily="34" charset="0"/>
              </a:rPr>
              <a:t>:	               </a:t>
            </a:r>
            <a:r>
              <a:rPr lang="fr-CH" sz="3200" b="1" dirty="0">
                <a:solidFill>
                  <a:srgbClr val="FF3300"/>
                </a:solidFill>
                <a:cs typeface="Arial" panose="020B0604020202020204" pitchFamily="34" charset="0"/>
              </a:rPr>
              <a:t>20.000 $</a:t>
            </a:r>
          </a:p>
        </p:txBody>
      </p:sp>
      <p:sp>
        <p:nvSpPr>
          <p:cNvPr id="568325" name="Line 4">
            <a:extLst>
              <a:ext uri="{FF2B5EF4-FFF2-40B4-BE49-F238E27FC236}">
                <a16:creationId xmlns:a16="http://schemas.microsoft.com/office/drawing/2014/main" id="{E1B5546C-886E-4BFE-BE96-938C07C841B9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4663" y="4508500"/>
            <a:ext cx="1727200" cy="0"/>
          </a:xfrm>
          <a:prstGeom prst="line">
            <a:avLst/>
          </a:prstGeom>
          <a:noFill/>
          <a:ln w="3816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8326" name="Line 4">
            <a:extLst>
              <a:ext uri="{FF2B5EF4-FFF2-40B4-BE49-F238E27FC236}">
                <a16:creationId xmlns:a16="http://schemas.microsoft.com/office/drawing/2014/main" id="{A97068EB-BA7C-EE1D-FDF2-6CC1BA228A31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4800" y="5300663"/>
            <a:ext cx="2185988" cy="0"/>
          </a:xfrm>
          <a:prstGeom prst="line">
            <a:avLst/>
          </a:prstGeom>
          <a:noFill/>
          <a:ln w="3816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8327" name="CasellaDiTesto 2">
            <a:extLst>
              <a:ext uri="{FF2B5EF4-FFF2-40B4-BE49-F238E27FC236}">
                <a16:creationId xmlns:a16="http://schemas.microsoft.com/office/drawing/2014/main" id="{38A17759-B43C-7439-F189-856783E07E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1463" y="6094413"/>
            <a:ext cx="4826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it-CH" altLang="it-CH" sz="1800">
                <a:latin typeface="Calibri" panose="020F0502020204030204" pitchFamily="34" charset="0"/>
                <a:cs typeface="Arial" panose="020B0604020202020204" pitchFamily="34" charset="0"/>
              </a:rPr>
              <a:t>20.000  $  é o preço de venda de um automóvel.</a:t>
            </a:r>
            <a:r>
              <a:rPr lang="pt-BR" altLang="it-CH" sz="1800">
                <a:cs typeface="Arial" panose="020B0604020202020204" pitchFamily="34" charset="0"/>
              </a:rPr>
              <a:t>.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B7E48E8A-06F4-4B3F-C390-0927F8230B54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914" name="Text Box 1">
            <a:extLst>
              <a:ext uri="{FF2B5EF4-FFF2-40B4-BE49-F238E27FC236}">
                <a16:creationId xmlns:a16="http://schemas.microsoft.com/office/drawing/2014/main" id="{CD12DC15-BC1A-9A8D-EE7E-1999F73BD6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0641" y="6013450"/>
            <a:ext cx="573087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24B36AA0-4F84-4D95-B932-BA21CCBEAC5F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200</a:t>
            </a:fld>
            <a:endParaRPr lang="it-IT" altLang="it-CH" sz="1400" dirty="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934915" name="Picture 2">
            <a:extLst>
              <a:ext uri="{FF2B5EF4-FFF2-40B4-BE49-F238E27FC236}">
                <a16:creationId xmlns:a16="http://schemas.microsoft.com/office/drawing/2014/main" id="{89CA4BEF-1106-99FF-4B3F-11C695866B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000" y="504032"/>
            <a:ext cx="8636000" cy="5295900"/>
          </a:xfrm>
          <a:prstGeom prst="rect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34916" name="Text Box 3">
            <a:extLst>
              <a:ext uri="{FF2B5EF4-FFF2-40B4-BE49-F238E27FC236}">
                <a16:creationId xmlns:a16="http://schemas.microsoft.com/office/drawing/2014/main" id="{327562B9-59AB-459C-CDC2-73829E8C41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3888" y="980728"/>
            <a:ext cx="2665413" cy="1166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ts val="750"/>
              </a:spcBef>
              <a:buClrTx/>
              <a:buFontTx/>
              <a:buNone/>
            </a:pPr>
            <a:r>
              <a:rPr lang="fr-CH" altLang="it-CH" sz="1200" b="1" dirty="0">
                <a:latin typeface="Arial Black" panose="020B0A04020102020204" pitchFamily="34" charset="0"/>
                <a:cs typeface="Arial" panose="020B0604020202020204" pitchFamily="34" charset="0"/>
              </a:rPr>
              <a:t>QUEREMOS TRABALHO </a:t>
            </a:r>
          </a:p>
          <a:p>
            <a:pPr algn="ctr" eaLnBrk="1" hangingPunct="1">
              <a:spcBef>
                <a:spcPts val="750"/>
              </a:spcBef>
              <a:buClrTx/>
              <a:buFontTx/>
              <a:buNone/>
            </a:pPr>
            <a:r>
              <a:rPr lang="fr-CH" altLang="it-CH" sz="1200" b="1" dirty="0">
                <a:latin typeface="Arial Black" panose="020B0A04020102020204" pitchFamily="34" charset="0"/>
                <a:cs typeface="Arial" panose="020B0604020202020204" pitchFamily="34" charset="0"/>
              </a:rPr>
              <a:t>QUEREMOS COMER</a:t>
            </a:r>
          </a:p>
          <a:p>
            <a:pPr algn="ctr"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600" b="1" dirty="0">
                <a:latin typeface="Arial Black" panose="020B0A04020102020204" pitchFamily="34" charset="0"/>
                <a:cs typeface="Arial" panose="020B0604020202020204" pitchFamily="34" charset="0"/>
              </a:rPr>
              <a:t>QUEREMOS OS RAVIOLIS</a:t>
            </a:r>
          </a:p>
        </p:txBody>
      </p:sp>
      <p:sp>
        <p:nvSpPr>
          <p:cNvPr id="934917" name="Text Box 4">
            <a:extLst>
              <a:ext uri="{FF2B5EF4-FFF2-40B4-BE49-F238E27FC236}">
                <a16:creationId xmlns:a16="http://schemas.microsoft.com/office/drawing/2014/main" id="{648F7B52-7DDD-99F3-24CA-A6A576C5CF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806" y="6013450"/>
            <a:ext cx="8248650" cy="550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CH" altLang="it-CH" sz="1800" b="1" dirty="0">
                <a:solidFill>
                  <a:srgbClr val="FFFFFF"/>
                </a:solidFill>
                <a:cs typeface="Arial" panose="020B0604020202020204" pitchFamily="34" charset="0"/>
              </a:rPr>
              <a:t>OS DESEMPREGADOS TÊM FOME E RECLAMAM                                          </a:t>
            </a:r>
            <a:r>
              <a:rPr lang="fr-CH" altLang="it-CH" sz="1200" b="1" dirty="0">
                <a:solidFill>
                  <a:srgbClr val="FFFFFF"/>
                </a:solidFill>
                <a:cs typeface="Arial" panose="020B0604020202020204" pitchFamily="34" charset="0"/>
              </a:rPr>
              <a:t>(Os </a:t>
            </a:r>
            <a:r>
              <a:rPr lang="fr-CH" altLang="it-CH" sz="1200" b="1" dirty="0" err="1">
                <a:solidFill>
                  <a:srgbClr val="FFFFFF"/>
                </a:solidFill>
                <a:cs typeface="Arial" panose="020B0604020202020204" pitchFamily="34" charset="0"/>
              </a:rPr>
              <a:t>desempregados</a:t>
            </a:r>
            <a:r>
              <a:rPr lang="fr-CH" altLang="it-CH" sz="1200" b="1" dirty="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fr-CH" altLang="it-CH" sz="1200" b="1" dirty="0" err="1">
                <a:solidFill>
                  <a:srgbClr val="FFFFFF"/>
                </a:solidFill>
                <a:cs typeface="Arial" panose="020B0604020202020204" pitchFamily="34" charset="0"/>
              </a:rPr>
              <a:t>exigem</a:t>
            </a:r>
            <a:r>
              <a:rPr lang="fr-CH" altLang="it-CH" sz="1200" b="1" dirty="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fr-CH" altLang="it-CH" sz="1200" b="1" dirty="0" err="1">
                <a:solidFill>
                  <a:srgbClr val="FFFFFF"/>
                </a:solidFill>
                <a:cs typeface="Arial" panose="020B0604020202020204" pitchFamily="34" charset="0"/>
              </a:rPr>
              <a:t>trabalho</a:t>
            </a:r>
            <a:r>
              <a:rPr lang="fr-CH" altLang="it-CH" sz="1200" b="1" dirty="0">
                <a:solidFill>
                  <a:srgbClr val="FFFFFF"/>
                </a:solidFill>
                <a:cs typeface="Arial" panose="020B0604020202020204" pitchFamily="34" charset="0"/>
              </a:rPr>
              <a:t>. Na </a:t>
            </a:r>
            <a:r>
              <a:rPr lang="fr-CH" altLang="it-CH" sz="1200" b="1" dirty="0" err="1">
                <a:solidFill>
                  <a:srgbClr val="FFFFFF"/>
                </a:solidFill>
                <a:cs typeface="Arial" panose="020B0604020202020204" pitchFamily="34" charset="0"/>
              </a:rPr>
              <a:t>realidade</a:t>
            </a:r>
            <a:r>
              <a:rPr lang="fr-CH" altLang="it-CH" sz="1200" b="1" dirty="0">
                <a:solidFill>
                  <a:srgbClr val="FFFFFF"/>
                </a:solidFill>
                <a:cs typeface="Arial" panose="020B0604020202020204" pitchFamily="34" charset="0"/>
              </a:rPr>
              <a:t>, </a:t>
            </a:r>
            <a:r>
              <a:rPr lang="fr-CH" altLang="it-CH" sz="1200" b="1" dirty="0" err="1">
                <a:solidFill>
                  <a:srgbClr val="FFFFFF"/>
                </a:solidFill>
                <a:cs typeface="Arial" panose="020B0604020202020204" pitchFamily="34" charset="0"/>
              </a:rPr>
              <a:t>precisam</a:t>
            </a:r>
            <a:r>
              <a:rPr lang="fr-CH" altLang="it-CH" sz="1200" b="1" dirty="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fr-CH" altLang="it-CH" sz="1200" b="1" dirty="0" err="1">
                <a:solidFill>
                  <a:srgbClr val="FFFFFF"/>
                </a:solidFill>
                <a:cs typeface="Arial" panose="020B0604020202020204" pitchFamily="34" charset="0"/>
              </a:rPr>
              <a:t>sobretudo</a:t>
            </a:r>
            <a:r>
              <a:rPr lang="fr-CH" altLang="it-CH" sz="1200" b="1" dirty="0">
                <a:solidFill>
                  <a:srgbClr val="FFFFFF"/>
                </a:solidFill>
                <a:cs typeface="Arial" panose="020B0604020202020204" pitchFamily="34" charset="0"/>
              </a:rPr>
              <a:t> de um </a:t>
            </a:r>
            <a:r>
              <a:rPr lang="fr-CH" altLang="it-CH" sz="1200" b="1" dirty="0" err="1">
                <a:solidFill>
                  <a:srgbClr val="FFFFFF"/>
                </a:solidFill>
                <a:cs typeface="Arial" panose="020B0604020202020204" pitchFamily="34" charset="0"/>
              </a:rPr>
              <a:t>vencimento</a:t>
            </a:r>
            <a:r>
              <a:rPr lang="fr-CH" altLang="it-CH" sz="1200" b="1" dirty="0">
                <a:solidFill>
                  <a:srgbClr val="FFFFFF"/>
                </a:solidFill>
                <a:cs typeface="Arial" panose="020B0604020202020204" pitchFamily="34" charset="0"/>
              </a:rPr>
              <a:t> para </a:t>
            </a:r>
            <a:r>
              <a:rPr lang="fr-CH" altLang="it-CH" sz="1200" b="1" dirty="0" err="1">
                <a:solidFill>
                  <a:srgbClr val="FFFFFF"/>
                </a:solidFill>
                <a:cs typeface="Arial" panose="020B0604020202020204" pitchFamily="34" charset="0"/>
              </a:rPr>
              <a:t>sobreviver</a:t>
            </a:r>
            <a:r>
              <a:rPr lang="fr-CH" altLang="it-CH" sz="1200" b="1" dirty="0">
                <a:solidFill>
                  <a:srgbClr val="FFFFFF"/>
                </a:solidFill>
                <a:cs typeface="Arial" panose="020B0604020202020204" pitchFamily="34" charset="0"/>
              </a:rPr>
              <a:t>.)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8956A460-D0F9-7BDE-456C-B4C0116B7B9F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6962" name="Picture 6" descr="C:\Users\Enrico\Desktop\desconto j.jpg">
            <a:extLst>
              <a:ext uri="{FF2B5EF4-FFF2-40B4-BE49-F238E27FC236}">
                <a16:creationId xmlns:a16="http://schemas.microsoft.com/office/drawing/2014/main" id="{59DAB70B-3AEF-A52C-F23D-9DA137483F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5" y="9525"/>
            <a:ext cx="9124950" cy="683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6963" name="Segnaposto numero diapositiva 1">
            <a:extLst>
              <a:ext uri="{FF2B5EF4-FFF2-40B4-BE49-F238E27FC236}">
                <a16:creationId xmlns:a16="http://schemas.microsoft.com/office/drawing/2014/main" id="{1C985409-6604-1147-205F-53599DFD4F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388350" y="3500438"/>
            <a:ext cx="533400" cy="330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C93C6AD9-E929-4E7E-BA73-B5D6B6D496A5}" type="slidenum">
              <a:rPr lang="it-IT" altLang="it-CH" sz="1400" smtClean="0">
                <a:solidFill>
                  <a:srgbClr val="000000"/>
                </a:solidFill>
              </a:rPr>
              <a:pPr>
                <a:spcBef>
                  <a:spcPct val="0"/>
                </a:spcBef>
                <a:buFontTx/>
                <a:buNone/>
              </a:pPr>
              <a:t>201</a:t>
            </a:fld>
            <a:endParaRPr lang="it-IT" altLang="it-CH" sz="1400">
              <a:solidFill>
                <a:srgbClr val="000000"/>
              </a:solidFill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AAF4F833-404E-A589-191C-003764E4307C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010" name="Text Box 1">
            <a:extLst>
              <a:ext uri="{FF2B5EF4-FFF2-40B4-BE49-F238E27FC236}">
                <a16:creationId xmlns:a16="http://schemas.microsoft.com/office/drawing/2014/main" id="{EB39E03C-B68F-160B-C187-E322E7D767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0A9229D4-E76F-4B45-A62B-841E651D2CDF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202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939011" name="Text Box 2">
            <a:extLst>
              <a:ext uri="{FF2B5EF4-FFF2-40B4-BE49-F238E27FC236}">
                <a16:creationId xmlns:a16="http://schemas.microsoft.com/office/drawing/2014/main" id="{DAC09432-DA87-8F1C-DEA8-D8A4667B94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413" y="2492375"/>
            <a:ext cx="86518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939012" name="Picture 3">
            <a:extLst>
              <a:ext uri="{FF2B5EF4-FFF2-40B4-BE49-F238E27FC236}">
                <a16:creationId xmlns:a16="http://schemas.microsoft.com/office/drawing/2014/main" id="{9B597D32-6532-8F46-EDD5-43BACFD560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050" y="-23813"/>
            <a:ext cx="9182100" cy="6905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39013" name="Text Box 4">
            <a:extLst>
              <a:ext uri="{FF2B5EF4-FFF2-40B4-BE49-F238E27FC236}">
                <a16:creationId xmlns:a16="http://schemas.microsoft.com/office/drawing/2014/main" id="{6ECC2132-AC72-53B8-28AA-A0B33ABA14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013325"/>
            <a:ext cx="3527425" cy="823913"/>
          </a:xfrm>
          <a:prstGeom prst="rect">
            <a:avLst/>
          </a:prstGeom>
          <a:solidFill>
            <a:srgbClr val="FFFFD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FR" altLang="it-CH" sz="1600" b="1">
                <a:cs typeface="Arial" panose="020B0604020202020204" pitchFamily="34" charset="0"/>
              </a:rPr>
              <a:t>O PROPRIETÁRIO ESPERA PODER VENDER SEUS RAVIOLIS ANTES DO PRAZO DE VALIDADE</a:t>
            </a:r>
          </a:p>
        </p:txBody>
      </p:sp>
      <p:sp>
        <p:nvSpPr>
          <p:cNvPr id="939014" name="Text Box 5">
            <a:extLst>
              <a:ext uri="{FF2B5EF4-FFF2-40B4-BE49-F238E27FC236}">
                <a16:creationId xmlns:a16="http://schemas.microsoft.com/office/drawing/2014/main" id="{AAF49C1E-59BC-55E6-5C34-0C7428816D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3107" y="4476846"/>
            <a:ext cx="1928812" cy="1933479"/>
          </a:xfrm>
          <a:prstGeom prst="rect">
            <a:avLst/>
          </a:prstGeom>
          <a:solidFill>
            <a:srgbClr val="FFFFD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ts val="875"/>
              </a:spcBef>
              <a:buClrTx/>
              <a:buFontTx/>
              <a:buNone/>
            </a:pPr>
            <a:r>
              <a:rPr lang="fr-FR" altLang="it-CH" sz="1400" b="1" dirty="0">
                <a:cs typeface="Arial" panose="020B0604020202020204" pitchFamily="34" charset="0"/>
              </a:rPr>
              <a:t>OS DESEMPREGADOS NÃO TÊM DINHEIRO PORTANTO ROUBAM OS RAVIOLIS DE QUE PRECISAM</a:t>
            </a:r>
          </a:p>
          <a:p>
            <a:pPr algn="r" eaLnBrk="1" hangingPunct="1">
              <a:spcBef>
                <a:spcPts val="875"/>
              </a:spcBef>
              <a:buClrTx/>
              <a:buFontTx/>
              <a:buNone/>
            </a:pPr>
            <a:endParaRPr lang="fr-FR" altLang="it-CH" sz="1400" b="1" dirty="0">
              <a:cs typeface="Arial" panose="020B0604020202020204" pitchFamily="34" charset="0"/>
            </a:endParaRPr>
          </a:p>
        </p:txBody>
      </p:sp>
      <p:sp>
        <p:nvSpPr>
          <p:cNvPr id="939015" name="AutoShape 6">
            <a:extLst>
              <a:ext uri="{FF2B5EF4-FFF2-40B4-BE49-F238E27FC236}">
                <a16:creationId xmlns:a16="http://schemas.microsoft.com/office/drawing/2014/main" id="{39FE3A9D-2B10-185A-AF7C-B9EDBA5CE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2060575"/>
            <a:ext cx="433388" cy="288925"/>
          </a:xfrm>
          <a:prstGeom prst="leftArrow">
            <a:avLst>
              <a:gd name="adj1" fmla="val 50000"/>
              <a:gd name="adj2" fmla="val 37500"/>
            </a:avLst>
          </a:prstGeom>
          <a:solidFill>
            <a:srgbClr val="FFFF00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39016" name="Text Box 7">
            <a:extLst>
              <a:ext uri="{FF2B5EF4-FFF2-40B4-BE49-F238E27FC236}">
                <a16:creationId xmlns:a16="http://schemas.microsoft.com/office/drawing/2014/main" id="{BF5CA07C-6B57-BCDD-9E73-7A5AE2F40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9925" y="1844675"/>
            <a:ext cx="1582738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FR" altLang="it-CH" sz="1400" b="1">
                <a:cs typeface="Arial" panose="020B0604020202020204" pitchFamily="34" charset="0"/>
              </a:rPr>
              <a:t>Armazém cheio  de raviolis por vender</a:t>
            </a:r>
          </a:p>
        </p:txBody>
      </p:sp>
      <p:sp>
        <p:nvSpPr>
          <p:cNvPr id="939017" name="Segnaposto numero diapositiva 1">
            <a:extLst>
              <a:ext uri="{FF2B5EF4-FFF2-40B4-BE49-F238E27FC236}">
                <a16:creationId xmlns:a16="http://schemas.microsoft.com/office/drawing/2014/main" id="{55F902FE-2A7F-5D94-4E28-4AAF798EBEB2}"/>
              </a:ext>
            </a:extLst>
          </p:cNvPr>
          <p:cNvSpPr txBox="1">
            <a:spLocks/>
          </p:cNvSpPr>
          <p:nvPr/>
        </p:nvSpPr>
        <p:spPr bwMode="auto">
          <a:xfrm>
            <a:off x="8153400" y="6245225"/>
            <a:ext cx="533400" cy="330200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SzTx/>
              <a:buFontTx/>
              <a:buNone/>
            </a:pPr>
            <a:fld id="{34537FA0-7D1E-4F6A-BC51-7E62F5F7B9AF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202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EA747317-710D-056E-60C4-EDC451092BE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058" name="Slide Number Placeholder 5">
            <a:extLst>
              <a:ext uri="{FF2B5EF4-FFF2-40B4-BE49-F238E27FC236}">
                <a16:creationId xmlns:a16="http://schemas.microsoft.com/office/drawing/2014/main" id="{09D5F282-3FF1-6F24-4CCC-84954A363D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2C143729-600D-4B15-AF8F-EA1B43AF2B3F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203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sp>
        <p:nvSpPr>
          <p:cNvPr id="80898" name="Rectangle 2">
            <a:extLst>
              <a:ext uri="{FF2B5EF4-FFF2-40B4-BE49-F238E27FC236}">
                <a16:creationId xmlns:a16="http://schemas.microsoft.com/office/drawing/2014/main" id="{910CB10D-0792-4BDD-3C77-C4127678C5C7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7956550" y="4076700"/>
            <a:ext cx="933450" cy="1008063"/>
          </a:xfrm>
        </p:spPr>
        <p:txBody>
          <a:bodyPr/>
          <a:lstStyle/>
          <a:p>
            <a:pPr eaLnBrk="1" hangingPunct="1"/>
            <a:r>
              <a:rPr lang="fr-CH" altLang="it-CH" b="1" i="1">
                <a:solidFill>
                  <a:schemeClr val="tx1"/>
                </a:solidFill>
              </a:rPr>
              <a:t>!</a:t>
            </a:r>
            <a:endParaRPr lang="it-IT" altLang="it-CH" b="1" i="1">
              <a:solidFill>
                <a:schemeClr val="tx1"/>
              </a:solidFill>
            </a:endParaRPr>
          </a:p>
        </p:txBody>
      </p:sp>
      <p:sp>
        <p:nvSpPr>
          <p:cNvPr id="941060" name="Rectangle 3">
            <a:extLst>
              <a:ext uri="{FF2B5EF4-FFF2-40B4-BE49-F238E27FC236}">
                <a16:creationId xmlns:a16="http://schemas.microsoft.com/office/drawing/2014/main" id="{C186F74F-C5FD-68D4-4E9A-5BD023A3B44A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5795963" y="3573463"/>
            <a:ext cx="2592387" cy="2641600"/>
          </a:xfrm>
        </p:spPr>
        <p:txBody>
          <a:bodyPr/>
          <a:lstStyle/>
          <a:p>
            <a:pPr eaLnBrk="1" hangingPunct="1"/>
            <a:r>
              <a:rPr lang="fr-CH" altLang="it-CH" sz="3600" b="1" i="1"/>
              <a:t>Chega </a:t>
            </a:r>
          </a:p>
          <a:p>
            <a:pPr eaLnBrk="1" hangingPunct="1"/>
            <a:r>
              <a:rPr lang="fr-CH" altLang="it-CH" sz="3600" b="1" i="1"/>
              <a:t>   a polícia</a:t>
            </a:r>
            <a:endParaRPr lang="it-IT" altLang="it-CH" sz="3600" b="1" i="1"/>
          </a:p>
        </p:txBody>
      </p:sp>
      <p:pic>
        <p:nvPicPr>
          <p:cNvPr id="9" name="Picture 4" descr="manifestanti contro pola 2">
            <a:extLst>
              <a:ext uri="{FF2B5EF4-FFF2-40B4-BE49-F238E27FC236}">
                <a16:creationId xmlns:a16="http://schemas.microsoft.com/office/drawing/2014/main" id="{912438BC-5EA0-E8F6-6474-9298E015F6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23850" y="342900"/>
            <a:ext cx="2547938" cy="2076450"/>
          </a:xfrm>
          <a:prstGeom prst="rect">
            <a:avLst/>
          </a:prstGeom>
          <a:noFill/>
          <a:ln w="28575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Picture 5" descr="arriva la polizia">
            <a:extLst>
              <a:ext uri="{FF2B5EF4-FFF2-40B4-BE49-F238E27FC236}">
                <a16:creationId xmlns:a16="http://schemas.microsoft.com/office/drawing/2014/main" id="{14AC1D17-322C-6CCD-EC62-A0170F8AF2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23850" y="2565400"/>
            <a:ext cx="5472113" cy="3870325"/>
          </a:xfrm>
          <a:prstGeom prst="rect">
            <a:avLst/>
          </a:prstGeom>
          <a:noFill/>
          <a:ln w="28575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6" descr="pola 3">
            <a:extLst>
              <a:ext uri="{FF2B5EF4-FFF2-40B4-BE49-F238E27FC236}">
                <a16:creationId xmlns:a16="http://schemas.microsoft.com/office/drawing/2014/main" id="{7C7DAEDE-C911-29DB-5D22-96172D598A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940425" y="342900"/>
            <a:ext cx="2973388" cy="2092325"/>
          </a:xfrm>
          <a:prstGeom prst="rect">
            <a:avLst/>
          </a:prstGeom>
          <a:noFill/>
          <a:ln w="28575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Picture 7" descr="pola 4">
            <a:extLst>
              <a:ext uri="{FF2B5EF4-FFF2-40B4-BE49-F238E27FC236}">
                <a16:creationId xmlns:a16="http://schemas.microsoft.com/office/drawing/2014/main" id="{7417ED1E-D6E2-8D02-1022-FB18470C47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994025" y="342900"/>
            <a:ext cx="2801938" cy="2092325"/>
          </a:xfrm>
          <a:prstGeom prst="rect">
            <a:avLst/>
          </a:prstGeom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507E8AA9-B44E-6C14-DE3C-FBA21F373565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8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8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C -0.00104 -0.04162 -0.00225 -0.08324 -0.00329 -0.12486 C -0.00399 -0.15168 -0.00486 -0.17827 -0.00486 -0.20509 C -0.00486 -0.22751 -0.00381 -0.16 -0.00329 -0.13757 C -0.0019 -0.15861 -0.00086 -0.1815 0.00625 -0.20093 C 0.00782 -0.2141 0.00678 -0.22775 0.01268 -0.23884 C 0.01459 -0.24925 0.01615 -0.25757 0.01737 -0.26844 C 0.01789 -0.26567 0.01806 -0.26266 0.01893 -0.26012 C 0.0198 -0.2578 0.02153 -0.25619 0.02223 -0.25364 C 0.0231 -0.25041 0.02292 -0.24671 0.02379 -0.24324 C 0.02448 -0.24023 0.02587 -0.23746 0.02691 -0.23468 C 0.03039 -0.20578 0.02882 -0.21757 0.0316 -0.19884 C 0.03108 -0.19098 0.0316 -0.18312 0.03004 -0.17549 C 0.02952 -0.17272 0.02952 -0.1815 0.02848 -0.18405 C 0.02518 -0.19283 0.02205 -0.20162 0.01737 -0.20925 C 0.01407 -0.21457 0.00625 -0.22405 0.00625 -0.22405 C -0.00225 -0.2474 -0.02812 -0.27931 -0.04444 -0.29387 C -0.04965 -0.26104 -0.04739 -0.28 -0.0493 -0.23676 C -0.04878 -0.19954 -0.04947 -0.15237 -0.04618 -0.11214 C -0.04496 -0.09734 -0.04618 -0.05364 -0.03506 -0.04879 C -0.03263 -0.05318 -0.02934 -0.05665 -0.02708 -0.06127 C -0.01944 -0.07653 -0.03159 -0.05988 -0.02222 -0.07191 C -0.01979 -0.07838 -0.01666 -0.08439 -0.0144 -0.09087 C -0.01197 -0.0978 -0.00798 -0.11214 -0.00798 -0.11214 C -0.00642 -0.12462 -0.00659 -0.13387 -0.00954 -0.1459 C -0.00868 -0.08347 -0.01302 -0.01827 0.00157 0.04231 C 0.00712 0.01919 0.00625 -0.00647 0.01268 -0.0296 C 0.01806 -0.04879 0.01407 -0.0259 0.01893 -0.05087 C 0.01997 -0.05642 0.02223 -0.06775 0.02223 -0.06775 C 0.02587 -0.05295 0.02205 -0.03815 0.02049 -0.02335 C 0.01685 0.01087 0.01389 0.04439 0.00938 0.07815 C 0.00678 0.0978 0.00764 0.11769 0.00469 0.13734 C 0.00122 0.1859 0.0033 0.16717 0.0 0.19445 C -0.00503 0.16324 -0.01145 0.13295 -0.02395 0.10566 C -0.02447 0.1015 -0.0243 0.09688 -0.02552 0.09295 C -0.02638 0.09017 -0.02899 0.08925 -0.0302 0.0867 C -0.03298 0.08069 -0.03454 0.07399 -0.03663 0.06751 C -0.03993 0.05734 -0.04131 0.04462 -0.04288 0.03376 C -0.04236 0.0289 -0.04461 0.02127 -0.04131 0.01896 C -0.03854 0.01711 -0.0375 0.02566 -0.03663 0.02959 C -0.03541 0.03561 -0.03628 0.04231 -0.03506 0.04855 C -0.03246 0.06173 -0.02482 0.08948 -0.01753 0.09919 C -0.01232 0.08532 -0.01093 0.0622 -0.00798 0.04647 C -0.00503 0.03144 0.00244 0.01711 0.00625 0.00208 C 0.0132 0.02474 0.01007 0.02381 0.02535 0.03376 C 0.02778 0.02058 0.02657 0.00624 0.03004 -0.00647 C 0.03091 -0.00948 0.03421 -0.00971 0.03646 -0.01064 C 0.04271 -0.01295 0.04931 -0.01272 0.05556 -0.0148 C 0.05712 -0.01526 0.06181 -0.01734 0.06025 -0.01688 C 0.05764 -0.01619 0.05487 -0.01572 0.05226 -0.0148 C 0.0507 -0.01434 0.04914 -0.01341 0.04757 -0.01272 C 0.03334 -0.01387 0.02223 -0.01087 0.01112 -0.02127 C 0.00955 -0.02058 0.0073 -0.02104 0.00625 -0.01919 C 0.00487 -0.01688 0.00556 -0.01341 0.00469 -0.01064 C 0.00348 -0.00694 0.00139 -0.0037 0.0 0.0 Z " pathEditMode="relative" ptsTypes="fffffffffffffffffffffffffffffffffffffffffffffffffffffff">
                                      <p:cBhvr>
                                        <p:cTn id="11" dur="1000" fill="hold"/>
                                        <p:tgtEl>
                                          <p:spTgt spid="808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898" grpId="0"/>
      <p:bldP spid="80898" grpId="1"/>
    </p:bld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106" name="Slide Number Placeholder 4">
            <a:extLst>
              <a:ext uri="{FF2B5EF4-FFF2-40B4-BE49-F238E27FC236}">
                <a16:creationId xmlns:a16="http://schemas.microsoft.com/office/drawing/2014/main" id="{139D916B-E6A8-ADB9-1800-5AB655D29D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52BD3B7B-7BA1-4762-8031-99E5D66EC66A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204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sp>
        <p:nvSpPr>
          <p:cNvPr id="943107" name="Rectangle 2">
            <a:extLst>
              <a:ext uri="{FF2B5EF4-FFF2-40B4-BE49-F238E27FC236}">
                <a16:creationId xmlns:a16="http://schemas.microsoft.com/office/drawing/2014/main" id="{C5FB11F1-E56A-7305-2DB9-A2EDDC7BA2E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232275" y="4243388"/>
            <a:ext cx="4332288" cy="1993900"/>
          </a:xfrm>
        </p:spPr>
        <p:txBody>
          <a:bodyPr/>
          <a:lstStyle/>
          <a:p>
            <a:pPr eaLnBrk="1" hangingPunct="1"/>
            <a:r>
              <a:rPr lang="pt-BR" altLang="it-CH" sz="3200" b="1" i="1">
                <a:solidFill>
                  <a:schemeClr val="tx1"/>
                </a:solidFill>
              </a:rPr>
              <a:t>A polícia efetua algumas detenções</a:t>
            </a:r>
            <a:endParaRPr lang="it-IT" altLang="it-CH" sz="3200" b="1" i="1">
              <a:solidFill>
                <a:schemeClr val="tx1"/>
              </a:solidFill>
            </a:endParaRPr>
          </a:p>
        </p:txBody>
      </p:sp>
      <p:pic>
        <p:nvPicPr>
          <p:cNvPr id="582660" name="Picture 4" descr="arresti 3">
            <a:extLst>
              <a:ext uri="{FF2B5EF4-FFF2-40B4-BE49-F238E27FC236}">
                <a16:creationId xmlns:a16="http://schemas.microsoft.com/office/drawing/2014/main" id="{9B18B76E-AAE5-C691-52FF-F01E2922FC82}"/>
              </a:ext>
            </a:extLst>
          </p:cNvPr>
          <p:cNvPicPr>
            <a:picLocks noGrp="1" noChangeAspect="1" noChangeArrowheads="1"/>
          </p:cNvPicPr>
          <p:nvPr>
            <p:ph sz="quarter" idx="4294967295"/>
          </p:nvPr>
        </p:nvPicPr>
        <p:blipFill>
          <a:blip r:embed="rId4"/>
          <a:srcRect/>
          <a:stretch>
            <a:fillRect/>
          </a:stretch>
        </p:blipFill>
        <p:spPr>
          <a:xfrm>
            <a:off x="487363" y="3050233"/>
            <a:ext cx="3579812" cy="3402954"/>
          </a:xfrm>
          <a:ln w="28575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582661" name="Picture 5" descr="arresti">
            <a:extLst>
              <a:ext uri="{FF2B5EF4-FFF2-40B4-BE49-F238E27FC236}">
                <a16:creationId xmlns:a16="http://schemas.microsoft.com/office/drawing/2014/main" id="{9E7F8A5F-F1F4-F209-965B-61D9A106838F}"/>
              </a:ext>
            </a:extLst>
          </p:cNvPr>
          <p:cNvPicPr>
            <a:picLocks noGrp="1" noChangeAspect="1" noChangeArrowheads="1"/>
          </p:cNvPicPr>
          <p:nvPr>
            <p:ph sz="half" idx="4294967295"/>
          </p:nvPr>
        </p:nvPicPr>
        <p:blipFill>
          <a:blip r:embed="rId5"/>
          <a:srcRect/>
          <a:stretch>
            <a:fillRect/>
          </a:stretch>
        </p:blipFill>
        <p:spPr>
          <a:xfrm>
            <a:off x="487363" y="404813"/>
            <a:ext cx="3579812" cy="2508250"/>
          </a:xfrm>
          <a:ln w="28575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582662" name="Picture 6">
            <a:extLst>
              <a:ext uri="{FF2B5EF4-FFF2-40B4-BE49-F238E27FC236}">
                <a16:creationId xmlns:a16="http://schemas.microsoft.com/office/drawing/2014/main" id="{744FC186-B7DB-91C6-28E5-EE309B38A4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211638" y="404813"/>
            <a:ext cx="4500562" cy="3838575"/>
          </a:xfrm>
          <a:prstGeom prst="rect">
            <a:avLst/>
          </a:prstGeom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689BC4C5-C99D-FD81-FCFF-199A508B490E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  <p:transition/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154" name="Text Box 1">
            <a:extLst>
              <a:ext uri="{FF2B5EF4-FFF2-40B4-BE49-F238E27FC236}">
                <a16:creationId xmlns:a16="http://schemas.microsoft.com/office/drawing/2014/main" id="{521A57FE-C175-99D3-EBC3-801CB0091C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695730A-384A-4B13-BF5E-F92E517E0086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205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945155" name="Picture 2">
            <a:extLst>
              <a:ext uri="{FF2B5EF4-FFF2-40B4-BE49-F238E27FC236}">
                <a16:creationId xmlns:a16="http://schemas.microsoft.com/office/drawing/2014/main" id="{B3486EA8-B793-3E6B-38AA-1BC7DDFDDF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4583113"/>
            <a:ext cx="3313112" cy="2151062"/>
          </a:xfrm>
          <a:prstGeom prst="rect">
            <a:avLst/>
          </a:prstGeom>
          <a:noFill/>
          <a:ln w="12700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45156" name="Picture 3">
            <a:extLst>
              <a:ext uri="{FF2B5EF4-FFF2-40B4-BE49-F238E27FC236}">
                <a16:creationId xmlns:a16="http://schemas.microsoft.com/office/drawing/2014/main" id="{C7EB255A-584D-663B-0981-04B277FC39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0" y="115888"/>
            <a:ext cx="1357313" cy="2520950"/>
          </a:xfrm>
          <a:prstGeom prst="rect">
            <a:avLst/>
          </a:prstGeom>
          <a:noFill/>
          <a:ln w="12700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3685" name="Picture 4">
            <a:extLst>
              <a:ext uri="{FF2B5EF4-FFF2-40B4-BE49-F238E27FC236}">
                <a16:creationId xmlns:a16="http://schemas.microsoft.com/office/drawing/2014/main" id="{DC95EEEB-FF5C-3E6D-C94C-F53AF88D95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79388" y="106363"/>
            <a:ext cx="7345362" cy="4368800"/>
          </a:xfrm>
          <a:prstGeom prst="rect">
            <a:avLst/>
          </a:prstGeom>
          <a:ln w="19050">
            <a:solidFill>
              <a:schemeClr val="accent4">
                <a:lumMod val="95000"/>
                <a:lumOff val="5000"/>
              </a:schemeClr>
            </a:solidFill>
            <a:round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945158" name="Text Box 5">
            <a:extLst>
              <a:ext uri="{FF2B5EF4-FFF2-40B4-BE49-F238E27FC236}">
                <a16:creationId xmlns:a16="http://schemas.microsoft.com/office/drawing/2014/main" id="{127AC59F-B116-354C-D291-475C44696A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9838" y="5229225"/>
            <a:ext cx="4321175" cy="1325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   O PODER RESTABELECIDO </a:t>
            </a:r>
          </a:p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   A «ORDEM CONSTITUÍDA»</a:t>
            </a:r>
          </a:p>
          <a:p>
            <a:pPr eaLnBrk="1" hangingPunct="1">
              <a:spcBef>
                <a:spcPts val="1250"/>
              </a:spcBef>
              <a:buClrTx/>
              <a:buFontTx/>
              <a:buNone/>
            </a:pPr>
            <a:endParaRPr lang="fr-CH" altLang="it-CH" sz="2000" b="1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45159" name="Text Box 6">
            <a:extLst>
              <a:ext uri="{FF2B5EF4-FFF2-40B4-BE49-F238E27FC236}">
                <a16:creationId xmlns:a16="http://schemas.microsoft.com/office/drawing/2014/main" id="{62C34D40-2E10-31AD-1B80-24B23B862D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1775" y="4076700"/>
            <a:ext cx="1547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600" b="1">
                <a:cs typeface="Arial" panose="020B0604020202020204" pitchFamily="34" charset="0"/>
              </a:rPr>
              <a:t>CHILE 1973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8C1076E9-F949-DC89-3173-5F596E39188C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202" name="Rectangle 2">
            <a:extLst>
              <a:ext uri="{FF2B5EF4-FFF2-40B4-BE49-F238E27FC236}">
                <a16:creationId xmlns:a16="http://schemas.microsoft.com/office/drawing/2014/main" id="{97DAEBBB-512D-2FCA-CB4D-333A42F2691A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940425" y="3059113"/>
            <a:ext cx="2951163" cy="3587750"/>
          </a:xfrm>
        </p:spPr>
        <p:txBody>
          <a:bodyPr/>
          <a:lstStyle/>
          <a:p>
            <a:pPr marL="0" indent="0">
              <a:buFontTx/>
              <a:buNone/>
            </a:pPr>
            <a:r>
              <a:rPr lang="it-CH" altLang="it-CH" sz="2800" b="1">
                <a:solidFill>
                  <a:srgbClr val="FFFFFF"/>
                </a:solidFill>
              </a:rPr>
              <a:t>A polícia </a:t>
            </a:r>
            <a:endParaRPr lang="it-CH" altLang="it-CH" sz="1800">
              <a:solidFill>
                <a:srgbClr val="000000"/>
              </a:solidFill>
            </a:endParaRPr>
          </a:p>
          <a:p>
            <a:pPr marL="0" indent="0">
              <a:buFontTx/>
              <a:buNone/>
            </a:pPr>
            <a:r>
              <a:rPr lang="it-CH" altLang="it-CH" sz="2800" b="1">
                <a:solidFill>
                  <a:srgbClr val="FFFFFF"/>
                </a:solidFill>
              </a:rPr>
              <a:t>guarda o armazém</a:t>
            </a:r>
            <a:endParaRPr lang="it-CH" altLang="it-CH" sz="1800">
              <a:solidFill>
                <a:srgbClr val="000000"/>
              </a:solidFill>
            </a:endParaRPr>
          </a:p>
          <a:p>
            <a:pPr marL="0" indent="0">
              <a:buFontTx/>
              <a:buNone/>
            </a:pPr>
            <a:r>
              <a:rPr lang="it-CH" altLang="it-CH" sz="2800" b="1">
                <a:solidFill>
                  <a:srgbClr val="FFFFFF"/>
                </a:solidFill>
              </a:rPr>
              <a:t>dos raviolis :</a:t>
            </a:r>
            <a:endParaRPr lang="it-CH" altLang="it-CH" sz="1800">
              <a:solidFill>
                <a:srgbClr val="000000"/>
              </a:solidFill>
            </a:endParaRPr>
          </a:p>
          <a:p>
            <a:pPr marL="0" indent="0">
              <a:buFontTx/>
              <a:buNone/>
            </a:pPr>
            <a:r>
              <a:rPr lang="it-CH" altLang="it-CH" sz="4000" b="1"/>
              <a:t>tudo </a:t>
            </a:r>
            <a:r>
              <a:rPr lang="it-CH" altLang="it-CH" sz="2000" b="1"/>
              <a:t>está</a:t>
            </a:r>
            <a:r>
              <a:rPr lang="it-CH" altLang="it-CH" sz="4000" b="1"/>
              <a:t>   </a:t>
            </a:r>
            <a:r>
              <a:rPr lang="it-CH" altLang="it-CH" sz="3600" b="1"/>
              <a:t>bloqueado</a:t>
            </a:r>
            <a:r>
              <a:rPr lang="it-CH" altLang="it-CH" sz="4000" b="1"/>
              <a:t>!</a:t>
            </a:r>
            <a:endParaRPr lang="it-CH" altLang="it-CH" sz="1800"/>
          </a:p>
        </p:txBody>
      </p:sp>
      <p:sp>
        <p:nvSpPr>
          <p:cNvPr id="947203" name="Rectangle 4">
            <a:extLst>
              <a:ext uri="{FF2B5EF4-FFF2-40B4-BE49-F238E27FC236}">
                <a16:creationId xmlns:a16="http://schemas.microsoft.com/office/drawing/2014/main" id="{8F91BBD6-2381-D993-2F7F-C377217F3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3925" y="3565525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it-CH" sz="10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584710" name="Picture 5" descr="la pola presidia la fabbrica di ravioli">
            <a:extLst>
              <a:ext uri="{FF2B5EF4-FFF2-40B4-BE49-F238E27FC236}">
                <a16:creationId xmlns:a16="http://schemas.microsoft.com/office/drawing/2014/main" id="{AC057627-0788-4408-89CB-4C115F3A5A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79388" y="2976563"/>
            <a:ext cx="5256212" cy="3752850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947205" name="Text Box 6">
            <a:extLst>
              <a:ext uri="{FF2B5EF4-FFF2-40B4-BE49-F238E27FC236}">
                <a16:creationId xmlns:a16="http://schemas.microsoft.com/office/drawing/2014/main" id="{2CEC18CD-F5B8-D3C0-9B71-46EE3644E469}"/>
              </a:ext>
            </a:extLst>
          </p:cNvPr>
          <p:cNvSpPr txBox="1">
            <a:spLocks noChangeArrowheads="1"/>
          </p:cNvSpPr>
          <p:nvPr/>
        </p:nvSpPr>
        <p:spPr bwMode="auto">
          <a:xfrm rot="302077">
            <a:off x="703263" y="4149725"/>
            <a:ext cx="1855787" cy="2873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it-IT" altLang="it-CH" sz="1000" b="1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it-IT" altLang="it-CH" sz="1200" b="1">
                <a:solidFill>
                  <a:srgbClr val="BE7960"/>
                </a:solidFill>
                <a:cs typeface="Arial" panose="020B0604020202020204" pitchFamily="34" charset="0"/>
              </a:rPr>
              <a:t>ARMAZÉM  RAVIOLIS</a:t>
            </a:r>
          </a:p>
        </p:txBody>
      </p:sp>
      <p:pic>
        <p:nvPicPr>
          <p:cNvPr id="584712" name="Picture 7" descr="militari di guardia">
            <a:extLst>
              <a:ext uri="{FF2B5EF4-FFF2-40B4-BE49-F238E27FC236}">
                <a16:creationId xmlns:a16="http://schemas.microsoft.com/office/drawing/2014/main" id="{EB215FE7-82AD-D703-0B5C-3B62AE312259}"/>
              </a:ext>
            </a:extLst>
          </p:cNvPr>
          <p:cNvPicPr>
            <a:picLocks noGrp="1" noChangeAspect="1" noChangeArrowheads="1"/>
          </p:cNvPicPr>
          <p:nvPr>
            <p:ph sz="half" idx="4294967295"/>
          </p:nvPr>
        </p:nvPicPr>
        <p:blipFill>
          <a:blip r:embed="rId5"/>
          <a:srcRect/>
          <a:stretch>
            <a:fillRect/>
          </a:stretch>
        </p:blipFill>
        <p:spPr>
          <a:xfrm>
            <a:off x="179388" y="115888"/>
            <a:ext cx="4321175" cy="2794000"/>
          </a:xfrm>
          <a:ln w="1270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584713" name="Picture 8" descr="posto di blocco della pola">
            <a:extLst>
              <a:ext uri="{FF2B5EF4-FFF2-40B4-BE49-F238E27FC236}">
                <a16:creationId xmlns:a16="http://schemas.microsoft.com/office/drawing/2014/main" id="{53E8A84B-68E7-C8A9-AD03-1CC9F9CB80FF}"/>
              </a:ext>
            </a:extLst>
          </p:cNvPr>
          <p:cNvPicPr>
            <a:picLocks noGrp="1" noChangeAspect="1" noChangeArrowheads="1"/>
          </p:cNvPicPr>
          <p:nvPr>
            <p:ph sz="half" idx="2"/>
          </p:nvPr>
        </p:nvPicPr>
        <p:blipFill>
          <a:blip r:embed="rId6"/>
          <a:srcRect/>
          <a:stretch>
            <a:fillRect/>
          </a:stretch>
        </p:blipFill>
        <p:spPr>
          <a:xfrm>
            <a:off x="4643438" y="114300"/>
            <a:ext cx="4321175" cy="2768600"/>
          </a:xfrm>
          <a:ln w="1270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947208" name="Slide Number Placeholder 6">
            <a:extLst>
              <a:ext uri="{FF2B5EF4-FFF2-40B4-BE49-F238E27FC236}">
                <a16:creationId xmlns:a16="http://schemas.microsoft.com/office/drawing/2014/main" id="{7291C4B1-7578-5DE8-61B1-49630E9257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343900" y="3059113"/>
            <a:ext cx="620713" cy="4762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9D4D9C3E-7625-46EB-8AC8-2177D0202C4C}" type="slidenum">
              <a:rPr lang="it-IT" altLang="it-CH" sz="1400" b="1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206</a:t>
            </a:fld>
            <a:endParaRPr lang="it-IT" altLang="it-CH" sz="1400" b="1">
              <a:solidFill>
                <a:srgbClr val="FFFFFF"/>
              </a:solidFill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39077026-253B-6C0D-6777-C27A14BA91F9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  <p:transition/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250" name="Text Box 1">
            <a:extLst>
              <a:ext uri="{FF2B5EF4-FFF2-40B4-BE49-F238E27FC236}">
                <a16:creationId xmlns:a16="http://schemas.microsoft.com/office/drawing/2014/main" id="{AF283CBB-66A9-180E-0C0B-2E0F657A9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18198C4C-C809-4056-A79E-35EF96C6D555}" type="slidenum">
              <a:rPr lang="it-IT" altLang="it-CH" sz="1400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207</a:t>
            </a:fld>
            <a:endParaRPr lang="it-IT" altLang="it-CH" sz="1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949251" name="Rectangle 2">
            <a:extLst>
              <a:ext uri="{FF2B5EF4-FFF2-40B4-BE49-F238E27FC236}">
                <a16:creationId xmlns:a16="http://schemas.microsoft.com/office/drawing/2014/main" id="{E9D22E0B-8A91-B737-D0EB-F56696D8E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5150" y="1373188"/>
            <a:ext cx="5832475" cy="3448050"/>
          </a:xfrm>
          <a:prstGeom prst="rect">
            <a:avLst/>
          </a:prstGeom>
          <a:solidFill>
            <a:srgbClr val="FFFF00"/>
          </a:solidFill>
          <a:ln w="76320">
            <a:solidFill>
              <a:srgbClr val="7F7F7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2000" b="1">
                <a:solidFill>
                  <a:srgbClr val="400000"/>
                </a:solidFill>
                <a:cs typeface="Arial" panose="020B0604020202020204" pitchFamily="34" charset="0"/>
              </a:rPr>
              <a:t>O proprietário dos raviolis não pode vendê-los. Sua fábrica está fechada. Desde que fechou, os os trabalhadores não têm emprego e nenhum salário. Por isso os desempregados não têm dinheiro para comprar os raviolis, mas estão com fome e precisam de algo para comer.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2000" b="1">
                <a:solidFill>
                  <a:srgbClr val="400000"/>
                </a:solidFill>
                <a:cs typeface="Arial" panose="020B0604020202020204" pitchFamily="34" charset="0"/>
              </a:rPr>
              <a:t>Também é impossível comprar carros e as fábricas de automóveis estão fechando.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2000" b="1">
                <a:solidFill>
                  <a:srgbClr val="400000"/>
                </a:solidFill>
                <a:cs typeface="Arial" panose="020B0604020202020204" pitchFamily="34" charset="0"/>
              </a:rPr>
              <a:t>Tudo está paralisado.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2000" b="1">
                <a:solidFill>
                  <a:srgbClr val="400000"/>
                </a:solidFill>
                <a:cs typeface="Arial" panose="020B0604020202020204" pitchFamily="34" charset="0"/>
              </a:rPr>
              <a:t>Quem pode resolver esta situação bloqueada?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F6808399-4D63-0EC0-D912-0A55FC8CE08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298" name="Text Box 1">
            <a:extLst>
              <a:ext uri="{FF2B5EF4-FFF2-40B4-BE49-F238E27FC236}">
                <a16:creationId xmlns:a16="http://schemas.microsoft.com/office/drawing/2014/main" id="{C6F3E1C3-1D56-5B93-C1B0-CAF28E5A5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3086D104-D575-46FD-BD80-7EF29AF3D754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208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pic>
        <p:nvPicPr>
          <p:cNvPr id="614403" name="Picture 2">
            <a:extLst>
              <a:ext uri="{FF2B5EF4-FFF2-40B4-BE49-F238E27FC236}">
                <a16:creationId xmlns:a16="http://schemas.microsoft.com/office/drawing/2014/main" id="{0F570792-C9E5-4A12-A5A4-B95EC1D3A9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9750" y="1628775"/>
            <a:ext cx="1397000" cy="1584325"/>
          </a:xfrm>
          <a:prstGeom prst="rect">
            <a:avLst/>
          </a:prstGeom>
          <a:noFill/>
          <a:ln w="19050">
            <a:solidFill>
              <a:schemeClr val="accent4">
                <a:lumMod val="95000"/>
                <a:lumOff val="5000"/>
              </a:schemeClr>
            </a:solidFill>
            <a:round/>
            <a:headEnd/>
            <a:tailEnd/>
          </a:ln>
          <a:effectLst/>
        </p:spPr>
      </p:pic>
      <p:sp>
        <p:nvSpPr>
          <p:cNvPr id="951300" name="Text Box 4">
            <a:extLst>
              <a:ext uri="{FF2B5EF4-FFF2-40B4-BE49-F238E27FC236}">
                <a16:creationId xmlns:a16="http://schemas.microsoft.com/office/drawing/2014/main" id="{120D7FDE-63E6-DAD5-B998-9DD56DDBAE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1913" y="765175"/>
            <a:ext cx="6948487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CH" altLang="it-CH" sz="2400" b="1">
                <a:cs typeface="Arial" panose="020B0604020202020204" pitchFamily="34" charset="0"/>
              </a:rPr>
              <a:t>Quem intervem para desbloquear a situação?</a:t>
            </a:r>
          </a:p>
        </p:txBody>
      </p:sp>
      <p:sp>
        <p:nvSpPr>
          <p:cNvPr id="951301" name="Text Box 5">
            <a:extLst>
              <a:ext uri="{FF2B5EF4-FFF2-40B4-BE49-F238E27FC236}">
                <a16:creationId xmlns:a16="http://schemas.microsoft.com/office/drawing/2014/main" id="{C129B5E0-DAB4-8BFE-8DCC-B4E941C810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3357563"/>
            <a:ext cx="1800225" cy="2166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Empregadores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Entidades patronais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Capitalistas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Associações patronais</a:t>
            </a:r>
          </a:p>
        </p:txBody>
      </p:sp>
      <p:sp>
        <p:nvSpPr>
          <p:cNvPr id="951302" name="Text Box 6">
            <a:extLst>
              <a:ext uri="{FF2B5EF4-FFF2-40B4-BE49-F238E27FC236}">
                <a16:creationId xmlns:a16="http://schemas.microsoft.com/office/drawing/2014/main" id="{E2BBC6A6-7100-E643-DB5A-3530347F2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0425" y="3357563"/>
            <a:ext cx="2447925" cy="1476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Trabalhadores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Sindicatos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Confederações sindicais</a:t>
            </a:r>
          </a:p>
        </p:txBody>
      </p:sp>
      <p:sp>
        <p:nvSpPr>
          <p:cNvPr id="951303" name="AutoShape 7">
            <a:extLst>
              <a:ext uri="{FF2B5EF4-FFF2-40B4-BE49-F238E27FC236}">
                <a16:creationId xmlns:a16="http://schemas.microsoft.com/office/drawing/2014/main" id="{61735D6B-372D-110D-6636-F14337ED9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1989138"/>
            <a:ext cx="863600" cy="792162"/>
          </a:xfrm>
          <a:prstGeom prst="rightArrow">
            <a:avLst>
              <a:gd name="adj1" fmla="val 50000"/>
              <a:gd name="adj2" fmla="val 27255"/>
            </a:avLst>
          </a:prstGeom>
          <a:solidFill>
            <a:srgbClr val="FF0000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51304" name="AutoShape 8">
            <a:extLst>
              <a:ext uri="{FF2B5EF4-FFF2-40B4-BE49-F238E27FC236}">
                <a16:creationId xmlns:a16="http://schemas.microsoft.com/office/drawing/2014/main" id="{50D5BDF3-CF2B-E7ED-30E3-2D2726A271AC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4932363" y="2052638"/>
            <a:ext cx="863600" cy="792162"/>
          </a:xfrm>
          <a:prstGeom prst="rightArrow">
            <a:avLst>
              <a:gd name="adj1" fmla="val 50000"/>
              <a:gd name="adj2" fmla="val 27255"/>
            </a:avLst>
          </a:prstGeom>
          <a:solidFill>
            <a:srgbClr val="FF0000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51305" name="Text Box 9">
            <a:extLst>
              <a:ext uri="{FF2B5EF4-FFF2-40B4-BE49-F238E27FC236}">
                <a16:creationId xmlns:a16="http://schemas.microsoft.com/office/drawing/2014/main" id="{0DAB1DC5-98F7-A4A1-4A66-A9A73F46F8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2150" y="3097213"/>
            <a:ext cx="1649413" cy="403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3300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O ESTADO</a:t>
            </a:r>
          </a:p>
        </p:txBody>
      </p:sp>
      <p:sp>
        <p:nvSpPr>
          <p:cNvPr id="951306" name="Text Box 10">
            <a:extLst>
              <a:ext uri="{FF2B5EF4-FFF2-40B4-BE49-F238E27FC236}">
                <a16:creationId xmlns:a16="http://schemas.microsoft.com/office/drawing/2014/main" id="{E70E7186-5463-1EBC-BDB5-DBAE8DA58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97175" y="4294188"/>
            <a:ext cx="2592388" cy="1079500"/>
          </a:xfrm>
          <a:prstGeom prst="rect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600" b="1">
                <a:cs typeface="Arial" panose="020B0604020202020204" pitchFamily="34" charset="0"/>
              </a:rPr>
              <a:t>QUEM É O ESTADO?             O QUE FAZ?                                          QUAIS SÃO AS FUNÇÕES DO ESTADO?</a:t>
            </a:r>
          </a:p>
        </p:txBody>
      </p:sp>
      <p:sp>
        <p:nvSpPr>
          <p:cNvPr id="951307" name="Text Box 11">
            <a:extLst>
              <a:ext uri="{FF2B5EF4-FFF2-40B4-BE49-F238E27FC236}">
                <a16:creationId xmlns:a16="http://schemas.microsoft.com/office/drawing/2014/main" id="{790C50D4-2651-A0E4-1249-4C1383ECDC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5989638"/>
            <a:ext cx="594042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3300"/>
                </a:solidFill>
                <a:cs typeface="Arial" panose="020B0604020202020204" pitchFamily="34" charset="0"/>
              </a:rPr>
              <a:t>O Estado é um grupo de homens armados. </a:t>
            </a:r>
            <a:r>
              <a:rPr lang="fr-CH" altLang="it-CH" sz="1800">
                <a:cs typeface="Arial" panose="020B0604020202020204" pitchFamily="34" charset="0"/>
              </a:rPr>
              <a:t>(Lenine)</a:t>
            </a:r>
          </a:p>
        </p:txBody>
      </p:sp>
      <p:sp>
        <p:nvSpPr>
          <p:cNvPr id="951308" name="Rectangle 12">
            <a:extLst>
              <a:ext uri="{FF2B5EF4-FFF2-40B4-BE49-F238E27FC236}">
                <a16:creationId xmlns:a16="http://schemas.microsoft.com/office/drawing/2014/main" id="{4C3F3BBC-FBC0-7B41-114A-C7EFD630A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51309" name="Rectangle 13">
            <a:extLst>
              <a:ext uri="{FF2B5EF4-FFF2-40B4-BE49-F238E27FC236}">
                <a16:creationId xmlns:a16="http://schemas.microsoft.com/office/drawing/2014/main" id="{EF2A2166-54A1-6B15-FBB8-72CD67ACF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9144000" cy="1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614416" name="Picture 16">
            <a:extLst>
              <a:ext uri="{FF2B5EF4-FFF2-40B4-BE49-F238E27FC236}">
                <a16:creationId xmlns:a16="http://schemas.microsoft.com/office/drawing/2014/main" id="{EB4C63BB-820D-5681-8934-BEE2AF7387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011863" y="1628775"/>
            <a:ext cx="2400300" cy="1468438"/>
          </a:xfrm>
          <a:prstGeom prst="rect">
            <a:avLst/>
          </a:prstGeom>
          <a:ln w="1905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951311" name="Freccia in giù 1">
            <a:extLst>
              <a:ext uri="{FF2B5EF4-FFF2-40B4-BE49-F238E27FC236}">
                <a16:creationId xmlns:a16="http://schemas.microsoft.com/office/drawing/2014/main" id="{47E1A0A1-27E5-3BFA-3B80-392B3A682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6513" y="3611563"/>
            <a:ext cx="419100" cy="484187"/>
          </a:xfrm>
          <a:prstGeom prst="downArrow">
            <a:avLst>
              <a:gd name="adj1" fmla="val 50000"/>
              <a:gd name="adj2" fmla="val 50079"/>
            </a:avLst>
          </a:prstGeom>
          <a:solidFill>
            <a:srgbClr val="FF00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pic>
        <p:nvPicPr>
          <p:cNvPr id="951312" name="Picture 13" descr="C:\Users\Enrico\Desktop\Estado.jpg">
            <a:extLst>
              <a:ext uri="{FF2B5EF4-FFF2-40B4-BE49-F238E27FC236}">
                <a16:creationId xmlns:a16="http://schemas.microsoft.com/office/drawing/2014/main" id="{D6E050C5-E47A-D6D0-88BF-BF2872B17A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9638" y="1604963"/>
            <a:ext cx="1241425" cy="139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F8883FC8-1C81-62CB-5751-2C0AA2ABB0CA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346" name="Text Box 1">
            <a:extLst>
              <a:ext uri="{FF2B5EF4-FFF2-40B4-BE49-F238E27FC236}">
                <a16:creationId xmlns:a16="http://schemas.microsoft.com/office/drawing/2014/main" id="{0BE08599-FE1F-1930-9B2B-BE64E9586F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0E20B48-AC42-4BEB-9F38-6FD5ECA065EA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209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953347" name="Text Box 2">
            <a:extLst>
              <a:ext uri="{FF2B5EF4-FFF2-40B4-BE49-F238E27FC236}">
                <a16:creationId xmlns:a16="http://schemas.microsoft.com/office/drawing/2014/main" id="{D4482C06-5F85-858E-9B04-838057237B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333375"/>
            <a:ext cx="8280400" cy="621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marL="342900" indent="-311150"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CH" altLang="it-CH" sz="4800" b="1">
                <a:cs typeface="Arial" panose="020B0604020202020204" pitchFamily="34" charset="0"/>
              </a:rPr>
              <a:t>O ESTADO</a:t>
            </a:r>
            <a:r>
              <a:rPr lang="fr-CH" altLang="it-CH" sz="4800" b="1">
                <a:latin typeface="Times New Roman" panose="02020603050405020304" pitchFamily="18" charset="0"/>
                <a:cs typeface="Arial" panose="020B0604020202020204" pitchFamily="34" charset="0"/>
              </a:rPr>
              <a:t> </a:t>
            </a:r>
            <a:r>
              <a:rPr lang="fr-CH" altLang="it-CH" sz="1200" b="1">
                <a:cs typeface="Arial" panose="020B0604020202020204" pitchFamily="34" charset="0"/>
              </a:rPr>
              <a:t>1</a:t>
            </a:r>
            <a:r>
              <a:rPr lang="fr-CH" altLang="it-CH" sz="1200">
                <a:latin typeface="Times New Roman" panose="02020603050405020304" pitchFamily="18" charset="0"/>
                <a:cs typeface="Arial" panose="020B0604020202020204" pitchFamily="34" charset="0"/>
              </a:rPr>
              <a:t>                                                                                                    </a:t>
            </a:r>
          </a:p>
          <a:p>
            <a:pPr eaLnBrk="1" hangingPunct="1">
              <a:lnSpc>
                <a:spcPct val="160000"/>
              </a:lnSpc>
              <a:spcBef>
                <a:spcPts val="1250"/>
              </a:spcBef>
              <a:buClrTx/>
              <a:buFontTx/>
              <a:buNone/>
            </a:pPr>
            <a:r>
              <a:rPr lang="fr-CH" altLang="it-CH" sz="2000" b="1">
                <a:cs typeface="Arial" panose="020B0604020202020204" pitchFamily="34" charset="0"/>
              </a:rPr>
              <a:t>O Estado (nas democracias ocidentais) compõe-se de:</a:t>
            </a:r>
          </a:p>
          <a:p>
            <a:pPr eaLnBrk="1" hangingPunct="1">
              <a:lnSpc>
                <a:spcPct val="70000"/>
              </a:lnSpc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Território, população</a:t>
            </a:r>
          </a:p>
          <a:p>
            <a:pPr eaLnBrk="1" hangingPunct="1">
              <a:lnSpc>
                <a:spcPct val="70000"/>
              </a:lnSpc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Poder législativo, executivo, judicial</a:t>
            </a:r>
          </a:p>
          <a:p>
            <a:pPr eaLnBrk="1" hangingPunct="1">
              <a:lnSpc>
                <a:spcPct val="70000"/>
              </a:lnSpc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Administração pública</a:t>
            </a:r>
          </a:p>
          <a:p>
            <a:pPr eaLnBrk="1" hangingPunct="1">
              <a:lnSpc>
                <a:spcPct val="90000"/>
              </a:lnSpc>
              <a:spcBef>
                <a:spcPts val="1000"/>
              </a:spcBef>
              <a:buClrTx/>
              <a:buFontTx/>
              <a:buNone/>
            </a:pPr>
            <a:r>
              <a:rPr lang="fr-CH" altLang="it-CH" sz="1600" b="1">
                <a:cs typeface="Arial" panose="020B0604020202020204" pitchFamily="34" charset="0"/>
              </a:rPr>
              <a:t>Instrução, saúde, gestão, organização do território</a:t>
            </a:r>
            <a:r>
              <a:rPr lang="fr-CH" altLang="it-CH" sz="1800">
                <a:cs typeface="Arial" panose="020B0604020202020204" pitchFamily="34" charset="0"/>
              </a:rPr>
              <a:t>, </a:t>
            </a:r>
            <a:r>
              <a:rPr lang="fr-CH" altLang="it-CH" sz="1600" b="1">
                <a:cs typeface="Arial" panose="020B0604020202020204" pitchFamily="34" charset="0"/>
              </a:rPr>
              <a:t>segurança e defesa, empresas do Estado e semi-públicas… </a:t>
            </a:r>
          </a:p>
          <a:p>
            <a:pPr eaLnBrk="1" hangingPunct="1">
              <a:lnSpc>
                <a:spcPct val="70000"/>
              </a:lnSpc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Hábitos e costumes populares</a:t>
            </a:r>
          </a:p>
          <a:p>
            <a:pPr eaLnBrk="1" hangingPunct="1">
              <a:lnSpc>
                <a:spcPct val="70000"/>
              </a:lnSpc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Etc.</a:t>
            </a:r>
          </a:p>
          <a:p>
            <a:pPr eaLnBrk="1" hangingPunct="1">
              <a:lnSpc>
                <a:spcPct val="70000"/>
              </a:lnSpc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(Na Suiça, ao nível federal, cantonal, comunal)</a:t>
            </a:r>
          </a:p>
          <a:p>
            <a:pPr eaLnBrk="1" hangingPunct="1">
              <a:lnSpc>
                <a:spcPct val="70000"/>
              </a:lnSpc>
              <a:spcBef>
                <a:spcPts val="875"/>
              </a:spcBef>
              <a:buClrTx/>
              <a:buFontTx/>
              <a:buNone/>
            </a:pPr>
            <a:endParaRPr lang="fr-CH" altLang="it-CH" sz="1400" b="1">
              <a:cs typeface="Arial" panose="020B0604020202020204" pitchFamily="34" charset="0"/>
            </a:endParaRPr>
          </a:p>
          <a:p>
            <a:pPr eaLnBrk="1" hangingPunct="1">
              <a:lnSpc>
                <a:spcPct val="70000"/>
              </a:lnSpc>
              <a:spcBef>
                <a:spcPts val="1250"/>
              </a:spcBef>
              <a:buClrTx/>
              <a:buFontTx/>
              <a:buNone/>
            </a:pPr>
            <a:r>
              <a:rPr lang="fr-CH" altLang="it-CH" sz="2000" b="1">
                <a:cs typeface="Arial" panose="020B0604020202020204" pitchFamily="34" charset="0"/>
              </a:rPr>
              <a:t>Os pilares do Estado são:</a:t>
            </a:r>
          </a:p>
          <a:p>
            <a:pPr eaLnBrk="1" hangingPunct="1">
              <a:lnSpc>
                <a:spcPct val="70000"/>
              </a:lnSpc>
              <a:spcBef>
                <a:spcPts val="875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A propriedade privada</a:t>
            </a:r>
            <a:r>
              <a:rPr lang="fr-CH" altLang="it-CH" sz="2000" b="1">
                <a:cs typeface="Arial" panose="020B0604020202020204" pitchFamily="34" charset="0"/>
              </a:rPr>
              <a:t> </a:t>
            </a:r>
            <a:r>
              <a:rPr lang="fr-CH" altLang="it-CH" sz="1400" b="1">
                <a:cs typeface="Arial" panose="020B0604020202020204" pitchFamily="34" charset="0"/>
              </a:rPr>
              <a:t>(por exemplo, do solo e dos meios de produção)</a:t>
            </a:r>
          </a:p>
          <a:p>
            <a:pPr eaLnBrk="1" hangingPunct="1">
              <a:lnSpc>
                <a:spcPct val="70000"/>
              </a:lnSpc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A livre iniciativa</a:t>
            </a:r>
          </a:p>
          <a:p>
            <a:pPr eaLnBrk="1" hangingPunct="1">
              <a:lnSpc>
                <a:spcPct val="70000"/>
              </a:lnSpc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A livre circulação das pessoas, dos bens, dos serviços, dos capitais e das ideias</a:t>
            </a:r>
          </a:p>
          <a:p>
            <a:pPr eaLnBrk="1" hangingPunct="1">
              <a:lnSpc>
                <a:spcPct val="70000"/>
              </a:lnSpc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A igualdade dos cidadãos em relação ao Estado </a:t>
            </a:r>
          </a:p>
          <a:p>
            <a:pPr eaLnBrk="1" hangingPunct="1">
              <a:lnSpc>
                <a:spcPct val="70000"/>
              </a:lnSpc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Etc.</a:t>
            </a:r>
          </a:p>
        </p:txBody>
      </p:sp>
      <p:pic>
        <p:nvPicPr>
          <p:cNvPr id="953348" name="Picture 13" descr="C:\Users\Enrico\Desktop\Estado.jpg">
            <a:extLst>
              <a:ext uri="{FF2B5EF4-FFF2-40B4-BE49-F238E27FC236}">
                <a16:creationId xmlns:a16="http://schemas.microsoft.com/office/drawing/2014/main" id="{2D2AAB03-E0D9-F096-E4D9-E9B47B451D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0" y="360363"/>
            <a:ext cx="1208088" cy="1357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48BA1978-841C-1922-FF03-CCD30A305116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370" name="Text Box 1">
            <a:extLst>
              <a:ext uri="{FF2B5EF4-FFF2-40B4-BE49-F238E27FC236}">
                <a16:creationId xmlns:a16="http://schemas.microsoft.com/office/drawing/2014/main" id="{86D847C4-C060-E012-91C8-B31064BD1A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7C4C7BD-27D8-4EB4-B9A0-EDC7B3974217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21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570371" name="Text Box 2">
            <a:extLst>
              <a:ext uri="{FF2B5EF4-FFF2-40B4-BE49-F238E27FC236}">
                <a16:creationId xmlns:a16="http://schemas.microsoft.com/office/drawing/2014/main" id="{59AF5273-A0BF-6F4D-EE8F-6A8D60A2F4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975" y="252413"/>
            <a:ext cx="8229600" cy="1189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br>
              <a:rPr lang="fr-CH" altLang="it-CH" sz="3600" b="1">
                <a:cs typeface="Arial" panose="020B0604020202020204" pitchFamily="34" charset="0"/>
              </a:rPr>
            </a:br>
            <a:r>
              <a:rPr lang="fr-CH" altLang="it-CH" sz="3600" b="1" u="sng">
                <a:cs typeface="Arial" panose="020B0604020202020204" pitchFamily="34" charset="0"/>
              </a:rPr>
              <a:t>REGRA Nº 1</a:t>
            </a:r>
          </a:p>
        </p:txBody>
      </p:sp>
      <p:sp>
        <p:nvSpPr>
          <p:cNvPr id="570372" name="Text Box 3">
            <a:extLst>
              <a:ext uri="{FF2B5EF4-FFF2-40B4-BE49-F238E27FC236}">
                <a16:creationId xmlns:a16="http://schemas.microsoft.com/office/drawing/2014/main" id="{AEF47EB8-D459-D7EE-4664-C448C0FA3F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0375" y="1681163"/>
            <a:ext cx="8229600" cy="4525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1150"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400"/>
              </a:spcBef>
              <a:buClrTx/>
              <a:buFontTx/>
              <a:buNone/>
            </a:pPr>
            <a:r>
              <a:rPr lang="fr-CH" altLang="it-CH">
                <a:cs typeface="Arial" panose="020B0604020202020204" pitchFamily="34" charset="0"/>
              </a:rPr>
              <a:t> *</a:t>
            </a:r>
            <a:r>
              <a:rPr lang="fr-CH" altLang="it-CH" sz="1600">
                <a:cs typeface="Arial" panose="020B0604020202020204" pitchFamily="34" charset="0"/>
              </a:rPr>
              <a:t>porquê  «</a:t>
            </a:r>
            <a:r>
              <a:rPr lang="fr-CH" altLang="it-CH" sz="1600" b="1">
                <a:cs typeface="Arial" panose="020B0604020202020204" pitchFamily="34" charset="0"/>
              </a:rPr>
              <a:t>lucro</a:t>
            </a:r>
            <a:r>
              <a:rPr lang="fr-CH" altLang="it-CH" sz="1600">
                <a:cs typeface="Arial" panose="020B0604020202020204" pitchFamily="34" charset="0"/>
              </a:rPr>
              <a:t>»  </a:t>
            </a:r>
            <a:r>
              <a:rPr lang="fr-CH" altLang="it-CH" sz="1600" b="1">
                <a:cs typeface="Arial" panose="020B0604020202020204" pitchFamily="34" charset="0"/>
              </a:rPr>
              <a:t>?</a:t>
            </a:r>
          </a:p>
          <a:p>
            <a:pPr eaLnBrk="1" hangingPunct="1">
              <a:spcBef>
                <a:spcPts val="400"/>
              </a:spcBef>
              <a:buClrTx/>
              <a:buFontTx/>
              <a:buNone/>
            </a:pPr>
            <a:endParaRPr lang="fr-CH" altLang="it-CH" sz="1600">
              <a:cs typeface="Arial" panose="020B0604020202020204" pitchFamily="34" charset="0"/>
            </a:endParaRPr>
          </a:p>
          <a:p>
            <a:pPr eaLnBrk="1" hangingPunct="1">
              <a:spcBef>
                <a:spcPts val="400"/>
              </a:spcBef>
              <a:buClrTx/>
              <a:buFontTx/>
              <a:buNone/>
            </a:pPr>
            <a:endParaRPr lang="fr-CH" altLang="it-CH" sz="1600">
              <a:cs typeface="Arial" panose="020B0604020202020204" pitchFamily="34" charset="0"/>
            </a:endParaRPr>
          </a:p>
          <a:p>
            <a:pPr eaLnBrk="1" hangingPunct="1">
              <a:spcBef>
                <a:spcPts val="400"/>
              </a:spcBef>
              <a:buClrTx/>
              <a:buFontTx/>
              <a:buNone/>
            </a:pPr>
            <a:endParaRPr lang="fr-CH" altLang="it-CH" sz="1600">
              <a:cs typeface="Arial" panose="020B0604020202020204" pitchFamily="34" charset="0"/>
            </a:endParaRPr>
          </a:p>
          <a:p>
            <a:pPr algn="ctr" eaLnBrk="1" hangingPunct="1">
              <a:buClrTx/>
              <a:buFontTx/>
              <a:buNone/>
            </a:pPr>
            <a:r>
              <a:rPr lang="fr-CH" altLang="it-CH" b="1">
                <a:cs typeface="Arial" panose="020B0604020202020204" pitchFamily="34" charset="0"/>
              </a:rPr>
              <a:t>O CAPITALISTA APROPRIA-SE DA</a:t>
            </a:r>
          </a:p>
          <a:p>
            <a:pPr algn="ctr" eaLnBrk="1" hangingPunct="1">
              <a:buClrTx/>
              <a:buFontTx/>
              <a:buNone/>
            </a:pPr>
            <a:r>
              <a:rPr lang="fr-CH" altLang="it-CH" b="1">
                <a:cs typeface="Arial" panose="020B0604020202020204" pitchFamily="34" charset="0"/>
              </a:rPr>
              <a:t>MAIS-VALIA CRIADA PELOS </a:t>
            </a:r>
          </a:p>
          <a:p>
            <a:pPr algn="ctr" eaLnBrk="1" hangingPunct="1">
              <a:buClrTx/>
              <a:buFontTx/>
              <a:buNone/>
            </a:pPr>
            <a:r>
              <a:rPr lang="fr-CH" altLang="it-CH" b="1">
                <a:cs typeface="Arial" panose="020B0604020202020204" pitchFamily="34" charset="0"/>
              </a:rPr>
              <a:t>TRABALHADORES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2AFFE12A-C18B-8771-092A-24E9179FA452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394" name="Text Box 1">
            <a:extLst>
              <a:ext uri="{FF2B5EF4-FFF2-40B4-BE49-F238E27FC236}">
                <a16:creationId xmlns:a16="http://schemas.microsoft.com/office/drawing/2014/main" id="{22FCC158-CC6E-09AF-AE77-E3030C863A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F22D476C-C4E4-41AD-9BCB-3E08B45C1788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210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955395" name="Text Box 2">
            <a:extLst>
              <a:ext uri="{FF2B5EF4-FFF2-40B4-BE49-F238E27FC236}">
                <a16:creationId xmlns:a16="http://schemas.microsoft.com/office/drawing/2014/main" id="{3D6CD843-0BE7-F470-53BA-93B110DEB0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549275"/>
            <a:ext cx="8462962" cy="5697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marL="342900" indent="-311150"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CH" altLang="it-CH" sz="4800" b="1">
                <a:cs typeface="Arial" panose="020B0604020202020204" pitchFamily="34" charset="0"/>
              </a:rPr>
              <a:t>O ESTADO </a:t>
            </a:r>
            <a:r>
              <a:rPr lang="fr-CH" altLang="it-CH" sz="1800" b="1">
                <a:cs typeface="Arial" panose="020B0604020202020204" pitchFamily="34" charset="0"/>
              </a:rPr>
              <a:t> </a:t>
            </a:r>
            <a:r>
              <a:rPr lang="fr-CH" altLang="it-CH" sz="1200" b="1">
                <a:cs typeface="Arial" panose="020B0604020202020204" pitchFamily="34" charset="0"/>
              </a:rPr>
              <a:t>2</a:t>
            </a:r>
          </a:p>
          <a:p>
            <a:pPr eaLnBrk="1" hangingPunct="1">
              <a:lnSpc>
                <a:spcPct val="160000"/>
              </a:lnSpc>
              <a:spcBef>
                <a:spcPts val="1250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         </a:t>
            </a:r>
          </a:p>
          <a:p>
            <a:pPr eaLnBrk="1" hangingPunct="1">
              <a:lnSpc>
                <a:spcPct val="70000"/>
              </a:lnSpc>
              <a:spcBef>
                <a:spcPts val="1125"/>
              </a:spcBef>
              <a:buClrTx/>
              <a:buFontTx/>
              <a:buNone/>
            </a:pPr>
            <a:r>
              <a:rPr lang="fr-CH" altLang="it-CH" sz="2000" b="1">
                <a:cs typeface="Arial" panose="020B0604020202020204" pitchFamily="34" charset="0"/>
              </a:rPr>
              <a:t>Funções do Estado:</a:t>
            </a:r>
          </a:p>
          <a:p>
            <a:pPr eaLnBrk="1" hangingPunct="1">
              <a:lnSpc>
                <a:spcPct val="70000"/>
              </a:lnSpc>
              <a:spcBef>
                <a:spcPts val="1125"/>
              </a:spcBef>
              <a:buClrTx/>
              <a:buFontTx/>
              <a:buNone/>
            </a:pPr>
            <a:r>
              <a:rPr lang="fr-CH" altLang="it-CH" sz="2000" b="1">
                <a:cs typeface="Arial" panose="020B0604020202020204" pitchFamily="34" charset="0"/>
              </a:rPr>
              <a:t>Declarar e garantir os princípios listados acima (Constituição)</a:t>
            </a:r>
          </a:p>
          <a:p>
            <a:pPr eaLnBrk="1" hangingPunct="1">
              <a:lnSpc>
                <a:spcPct val="70000"/>
              </a:lnSpc>
              <a:spcBef>
                <a:spcPts val="1125"/>
              </a:spcBef>
              <a:buClrTx/>
              <a:buFontTx/>
              <a:buNone/>
            </a:pPr>
            <a:r>
              <a:rPr lang="fr-CH" altLang="it-CH" sz="2000" b="1">
                <a:cs typeface="Arial" panose="020B0604020202020204" pitchFamily="34" charset="0"/>
              </a:rPr>
              <a:t>Regular as relações entre os indivíduos e entre os indivíduos e a comunidade</a:t>
            </a:r>
          </a:p>
          <a:p>
            <a:pPr eaLnBrk="1" hangingPunct="1">
              <a:lnSpc>
                <a:spcPct val="70000"/>
              </a:lnSpc>
              <a:spcBef>
                <a:spcPts val="1125"/>
              </a:spcBef>
              <a:buClrTx/>
              <a:buFontTx/>
              <a:buNone/>
            </a:pPr>
            <a:r>
              <a:rPr lang="fr-CH" altLang="it-CH" sz="2000" b="1">
                <a:cs typeface="Arial" panose="020B0604020202020204" pitchFamily="34" charset="0"/>
              </a:rPr>
              <a:t>Aplicar essas regras</a:t>
            </a:r>
          </a:p>
          <a:p>
            <a:pPr eaLnBrk="1" hangingPunct="1">
              <a:lnSpc>
                <a:spcPct val="70000"/>
              </a:lnSpc>
              <a:spcBef>
                <a:spcPts val="1125"/>
              </a:spcBef>
              <a:buClrTx/>
              <a:buFontTx/>
              <a:buNone/>
            </a:pPr>
            <a:r>
              <a:rPr lang="fr-CH" altLang="it-CH" sz="2000" b="1">
                <a:cs typeface="Arial" panose="020B0604020202020204" pitchFamily="34" charset="0"/>
              </a:rPr>
              <a:t>Fornecer serviços básicos para a economia e para a comunidade</a:t>
            </a:r>
          </a:p>
          <a:p>
            <a:pPr eaLnBrk="1" hangingPunct="1">
              <a:lnSpc>
                <a:spcPct val="70000"/>
              </a:lnSpc>
              <a:spcBef>
                <a:spcPts val="1125"/>
              </a:spcBef>
              <a:buClrTx/>
              <a:buFontTx/>
              <a:buNone/>
            </a:pPr>
            <a:r>
              <a:rPr lang="fr-CH" altLang="it-CH" sz="2000" b="1">
                <a:cs typeface="Arial" panose="020B0604020202020204" pitchFamily="34" charset="0"/>
              </a:rPr>
              <a:t>Compartilhar, dentro de certos limites, a riqueza e as oportunidades de modo a evitar os excessos.</a:t>
            </a:r>
          </a:p>
          <a:p>
            <a:pPr eaLnBrk="1" hangingPunct="1">
              <a:lnSpc>
                <a:spcPct val="70000"/>
              </a:lnSpc>
              <a:spcBef>
                <a:spcPts val="1125"/>
              </a:spcBef>
              <a:buClrTx/>
              <a:buFontTx/>
              <a:buNone/>
            </a:pPr>
            <a:r>
              <a:rPr lang="fr-CH" altLang="it-CH" sz="2000" b="1">
                <a:cs typeface="Arial" panose="020B0604020202020204" pitchFamily="34" charset="0"/>
              </a:rPr>
              <a:t>Zelar pela economia e controlar a massa monetária</a:t>
            </a:r>
          </a:p>
          <a:p>
            <a:pPr eaLnBrk="1" hangingPunct="1">
              <a:lnSpc>
                <a:spcPct val="70000"/>
              </a:lnSpc>
              <a:spcBef>
                <a:spcPts val="1125"/>
              </a:spcBef>
              <a:buClrTx/>
              <a:buFontTx/>
              <a:buNone/>
            </a:pPr>
            <a:r>
              <a:rPr lang="fr-CH" altLang="it-CH" sz="2000" b="1">
                <a:cs typeface="Arial" panose="020B0604020202020204" pitchFamily="34" charset="0"/>
              </a:rPr>
              <a:t>Garantir a segurança e a defesa.</a:t>
            </a:r>
          </a:p>
          <a:p>
            <a:pPr eaLnBrk="1" hangingPunct="1">
              <a:lnSpc>
                <a:spcPct val="70000"/>
              </a:lnSpc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Etc.</a:t>
            </a:r>
          </a:p>
          <a:p>
            <a:pPr eaLnBrk="1" hangingPunct="1">
              <a:lnSpc>
                <a:spcPct val="70000"/>
              </a:lnSpc>
              <a:spcBef>
                <a:spcPts val="1125"/>
              </a:spcBef>
              <a:buClrTx/>
              <a:buFontTx/>
              <a:buNone/>
            </a:pPr>
            <a:endParaRPr lang="fr-CH" altLang="it-CH" sz="1800" b="1">
              <a:cs typeface="Arial" panose="020B0604020202020204" pitchFamily="34" charset="0"/>
            </a:endParaRPr>
          </a:p>
          <a:p>
            <a:pPr eaLnBrk="1" hangingPunct="1">
              <a:lnSpc>
                <a:spcPct val="70000"/>
              </a:lnSpc>
              <a:spcBef>
                <a:spcPts val="1125"/>
              </a:spcBef>
              <a:buClrTx/>
              <a:buFontTx/>
              <a:buNone/>
            </a:pPr>
            <a:r>
              <a:rPr lang="fr-CH" altLang="it-CH" sz="1800">
                <a:cs typeface="Arial" panose="020B0604020202020204" pitchFamily="34" charset="0"/>
              </a:rPr>
              <a:t>(Na Suiça cerca de 12-15 trabalhadores em cada 100 trabalham no setor público)</a:t>
            </a:r>
          </a:p>
        </p:txBody>
      </p:sp>
      <p:pic>
        <p:nvPicPr>
          <p:cNvPr id="955396" name="Picture 13" descr="C:\Users\Enrico\Desktop\Estado.jpg">
            <a:extLst>
              <a:ext uri="{FF2B5EF4-FFF2-40B4-BE49-F238E27FC236}">
                <a16:creationId xmlns:a16="http://schemas.microsoft.com/office/drawing/2014/main" id="{577B9250-1D44-364C-7A96-66CAFD4215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8713" y="333375"/>
            <a:ext cx="1208087" cy="1355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833D53AD-1BFC-193A-F361-A9FAD97A10A1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442" name="Text Box 1">
            <a:extLst>
              <a:ext uri="{FF2B5EF4-FFF2-40B4-BE49-F238E27FC236}">
                <a16:creationId xmlns:a16="http://schemas.microsoft.com/office/drawing/2014/main" id="{FD65E07D-6950-570E-63AE-02179B2E41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1775" y="404813"/>
            <a:ext cx="3527425" cy="869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4400">
                <a:cs typeface="Arial" panose="020B0604020202020204" pitchFamily="34" charset="0"/>
              </a:rPr>
              <a:t>Exercício</a:t>
            </a:r>
          </a:p>
        </p:txBody>
      </p:sp>
      <p:sp>
        <p:nvSpPr>
          <p:cNvPr id="957443" name="Text Box 2">
            <a:extLst>
              <a:ext uri="{FF2B5EF4-FFF2-40B4-BE49-F238E27FC236}">
                <a16:creationId xmlns:a16="http://schemas.microsoft.com/office/drawing/2014/main" id="{E66FCD66-3A49-5113-8A7C-BE2D304B9D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D255BD47-2A01-47B7-B2E7-D5A4D62BAC1D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211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957444" name="Text Box 3">
            <a:extLst>
              <a:ext uri="{FF2B5EF4-FFF2-40B4-BE49-F238E27FC236}">
                <a16:creationId xmlns:a16="http://schemas.microsoft.com/office/drawing/2014/main" id="{DE3A5C42-623A-587F-5447-31D10D0528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4250" y="1628775"/>
            <a:ext cx="7129463" cy="436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2000">
                <a:cs typeface="Arial" panose="020B0604020202020204" pitchFamily="34" charset="0"/>
              </a:rPr>
              <a:t>De que instrumentos dispõe o Estado para proteger a propriedade privada?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FR" altLang="it-CH" sz="20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2000">
                <a:cs typeface="Arial" panose="020B0604020202020204" pitchFamily="34" charset="0"/>
              </a:rPr>
              <a:t>Quem é dono de uma casa?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2000">
                <a:cs typeface="Arial" panose="020B0604020202020204" pitchFamily="34" charset="0"/>
              </a:rPr>
              <a:t>Usando certificados falsos, reivindico a posse da casa de um dos presentes - como resolver o problema?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2000">
                <a:cs typeface="Arial" panose="020B0604020202020204" pitchFamily="34" charset="0"/>
              </a:rPr>
              <a:t>Com a planta do imóvel e o registo predial.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FR" altLang="it-CH" sz="20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2000">
                <a:cs typeface="Arial" panose="020B0604020202020204" pitchFamily="34" charset="0"/>
              </a:rPr>
              <a:t>Um poema pode pertencer a alguém?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2000">
                <a:cs typeface="Arial" panose="020B0604020202020204" pitchFamily="34" charset="0"/>
              </a:rPr>
              <a:t>Propriedade intelectual - os direitos de autor sobre a música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FR" altLang="it-CH" sz="20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2000">
                <a:cs typeface="Arial" panose="020B0604020202020204" pitchFamily="34" charset="0"/>
              </a:rPr>
              <a:t>Outras ferramentas: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2000">
                <a:cs typeface="Arial" panose="020B0604020202020204" pitchFamily="34" charset="0"/>
              </a:rPr>
              <a:t>O registo comercial, os números de matrícula dos veículos, etc.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26D6D0EB-25D2-D93C-9441-CC5410C8449B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490" name="Text Box 1">
            <a:extLst>
              <a:ext uri="{FF2B5EF4-FFF2-40B4-BE49-F238E27FC236}">
                <a16:creationId xmlns:a16="http://schemas.microsoft.com/office/drawing/2014/main" id="{92ACAEBF-77DD-9DCB-9A34-107FC9AB2A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0350" y="6184900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A404B616-2567-4A64-AE5E-0DBE571D9CC7}" type="slidenum">
              <a:rPr lang="it-IT" altLang="it-CH" sz="1400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212</a:t>
            </a:fld>
            <a:endParaRPr lang="it-IT" altLang="it-CH" sz="1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618499" name="Rectangle 2">
            <a:extLst>
              <a:ext uri="{FF2B5EF4-FFF2-40B4-BE49-F238E27FC236}">
                <a16:creationId xmlns:a16="http://schemas.microsoft.com/office/drawing/2014/main" id="{8B0808A8-215F-6FE3-B229-6627559D2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1052513"/>
            <a:ext cx="6264275" cy="4667250"/>
          </a:xfrm>
          <a:prstGeom prst="rect">
            <a:avLst/>
          </a:prstGeom>
          <a:solidFill>
            <a:srgbClr val="FFFF00"/>
          </a:solidFill>
          <a:ln w="38100">
            <a:solidFill>
              <a:schemeClr val="accent4">
                <a:lumMod val="95000"/>
                <a:lumOff val="5000"/>
              </a:schemeClr>
            </a:solidFill>
            <a:miter lim="800000"/>
            <a:headEnd/>
            <a:tailEnd/>
          </a:ln>
          <a:effectLst/>
        </p:spPr>
        <p:txBody>
          <a:bodyPr lIns="90000" tIns="46800" rIns="90000" bIns="46800">
            <a:spAutoFit/>
          </a:bodyPr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O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Estado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garante a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propriedade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privada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através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de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vários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instrumentos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, tais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como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registo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de terras,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registo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predial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,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registo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comercial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,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propriedade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intelectual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, etc.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endParaRPr lang="fr-FR" altLang="it-CH" sz="2000" b="1" dirty="0">
              <a:solidFill>
                <a:srgbClr val="400000"/>
              </a:solidFill>
              <a:cs typeface="Arial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Para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cumprir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suas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obrigações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e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impor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sua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vontade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sobre os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cidadãos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, o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Estado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dispõe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de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um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aparelho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administrativo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e usa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seu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braço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armado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(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polícia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,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exército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, etc.) para, se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necessário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,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impor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suas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decisões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pela força.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endParaRPr lang="fr-FR" altLang="it-CH" sz="2000" b="1" dirty="0">
              <a:solidFill>
                <a:srgbClr val="400000"/>
              </a:solidFill>
              <a:cs typeface="Arial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A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unificação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da Europa é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um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meio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para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alcançar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a livre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circulação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de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pessoas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,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mercadorias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,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serviços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 e </a:t>
            </a:r>
            <a:r>
              <a:rPr lang="fr-FR" altLang="it-CH" sz="2000" b="1" dirty="0" err="1">
                <a:solidFill>
                  <a:srgbClr val="400000"/>
                </a:solidFill>
                <a:cs typeface="Arial" charset="0"/>
              </a:rPr>
              <a:t>capitais</a:t>
            </a:r>
            <a:r>
              <a:rPr lang="fr-FR" altLang="it-CH" sz="2000" b="1" dirty="0">
                <a:solidFill>
                  <a:srgbClr val="400000"/>
                </a:solidFill>
                <a:cs typeface="Arial" charset="0"/>
              </a:rPr>
              <a:t>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endParaRPr lang="fr-FR" altLang="it-CH" sz="2000" b="1" dirty="0">
              <a:solidFill>
                <a:srgbClr val="400000"/>
              </a:solidFill>
              <a:cs typeface="Arial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702CB1DC-65D8-F42B-7822-0E45045AE445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538" name="Text Box 1">
            <a:extLst>
              <a:ext uri="{FF2B5EF4-FFF2-40B4-BE49-F238E27FC236}">
                <a16:creationId xmlns:a16="http://schemas.microsoft.com/office/drawing/2014/main" id="{0E6EE7FC-237D-A08E-39AD-B8A9BAC95D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5575" y="6102350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1EC653B7-430E-4597-94C7-B2DD8CD47946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213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61539" name="Text Box 2">
            <a:extLst>
              <a:ext uri="{FF2B5EF4-FFF2-40B4-BE49-F238E27FC236}">
                <a16:creationId xmlns:a16="http://schemas.microsoft.com/office/drawing/2014/main" id="{AAE1F670-DA27-B890-E6AF-8CE4DFA3B4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0" y="392113"/>
            <a:ext cx="7199313" cy="763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4400">
                <a:solidFill>
                  <a:srgbClr val="FFFFFF"/>
                </a:solidFill>
                <a:latin typeface="comic" pitchFamily="80" charset="0"/>
                <a:cs typeface="Arial" panose="020B0604020202020204" pitchFamily="34" charset="0"/>
              </a:rPr>
              <a:t>QUE  FAZ O ESTADO?</a:t>
            </a:r>
          </a:p>
        </p:txBody>
      </p:sp>
      <p:sp>
        <p:nvSpPr>
          <p:cNvPr id="961540" name="Text Box 3">
            <a:extLst>
              <a:ext uri="{FF2B5EF4-FFF2-40B4-BE49-F238E27FC236}">
                <a16:creationId xmlns:a16="http://schemas.microsoft.com/office/drawing/2014/main" id="{8EBD8427-E046-B7B1-2AFB-0DB7082BDA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9025" y="1341438"/>
            <a:ext cx="7358063" cy="925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3000" b="1" u="sng">
                <a:solidFill>
                  <a:schemeClr val="bg1"/>
                </a:solidFill>
                <a:cs typeface="Arial" panose="020B0604020202020204" pitchFamily="34" charset="0"/>
              </a:rPr>
              <a:t>Keynes</a:t>
            </a:r>
            <a:r>
              <a:rPr lang="it-CH" altLang="it-CH" sz="2400">
                <a:solidFill>
                  <a:srgbClr val="FFFFFF"/>
                </a:solidFill>
                <a:cs typeface="Arial" panose="020B0604020202020204" pitchFamily="34" charset="0"/>
              </a:rPr>
              <a:t> em 1930 afirmou que </a:t>
            </a:r>
            <a:r>
              <a:rPr lang="it-CH" altLang="it-CH" sz="2400" b="1" u="sng">
                <a:solidFill>
                  <a:srgbClr val="FFFFFF"/>
                </a:solidFill>
                <a:latin typeface="comic" pitchFamily="80" charset="0"/>
                <a:cs typeface="Arial" panose="020B0604020202020204" pitchFamily="34" charset="0"/>
              </a:rPr>
              <a:t>O Estado</a:t>
            </a:r>
            <a:r>
              <a:rPr lang="it-CH" altLang="it-CH" sz="2400" b="1">
                <a:solidFill>
                  <a:srgbClr val="FFFFFF"/>
                </a:solidFill>
                <a:latin typeface="comic" pitchFamily="80" charset="0"/>
                <a:cs typeface="Arial" panose="020B0604020202020204" pitchFamily="34" charset="0"/>
              </a:rPr>
              <a:t> </a:t>
            </a:r>
            <a:r>
              <a:rPr lang="it-CH" altLang="it-CH" sz="2400">
                <a:solidFill>
                  <a:srgbClr val="FFFFFF"/>
                </a:solidFill>
                <a:cs typeface="Arial" panose="020B0604020202020204" pitchFamily="34" charset="0"/>
              </a:rPr>
              <a:t>deve efetuar encomendas anti-cíclicas à indústria                      </a:t>
            </a:r>
          </a:p>
        </p:txBody>
      </p:sp>
      <p:sp>
        <p:nvSpPr>
          <p:cNvPr id="961541" name="Text Box 4">
            <a:extLst>
              <a:ext uri="{FF2B5EF4-FFF2-40B4-BE49-F238E27FC236}">
                <a16:creationId xmlns:a16="http://schemas.microsoft.com/office/drawing/2014/main" id="{36B51390-8A92-0D07-4F6B-DA64C0DDEB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5375" y="2493963"/>
            <a:ext cx="7786688" cy="1293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3000" b="1" u="sng">
                <a:solidFill>
                  <a:schemeClr val="bg1"/>
                </a:solidFill>
                <a:cs typeface="Arial" panose="020B0604020202020204" pitchFamily="34" charset="0"/>
              </a:rPr>
              <a:t>Friedman</a:t>
            </a:r>
            <a:r>
              <a:rPr lang="it-CH" altLang="it-CH" sz="2400">
                <a:solidFill>
                  <a:srgbClr val="FFFFFF"/>
                </a:solidFill>
                <a:cs typeface="Arial" panose="020B0604020202020204" pitchFamily="34" charset="0"/>
              </a:rPr>
              <a:t> em 1960 afirmou que </a:t>
            </a:r>
            <a:r>
              <a:rPr lang="it-CH" altLang="it-CH" sz="2400" b="1" u="sng">
                <a:solidFill>
                  <a:srgbClr val="FFFFFF"/>
                </a:solidFill>
                <a:latin typeface="comic" pitchFamily="80" charset="0"/>
                <a:cs typeface="Arial" panose="020B0604020202020204" pitchFamily="34" charset="0"/>
              </a:rPr>
              <a:t>O Estado</a:t>
            </a:r>
            <a:r>
              <a:rPr lang="it-CH" altLang="it-CH" sz="2400" b="1">
                <a:solidFill>
                  <a:srgbClr val="FFFFFF"/>
                </a:solidFill>
                <a:latin typeface="comic" pitchFamily="80" charset="0"/>
                <a:cs typeface="Arial" panose="020B0604020202020204" pitchFamily="34" charset="0"/>
              </a:rPr>
              <a:t> </a:t>
            </a:r>
            <a:r>
              <a:rPr lang="it-CH" altLang="it-CH" sz="2400">
                <a:solidFill>
                  <a:srgbClr val="FFFFFF"/>
                </a:solidFill>
                <a:cs typeface="Arial" panose="020B0604020202020204" pitchFamily="34" charset="0"/>
              </a:rPr>
              <a:t>deve operar de modo anti-cíclico através de um controle proporcionado da oferta de moeda (monetarismo)</a:t>
            </a:r>
          </a:p>
        </p:txBody>
      </p:sp>
      <p:pic>
        <p:nvPicPr>
          <p:cNvPr id="961542" name="Picture 5">
            <a:extLst>
              <a:ext uri="{FF2B5EF4-FFF2-40B4-BE49-F238E27FC236}">
                <a16:creationId xmlns:a16="http://schemas.microsoft.com/office/drawing/2014/main" id="{3C851AA9-4B51-DE2E-099B-95A37D3BB7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5625" y="5429250"/>
            <a:ext cx="622300" cy="938213"/>
          </a:xfrm>
          <a:prstGeom prst="rect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61543" name="Picture 6">
            <a:extLst>
              <a:ext uri="{FF2B5EF4-FFF2-40B4-BE49-F238E27FC236}">
                <a16:creationId xmlns:a16="http://schemas.microsoft.com/office/drawing/2014/main" id="{1DB5A596-CB32-6B84-1886-4282AC9BB4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1688" y="5429250"/>
            <a:ext cx="638175" cy="928688"/>
          </a:xfrm>
          <a:prstGeom prst="rect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61544" name="Text Box 7">
            <a:extLst>
              <a:ext uri="{FF2B5EF4-FFF2-40B4-BE49-F238E27FC236}">
                <a16:creationId xmlns:a16="http://schemas.microsoft.com/office/drawing/2014/main" id="{1C792BC1-643D-2E45-E871-9DAFB8857E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5857875"/>
            <a:ext cx="1357313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IT" altLang="it-CH" sz="1100">
                <a:solidFill>
                  <a:srgbClr val="FFFFFF"/>
                </a:solidFill>
                <a:cs typeface="Arial" panose="020B0604020202020204" pitchFamily="34" charset="0"/>
              </a:rPr>
              <a:t>John Maynard Keynes 1883-1946</a:t>
            </a:r>
          </a:p>
        </p:txBody>
      </p:sp>
      <p:sp>
        <p:nvSpPr>
          <p:cNvPr id="961545" name="Text Box 8">
            <a:extLst>
              <a:ext uri="{FF2B5EF4-FFF2-40B4-BE49-F238E27FC236}">
                <a16:creationId xmlns:a16="http://schemas.microsoft.com/office/drawing/2014/main" id="{56FB5F51-8128-4183-B91F-136BC1FC9C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813" y="5857875"/>
            <a:ext cx="1285875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IT" altLang="it-CH" sz="1100">
                <a:solidFill>
                  <a:srgbClr val="FFFFFF"/>
                </a:solidFill>
                <a:cs typeface="Arial" panose="020B0604020202020204" pitchFamily="34" charset="0"/>
              </a:rPr>
              <a:t>Milton Friedman 1912–2006</a:t>
            </a:r>
          </a:p>
        </p:txBody>
      </p:sp>
      <p:sp>
        <p:nvSpPr>
          <p:cNvPr id="961546" name="Text Box 9">
            <a:extLst>
              <a:ext uri="{FF2B5EF4-FFF2-40B4-BE49-F238E27FC236}">
                <a16:creationId xmlns:a16="http://schemas.microsoft.com/office/drawing/2014/main" id="{3E9FB2CF-E09F-84A1-3920-6E37E374B4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5538" y="3862388"/>
            <a:ext cx="7358062" cy="166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3000" b="1" u="sng">
                <a:solidFill>
                  <a:schemeClr val="bg1"/>
                </a:solidFill>
                <a:cs typeface="Arial" panose="020B0604020202020204" pitchFamily="34" charset="0"/>
              </a:rPr>
              <a:t>Os neoliberais</a:t>
            </a:r>
            <a:r>
              <a:rPr lang="fr-FR" altLang="it-CH" sz="3000" b="1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fr-FR" altLang="it-CH" sz="2400">
                <a:solidFill>
                  <a:srgbClr val="FFFFFF"/>
                </a:solidFill>
                <a:cs typeface="Arial" panose="020B0604020202020204" pitchFamily="34" charset="0"/>
              </a:rPr>
              <a:t>afirmam a necessidade de reduzir os custos, em particular os custos associados ao Estado, que deveria tornar-se mais pequeno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6143B190-3C2B-4A87-750A-119375455798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586" name="Text Box 1">
            <a:extLst>
              <a:ext uri="{FF2B5EF4-FFF2-40B4-BE49-F238E27FC236}">
                <a16:creationId xmlns:a16="http://schemas.microsoft.com/office/drawing/2014/main" id="{E230B369-6404-D334-444D-C061197BAC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F37EADB3-8E57-459D-9BA6-E108BB0F5AA2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214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963587" name="Text Box 2">
            <a:extLst>
              <a:ext uri="{FF2B5EF4-FFF2-40B4-BE49-F238E27FC236}">
                <a16:creationId xmlns:a16="http://schemas.microsoft.com/office/drawing/2014/main" id="{9665EF25-F539-B6BF-AF48-88855503A1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0" y="571500"/>
            <a:ext cx="6840538" cy="763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4400" b="1">
                <a:latin typeface="comic" pitchFamily="80" charset="0"/>
                <a:cs typeface="Arial" panose="020B0604020202020204" pitchFamily="34" charset="0"/>
              </a:rPr>
              <a:t>QUE FAZ O ESTADO?</a:t>
            </a:r>
          </a:p>
        </p:txBody>
      </p:sp>
      <p:sp>
        <p:nvSpPr>
          <p:cNvPr id="963588" name="Text Box 3">
            <a:extLst>
              <a:ext uri="{FF2B5EF4-FFF2-40B4-BE49-F238E27FC236}">
                <a16:creationId xmlns:a16="http://schemas.microsoft.com/office/drawing/2014/main" id="{30063ECA-2A2A-A4A3-C5F8-D79700380A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8688" y="1928813"/>
            <a:ext cx="7715250" cy="155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400" b="1">
                <a:cs typeface="Arial" panose="020B0604020202020204" pitchFamily="34" charset="0"/>
              </a:rPr>
              <a:t>a) O ESTADO </a:t>
            </a:r>
            <a:r>
              <a:rPr lang="it-CH" altLang="it-CH" sz="2400">
                <a:cs typeface="Arial" panose="020B0604020202020204" pitchFamily="34" charset="0"/>
              </a:rPr>
              <a:t>dá dinheiro aos indigentes que deste modo podem comprar os produtos. As fábricas devem impulsionar a produção, recontratar os trabalhadores, etc. e tudo recomeça a se mover. </a:t>
            </a:r>
          </a:p>
        </p:txBody>
      </p:sp>
      <p:sp>
        <p:nvSpPr>
          <p:cNvPr id="963589" name="Text Box 4">
            <a:extLst>
              <a:ext uri="{FF2B5EF4-FFF2-40B4-BE49-F238E27FC236}">
                <a16:creationId xmlns:a16="http://schemas.microsoft.com/office/drawing/2014/main" id="{ED39BF53-3155-F9B2-3B78-CAEF61581D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8688" y="3786188"/>
            <a:ext cx="7786687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400" b="1">
                <a:cs typeface="Arial" panose="020B0604020202020204" pitchFamily="34" charset="0"/>
              </a:rPr>
              <a:t>b) O ESTADO </a:t>
            </a:r>
            <a:r>
              <a:rPr lang="it-CH" altLang="it-CH" sz="2400">
                <a:cs typeface="Arial" panose="020B0604020202020204" pitchFamily="34" charset="0"/>
              </a:rPr>
              <a:t>faz encomendas à indústria e assim se pode reabrir fábricas, recontratar trabalhadores, etc. e tudo recomeça a se mover. </a:t>
            </a:r>
          </a:p>
        </p:txBody>
      </p:sp>
      <p:sp>
        <p:nvSpPr>
          <p:cNvPr id="963590" name="Text Box 5">
            <a:extLst>
              <a:ext uri="{FF2B5EF4-FFF2-40B4-BE49-F238E27FC236}">
                <a16:creationId xmlns:a16="http://schemas.microsoft.com/office/drawing/2014/main" id="{D7FD63C7-1856-92BC-02A7-4A9524A58B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8688" y="5348318"/>
            <a:ext cx="2143125" cy="5254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800" b="1" dirty="0">
                <a:solidFill>
                  <a:schemeClr val="tx1"/>
                </a:solidFill>
                <a:cs typeface="Arial" panose="020B0604020202020204" pitchFamily="34" charset="0"/>
              </a:rPr>
              <a:t>É </a:t>
            </a:r>
            <a:r>
              <a:rPr lang="it-CH" altLang="it-CH" sz="2800" b="1" dirty="0" err="1">
                <a:solidFill>
                  <a:schemeClr val="tx1"/>
                </a:solidFill>
                <a:cs typeface="Arial" panose="020B0604020202020204" pitchFamily="34" charset="0"/>
              </a:rPr>
              <a:t>verdade</a:t>
            </a:r>
            <a:r>
              <a:rPr lang="it-CH" altLang="it-CH" sz="2800" b="1" dirty="0">
                <a:solidFill>
                  <a:schemeClr val="tx1"/>
                </a:solidFill>
                <a:cs typeface="Arial" panose="020B0604020202020204" pitchFamily="34" charset="0"/>
              </a:rPr>
              <a:t>?</a:t>
            </a:r>
          </a:p>
        </p:txBody>
      </p:sp>
      <p:pic>
        <p:nvPicPr>
          <p:cNvPr id="963591" name="Picture 13" descr="C:\Users\Enrico\Desktop\Estado.jpg">
            <a:extLst>
              <a:ext uri="{FF2B5EF4-FFF2-40B4-BE49-F238E27FC236}">
                <a16:creationId xmlns:a16="http://schemas.microsoft.com/office/drawing/2014/main" id="{9CA552D4-E3EF-41D8-A494-F377AA1C71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1463" y="404813"/>
            <a:ext cx="720725" cy="809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F1700795-2C12-3EC5-AF08-198C155E7F6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634" name="Text Box 1">
            <a:extLst>
              <a:ext uri="{FF2B5EF4-FFF2-40B4-BE49-F238E27FC236}">
                <a16:creationId xmlns:a16="http://schemas.microsoft.com/office/drawing/2014/main" id="{2A4E7729-6CCA-2601-4D54-0D80E54528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10A83E0-E0A8-4641-A391-755EAAA3DBAF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215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965635" name="Text Box 2">
            <a:extLst>
              <a:ext uri="{FF2B5EF4-FFF2-40B4-BE49-F238E27FC236}">
                <a16:creationId xmlns:a16="http://schemas.microsoft.com/office/drawing/2014/main" id="{A992B107-CFC1-9B2D-A540-A8F26267DD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8750" y="1500188"/>
            <a:ext cx="6929438" cy="3995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400" b="1" u="sng">
                <a:solidFill>
                  <a:srgbClr val="FF0000"/>
                </a:solidFill>
                <a:cs typeface="Arial" panose="020B0604020202020204" pitchFamily="34" charset="0"/>
              </a:rPr>
              <a:t>AINDA HÁ MUITOS DESEMPREGADOS!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2000" b="1" u="sng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2000" b="1" u="sng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 u="sng">
                <a:cs typeface="Arial" panose="020B0604020202020204" pitchFamily="34" charset="0"/>
              </a:rPr>
              <a:t>Os sindicatos protestam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(Deve-se dar trabalho aos desempregados).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2000" b="1" u="sng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 u="sng">
                <a:cs typeface="Arial" panose="020B0604020202020204" pitchFamily="34" charset="0"/>
              </a:rPr>
              <a:t>A economia protesta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(Poderia ganhar mais).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2000" b="1" u="sng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2000" b="1" u="sng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2000" b="1" u="sng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4400" b="1" u="sng">
                <a:latin typeface="comic" pitchFamily="80" charset="0"/>
                <a:cs typeface="Arial" panose="020B0604020202020204" pitchFamily="34" charset="0"/>
              </a:rPr>
              <a:t>O que faz o Estado? </a:t>
            </a:r>
          </a:p>
        </p:txBody>
      </p:sp>
      <p:pic>
        <p:nvPicPr>
          <p:cNvPr id="965636" name="Picture 13" descr="C:\Users\Enrico\Desktop\Estado.jpg">
            <a:extLst>
              <a:ext uri="{FF2B5EF4-FFF2-40B4-BE49-F238E27FC236}">
                <a16:creationId xmlns:a16="http://schemas.microsoft.com/office/drawing/2014/main" id="{CCDD8FE5-45AE-81F4-17E3-E1ACEE039C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73975" y="4448175"/>
            <a:ext cx="936625" cy="1052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D334E319-FF9E-DC69-0932-159F69EA6272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7682" name="Text Box 1">
            <a:extLst>
              <a:ext uri="{FF2B5EF4-FFF2-40B4-BE49-F238E27FC236}">
                <a16:creationId xmlns:a16="http://schemas.microsoft.com/office/drawing/2014/main" id="{AC95F24E-AF79-B011-1CA0-671C390ADD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95716" y="6212879"/>
            <a:ext cx="797992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3D030E1E-1930-4BCB-8B0B-70609ABF220A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216</a:t>
            </a:fld>
            <a:endParaRPr lang="it-IT" altLang="it-CH" sz="1400" dirty="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967683" name="Picture 2">
            <a:extLst>
              <a:ext uri="{FF2B5EF4-FFF2-40B4-BE49-F238E27FC236}">
                <a16:creationId xmlns:a16="http://schemas.microsoft.com/office/drawing/2014/main" id="{CF7900B4-35E0-6DB5-6236-F586C682D3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620713"/>
            <a:ext cx="7972425" cy="5029200"/>
          </a:xfrm>
          <a:prstGeom prst="rect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67684" name="Text Box 3">
            <a:extLst>
              <a:ext uri="{FF2B5EF4-FFF2-40B4-BE49-F238E27FC236}">
                <a16:creationId xmlns:a16="http://schemas.microsoft.com/office/drawing/2014/main" id="{492F356D-C697-E8D1-A29A-69CC0C1CD3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288" y="5780088"/>
            <a:ext cx="3779837" cy="736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CH" altLang="it-CH" sz="2400" b="1">
                <a:solidFill>
                  <a:srgbClr val="FFFFFF"/>
                </a:solidFill>
                <a:cs typeface="Arial" panose="020B0604020202020204" pitchFamily="34" charset="0"/>
              </a:rPr>
              <a:t>ONDE TUDO SE DECIDE</a:t>
            </a:r>
          </a:p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CH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  (O  PENTÁGONO, EUA)</a:t>
            </a:r>
          </a:p>
        </p:txBody>
      </p:sp>
      <p:sp>
        <p:nvSpPr>
          <p:cNvPr id="967685" name="Text Box 4">
            <a:extLst>
              <a:ext uri="{FF2B5EF4-FFF2-40B4-BE49-F238E27FC236}">
                <a16:creationId xmlns:a16="http://schemas.microsoft.com/office/drawing/2014/main" id="{7FD16CF1-EC5D-C6F2-9E23-73C092B5B3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7400" y="5780088"/>
            <a:ext cx="385762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200">
                <a:solidFill>
                  <a:srgbClr val="FFFFFF"/>
                </a:solidFill>
                <a:cs typeface="Arial" panose="020B0604020202020204" pitchFamily="34" charset="0"/>
              </a:rPr>
              <a:t>Aqui, evidentemente, prefere-se que </a:t>
            </a:r>
            <a:r>
              <a:rPr lang="fr-CH" altLang="it-CH" sz="1200" b="1" u="sng">
                <a:solidFill>
                  <a:srgbClr val="FFFFFF"/>
                </a:solidFill>
                <a:cs typeface="Arial" panose="020B0604020202020204" pitchFamily="34" charset="0"/>
              </a:rPr>
              <a:t>O ESTADO</a:t>
            </a:r>
            <a:r>
              <a:rPr lang="fr-CH" altLang="it-CH" sz="1200">
                <a:solidFill>
                  <a:srgbClr val="FFFFFF"/>
                </a:solidFill>
                <a:cs typeface="Arial" panose="020B0604020202020204" pitchFamily="34" charset="0"/>
              </a:rPr>
              <a:t> faça encomendas à indústria do armamento e que reforce tudo o que é MILITAR.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20054740-AB02-1D1D-1D85-E2FE3028E4F4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730" name="Text Box 1">
            <a:extLst>
              <a:ext uri="{FF2B5EF4-FFF2-40B4-BE49-F238E27FC236}">
                <a16:creationId xmlns:a16="http://schemas.microsoft.com/office/drawing/2014/main" id="{6BAC882D-A873-6DA2-A622-0CDA0BD962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6713" y="6348413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004C377A-0376-4D57-9E36-05E5C0613545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217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69731" name="Text Box 2">
            <a:extLst>
              <a:ext uri="{FF2B5EF4-FFF2-40B4-BE49-F238E27FC236}">
                <a16:creationId xmlns:a16="http://schemas.microsoft.com/office/drawing/2014/main" id="{0CB3A01E-3E4A-EC4A-1F69-6F5A81EFB9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2781300"/>
            <a:ext cx="208756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600" b="1">
                <a:solidFill>
                  <a:srgbClr val="FFFFFF"/>
                </a:solidFill>
                <a:cs typeface="Arial" panose="020B0604020202020204" pitchFamily="34" charset="0"/>
              </a:rPr>
              <a:t>Raviolis nas cantinas escolares</a:t>
            </a:r>
          </a:p>
        </p:txBody>
      </p:sp>
      <p:sp>
        <p:nvSpPr>
          <p:cNvPr id="969732" name="Text Box 3">
            <a:extLst>
              <a:ext uri="{FF2B5EF4-FFF2-40B4-BE49-F238E27FC236}">
                <a16:creationId xmlns:a16="http://schemas.microsoft.com/office/drawing/2014/main" id="{30AA41D4-32FB-8B24-35D2-C6840C7D3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765175"/>
            <a:ext cx="15843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600" b="1">
                <a:solidFill>
                  <a:srgbClr val="FFFFFF"/>
                </a:solidFill>
                <a:cs typeface="Arial" panose="020B0604020202020204" pitchFamily="34" charset="0"/>
              </a:rPr>
              <a:t>Hoje: raviolis</a:t>
            </a:r>
          </a:p>
        </p:txBody>
      </p:sp>
      <p:sp>
        <p:nvSpPr>
          <p:cNvPr id="969733" name="Text Box 4">
            <a:extLst>
              <a:ext uri="{FF2B5EF4-FFF2-40B4-BE49-F238E27FC236}">
                <a16:creationId xmlns:a16="http://schemas.microsoft.com/office/drawing/2014/main" id="{413252CB-FCCB-C862-9FBD-60C222A726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9838" y="4797425"/>
            <a:ext cx="2089150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750"/>
              </a:spcBef>
              <a:buClrTx/>
              <a:buFontTx/>
              <a:buNone/>
            </a:pPr>
            <a:r>
              <a:rPr lang="fr-CH" altLang="it-CH" sz="2800" b="1">
                <a:solidFill>
                  <a:srgbClr val="FFFFFF"/>
                </a:solidFill>
                <a:cs typeface="Arial" panose="020B0604020202020204" pitchFamily="34" charset="0"/>
              </a:rPr>
              <a:t>O Estado compra os raviolis</a:t>
            </a:r>
          </a:p>
        </p:txBody>
      </p:sp>
      <p:pic>
        <p:nvPicPr>
          <p:cNvPr id="969734" name="Picture 5">
            <a:extLst>
              <a:ext uri="{FF2B5EF4-FFF2-40B4-BE49-F238E27FC236}">
                <a16:creationId xmlns:a16="http://schemas.microsoft.com/office/drawing/2014/main" id="{2995ACD1-A6C9-E0A9-B8F9-107248D82C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7313" y="1341438"/>
            <a:ext cx="4103687" cy="3054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69735" name="Picture 6">
            <a:extLst>
              <a:ext uri="{FF2B5EF4-FFF2-40B4-BE49-F238E27FC236}">
                <a16:creationId xmlns:a16="http://schemas.microsoft.com/office/drawing/2014/main" id="{8D85F9C6-EF1C-9812-47EC-E6225E08A6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333375"/>
            <a:ext cx="2952750" cy="1862138"/>
          </a:xfrm>
          <a:prstGeom prst="rect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69736" name="Picture 7">
            <a:extLst>
              <a:ext uri="{FF2B5EF4-FFF2-40B4-BE49-F238E27FC236}">
                <a16:creationId xmlns:a16="http://schemas.microsoft.com/office/drawing/2014/main" id="{AE072CA7-DBBF-C5F9-DB87-64460D023B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3933825"/>
            <a:ext cx="3187700" cy="2662238"/>
          </a:xfrm>
          <a:prstGeom prst="rect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69737" name="Picture 8">
            <a:extLst>
              <a:ext uri="{FF2B5EF4-FFF2-40B4-BE49-F238E27FC236}">
                <a16:creationId xmlns:a16="http://schemas.microsoft.com/office/drawing/2014/main" id="{6190BED0-738A-3818-4576-FA2007F9C3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0425" y="4365625"/>
            <a:ext cx="2879725" cy="2233613"/>
          </a:xfrm>
          <a:prstGeom prst="rect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69738" name="Picture 9">
            <a:extLst>
              <a:ext uri="{FF2B5EF4-FFF2-40B4-BE49-F238E27FC236}">
                <a16:creationId xmlns:a16="http://schemas.microsoft.com/office/drawing/2014/main" id="{C840C975-66CC-C504-1527-E75C145675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260350"/>
            <a:ext cx="2952750" cy="2219325"/>
          </a:xfrm>
          <a:prstGeom prst="rect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69739" name="Text Box 10">
            <a:extLst>
              <a:ext uri="{FF2B5EF4-FFF2-40B4-BE49-F238E27FC236}">
                <a16:creationId xmlns:a16="http://schemas.microsoft.com/office/drawing/2014/main" id="{112BB810-3479-89E8-E638-1502A42CE5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3" y="3068638"/>
            <a:ext cx="22320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600" b="1">
                <a:solidFill>
                  <a:srgbClr val="FFFFFF"/>
                </a:solidFill>
                <a:cs typeface="Arial" panose="020B0604020202020204" pitchFamily="34" charset="0"/>
              </a:rPr>
              <a:t>Raviolis para os soldados</a:t>
            </a:r>
          </a:p>
        </p:txBody>
      </p:sp>
      <p:sp>
        <p:nvSpPr>
          <p:cNvPr id="969740" name="Text Box 11">
            <a:extLst>
              <a:ext uri="{FF2B5EF4-FFF2-40B4-BE49-F238E27FC236}">
                <a16:creationId xmlns:a16="http://schemas.microsoft.com/office/drawing/2014/main" id="{51F2D7FD-8BDE-D6A1-A836-E407485C36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1638" y="3789363"/>
            <a:ext cx="828675" cy="215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500"/>
              </a:spcBef>
              <a:buClrTx/>
              <a:buFontTx/>
              <a:buNone/>
            </a:pPr>
            <a:r>
              <a:rPr lang="fr-FR" altLang="it-CH" sz="800" b="1">
                <a:cs typeface="Arial" panose="020B0604020202020204" pitchFamily="34" charset="0"/>
              </a:rPr>
              <a:t>RAVIOLIS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258D8C0B-F70E-1096-3A22-A631A86C4056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778" name="Text Box 1">
            <a:extLst>
              <a:ext uri="{FF2B5EF4-FFF2-40B4-BE49-F238E27FC236}">
                <a16:creationId xmlns:a16="http://schemas.microsoft.com/office/drawing/2014/main" id="{89B8F5B5-E922-FA9E-0EA1-B82B5AA107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2588" y="6007100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1E451E7C-0599-4CFC-B542-794B67122DB7}" type="slidenum">
              <a:rPr lang="it-IT" altLang="it-CH" sz="1400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218</a:t>
            </a:fld>
            <a:endParaRPr lang="it-IT" altLang="it-CH" sz="1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624643" name="Rectangle 2">
            <a:extLst>
              <a:ext uri="{FF2B5EF4-FFF2-40B4-BE49-F238E27FC236}">
                <a16:creationId xmlns:a16="http://schemas.microsoft.com/office/drawing/2014/main" id="{61B65E66-C25A-0DA3-2876-2729E0620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50" y="357188"/>
            <a:ext cx="7345363" cy="6129337"/>
          </a:xfrm>
          <a:prstGeom prst="rect">
            <a:avLst/>
          </a:prstGeom>
          <a:solidFill>
            <a:srgbClr val="FFFF00"/>
          </a:solidFill>
          <a:ln w="38100">
            <a:solidFill>
              <a:schemeClr val="accent4">
                <a:lumMod val="95000"/>
                <a:lumOff val="5000"/>
              </a:schemeClr>
            </a:solidFill>
            <a:miter lim="800000"/>
            <a:headEnd/>
            <a:tailEnd/>
          </a:ln>
          <a:effectLst/>
        </p:spPr>
        <p:txBody>
          <a:bodyPr lIns="90000" tIns="46800" rIns="90000" bIns="46800">
            <a:spAutoFit/>
          </a:bodyPr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O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Estado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constata que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existem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dois grandes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problemas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: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em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primeiro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lugar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, os fabricantes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não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podem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vender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seus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produtos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;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em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segundo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lugar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, os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trabalhadores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não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têm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dinheiro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para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comprar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os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produtos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e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serviços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de que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necessitam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.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endParaRPr lang="fr-FR" altLang="it-CH" sz="1800" b="1" dirty="0">
              <a:solidFill>
                <a:srgbClr val="400000"/>
              </a:solidFill>
              <a:cs typeface="Arial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O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Estado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compra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os raviolis para o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exército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O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Estado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faz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algumas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encomendas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à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fábrica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de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automóveis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que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precisa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modificar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a sua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produção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.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Esta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intervenção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contra-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cíclica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do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Estado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 foi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recomendada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por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Keynes.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Com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estas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encomendas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, as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fábricas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podem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reabrir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e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recontratar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trabalhadores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. Os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trabalhadores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recebem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um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salário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e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com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esse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dinheiro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podem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comprar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outros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produtos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. Outras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fábricas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podem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vender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seus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produtos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,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relançar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a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produção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e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contratar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mais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trabalhadores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, etc.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Tudo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começa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a se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mover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e o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problema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está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resolvido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.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Isso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é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verdade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?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Não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!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endParaRPr lang="fr-FR" altLang="it-CH" sz="1800" b="1" dirty="0">
              <a:solidFill>
                <a:srgbClr val="400000"/>
              </a:solidFill>
              <a:cs typeface="Arial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Enquanto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fábricas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foram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fechadas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, os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proprietários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instalaram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novas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máquinas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automáticas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e,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portanto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,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não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contratam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todos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os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trabalhadores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que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tinham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sido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demitidos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Portanto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,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ainda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há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trabalhadores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 </a:t>
            </a:r>
            <a:r>
              <a:rPr lang="fr-FR" altLang="it-CH" sz="1800" b="1" dirty="0" err="1">
                <a:solidFill>
                  <a:srgbClr val="400000"/>
                </a:solidFill>
                <a:cs typeface="Arial" charset="0"/>
              </a:rPr>
              <a:t>desempregados</a:t>
            </a:r>
            <a:r>
              <a:rPr lang="fr-FR" altLang="it-CH" sz="1800" b="1" dirty="0">
                <a:solidFill>
                  <a:srgbClr val="400000"/>
                </a:solidFill>
                <a:cs typeface="Arial" charset="0"/>
              </a:rPr>
              <a:t>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endParaRPr lang="fr-FR" altLang="it-CH" sz="1800" b="1" dirty="0">
              <a:solidFill>
                <a:srgbClr val="400000"/>
              </a:solidFill>
              <a:cs typeface="Arial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DF2AB2AB-2E1E-6812-6E7F-58DCF58855D5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826" name="Text Box 1">
            <a:extLst>
              <a:ext uri="{FF2B5EF4-FFF2-40B4-BE49-F238E27FC236}">
                <a16:creationId xmlns:a16="http://schemas.microsoft.com/office/drawing/2014/main" id="{70F93F29-FD44-1643-0BB6-533CB3EEBF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8588" y="2844800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A181EDAE-AD46-4FE9-8858-CE7E4BF258F1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219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73827" name="Text Box 2">
            <a:extLst>
              <a:ext uri="{FF2B5EF4-FFF2-40B4-BE49-F238E27FC236}">
                <a16:creationId xmlns:a16="http://schemas.microsoft.com/office/drawing/2014/main" id="{D99EFC3A-7CF3-6F31-78D3-4EBFD084E9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2214563"/>
            <a:ext cx="2428875" cy="2212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Eliminar para trabalhar ou...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IT" altLang="it-CH" sz="2000">
              <a:solidFill>
                <a:srgbClr val="FFFFFF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trabalhar para produzir mais sucata?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800" b="1">
              <a:solidFill>
                <a:srgbClr val="FFFFFF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100" b="1">
                <a:solidFill>
                  <a:srgbClr val="FFFFFF"/>
                </a:solidFill>
                <a:cs typeface="Arial" panose="020B0604020202020204" pitchFamily="34" charset="0"/>
              </a:rPr>
              <a:t>Quem ganha e quem perde?</a:t>
            </a:r>
          </a:p>
        </p:txBody>
      </p:sp>
      <p:pic>
        <p:nvPicPr>
          <p:cNvPr id="973828" name="Picture 3">
            <a:extLst>
              <a:ext uri="{FF2B5EF4-FFF2-40B4-BE49-F238E27FC236}">
                <a16:creationId xmlns:a16="http://schemas.microsoft.com/office/drawing/2014/main" id="{0857BA16-7E8B-9F56-234A-B188408B14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2188" y="2214563"/>
            <a:ext cx="2786062" cy="2093912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73829" name="Picture 4">
            <a:extLst>
              <a:ext uri="{FF2B5EF4-FFF2-40B4-BE49-F238E27FC236}">
                <a16:creationId xmlns:a16="http://schemas.microsoft.com/office/drawing/2014/main" id="{6AF1D2DB-30D1-8CB1-E760-99D61885C4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2188" y="214313"/>
            <a:ext cx="2789237" cy="1887537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73830" name="Picture 5">
            <a:extLst>
              <a:ext uri="{FF2B5EF4-FFF2-40B4-BE49-F238E27FC236}">
                <a16:creationId xmlns:a16="http://schemas.microsoft.com/office/drawing/2014/main" id="{A95050DE-5842-6C54-FADD-E4CCBAC4A1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2188" y="4483100"/>
            <a:ext cx="2800350" cy="2130425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73831" name="Picture 6">
            <a:extLst>
              <a:ext uri="{FF2B5EF4-FFF2-40B4-BE49-F238E27FC236}">
                <a16:creationId xmlns:a16="http://schemas.microsoft.com/office/drawing/2014/main" id="{FE0A6B39-97F6-2A87-905C-43744EE933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3" y="2565400"/>
            <a:ext cx="3084512" cy="404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73832" name="Picture 7">
            <a:extLst>
              <a:ext uri="{FF2B5EF4-FFF2-40B4-BE49-F238E27FC236}">
                <a16:creationId xmlns:a16="http://schemas.microsoft.com/office/drawing/2014/main" id="{66DA692A-013A-651C-EDF8-9CA6CDC380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3" y="214313"/>
            <a:ext cx="3065462" cy="2206625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73833" name="Picture 8">
            <a:extLst>
              <a:ext uri="{FF2B5EF4-FFF2-40B4-BE49-F238E27FC236}">
                <a16:creationId xmlns:a16="http://schemas.microsoft.com/office/drawing/2014/main" id="{68A9A37D-3179-8F50-AA33-F444A23F6D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312"/>
          <a:stretch>
            <a:fillRect/>
          </a:stretch>
        </p:blipFill>
        <p:spPr bwMode="auto">
          <a:xfrm>
            <a:off x="3429000" y="4500563"/>
            <a:ext cx="2497138" cy="211455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t="23312"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73834" name="Text Box 9">
            <a:extLst>
              <a:ext uri="{FF2B5EF4-FFF2-40B4-BE49-F238E27FC236}">
                <a16:creationId xmlns:a16="http://schemas.microsoft.com/office/drawing/2014/main" id="{C6D04012-8AA0-A103-71EC-8E54923C4D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0438" y="571500"/>
            <a:ext cx="2357437" cy="1312863"/>
          </a:xfrm>
          <a:prstGeom prst="rect">
            <a:avLst/>
          </a:prstGeom>
          <a:solidFill>
            <a:srgbClr val="FFFF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2000" b="1">
                <a:cs typeface="Arial" panose="020B0604020202020204" pitchFamily="34" charset="0"/>
              </a:rPr>
              <a:t>A eliminação antecipada dos carros será uma solução? 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6B7FD831-84B3-D254-1700-41420951FDA2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418" name="Text Box 1">
            <a:extLst>
              <a:ext uri="{FF2B5EF4-FFF2-40B4-BE49-F238E27FC236}">
                <a16:creationId xmlns:a16="http://schemas.microsoft.com/office/drawing/2014/main" id="{E4D2E262-831A-E271-CEA9-40D8FE54E5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031F7D1-A0E9-4D73-A7C7-0E2548F237DD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22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572419" name="Text Box 2">
            <a:extLst>
              <a:ext uri="{FF2B5EF4-FFF2-40B4-BE49-F238E27FC236}">
                <a16:creationId xmlns:a16="http://schemas.microsoft.com/office/drawing/2014/main" id="{C27BE0CD-0322-E7D5-E01C-193F5F80BB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500" y="285750"/>
            <a:ext cx="7786688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4000" b="1" u="sng" dirty="0">
                <a:solidFill>
                  <a:srgbClr val="FF3300"/>
                </a:solidFill>
                <a:cs typeface="Arial" panose="020B0604020202020204" pitchFamily="34" charset="0"/>
              </a:rPr>
              <a:t>COMPRA UM CARRO QUEM:</a:t>
            </a:r>
          </a:p>
        </p:txBody>
      </p:sp>
      <p:sp>
        <p:nvSpPr>
          <p:cNvPr id="572420" name="Text Box 3">
            <a:extLst>
              <a:ext uri="{FF2B5EF4-FFF2-40B4-BE49-F238E27FC236}">
                <a16:creationId xmlns:a16="http://schemas.microsoft.com/office/drawing/2014/main" id="{BA946CEA-EAC5-3BC2-D9B8-8C826AC90C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316" y="1428750"/>
            <a:ext cx="8229600" cy="5143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603250" indent="-577850"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603250" algn="l"/>
                <a:tab pos="1050925" algn="l"/>
                <a:tab pos="1500188" algn="l"/>
                <a:tab pos="1949450" algn="l"/>
                <a:tab pos="2398713" algn="l"/>
                <a:tab pos="2847975" algn="l"/>
                <a:tab pos="3297238" algn="l"/>
                <a:tab pos="3746500" algn="l"/>
                <a:tab pos="4195763" algn="l"/>
                <a:tab pos="4645025" algn="l"/>
                <a:tab pos="5094288" algn="l"/>
                <a:tab pos="5543550" algn="l"/>
                <a:tab pos="5992813" algn="l"/>
                <a:tab pos="6442075" algn="l"/>
                <a:tab pos="6891338" algn="l"/>
                <a:tab pos="7340600" algn="l"/>
                <a:tab pos="7789863" algn="l"/>
                <a:tab pos="8239125" algn="l"/>
                <a:tab pos="8688388" algn="l"/>
                <a:tab pos="9137650" algn="l"/>
                <a:tab pos="958691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603250" algn="l"/>
                <a:tab pos="1050925" algn="l"/>
                <a:tab pos="1500188" algn="l"/>
                <a:tab pos="1949450" algn="l"/>
                <a:tab pos="2398713" algn="l"/>
                <a:tab pos="2847975" algn="l"/>
                <a:tab pos="3297238" algn="l"/>
                <a:tab pos="3746500" algn="l"/>
                <a:tab pos="4195763" algn="l"/>
                <a:tab pos="4645025" algn="l"/>
                <a:tab pos="5094288" algn="l"/>
                <a:tab pos="5543550" algn="l"/>
                <a:tab pos="5992813" algn="l"/>
                <a:tab pos="6442075" algn="l"/>
                <a:tab pos="6891338" algn="l"/>
                <a:tab pos="7340600" algn="l"/>
                <a:tab pos="7789863" algn="l"/>
                <a:tab pos="8239125" algn="l"/>
                <a:tab pos="8688388" algn="l"/>
                <a:tab pos="9137650" algn="l"/>
                <a:tab pos="958691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603250" algn="l"/>
                <a:tab pos="1050925" algn="l"/>
                <a:tab pos="1500188" algn="l"/>
                <a:tab pos="1949450" algn="l"/>
                <a:tab pos="2398713" algn="l"/>
                <a:tab pos="2847975" algn="l"/>
                <a:tab pos="3297238" algn="l"/>
                <a:tab pos="3746500" algn="l"/>
                <a:tab pos="4195763" algn="l"/>
                <a:tab pos="4645025" algn="l"/>
                <a:tab pos="5094288" algn="l"/>
                <a:tab pos="5543550" algn="l"/>
                <a:tab pos="5992813" algn="l"/>
                <a:tab pos="6442075" algn="l"/>
                <a:tab pos="6891338" algn="l"/>
                <a:tab pos="7340600" algn="l"/>
                <a:tab pos="7789863" algn="l"/>
                <a:tab pos="8239125" algn="l"/>
                <a:tab pos="8688388" algn="l"/>
                <a:tab pos="9137650" algn="l"/>
                <a:tab pos="958691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603250" algn="l"/>
                <a:tab pos="1050925" algn="l"/>
                <a:tab pos="1500188" algn="l"/>
                <a:tab pos="1949450" algn="l"/>
                <a:tab pos="2398713" algn="l"/>
                <a:tab pos="2847975" algn="l"/>
                <a:tab pos="3297238" algn="l"/>
                <a:tab pos="3746500" algn="l"/>
                <a:tab pos="4195763" algn="l"/>
                <a:tab pos="4645025" algn="l"/>
                <a:tab pos="5094288" algn="l"/>
                <a:tab pos="5543550" algn="l"/>
                <a:tab pos="5992813" algn="l"/>
                <a:tab pos="6442075" algn="l"/>
                <a:tab pos="6891338" algn="l"/>
                <a:tab pos="7340600" algn="l"/>
                <a:tab pos="7789863" algn="l"/>
                <a:tab pos="8239125" algn="l"/>
                <a:tab pos="8688388" algn="l"/>
                <a:tab pos="9137650" algn="l"/>
                <a:tab pos="95869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603250" algn="l"/>
                <a:tab pos="1050925" algn="l"/>
                <a:tab pos="1500188" algn="l"/>
                <a:tab pos="1949450" algn="l"/>
                <a:tab pos="2398713" algn="l"/>
                <a:tab pos="2847975" algn="l"/>
                <a:tab pos="3297238" algn="l"/>
                <a:tab pos="3746500" algn="l"/>
                <a:tab pos="4195763" algn="l"/>
                <a:tab pos="4645025" algn="l"/>
                <a:tab pos="5094288" algn="l"/>
                <a:tab pos="5543550" algn="l"/>
                <a:tab pos="5992813" algn="l"/>
                <a:tab pos="6442075" algn="l"/>
                <a:tab pos="6891338" algn="l"/>
                <a:tab pos="7340600" algn="l"/>
                <a:tab pos="7789863" algn="l"/>
                <a:tab pos="8239125" algn="l"/>
                <a:tab pos="8688388" algn="l"/>
                <a:tab pos="9137650" algn="l"/>
                <a:tab pos="95869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603250" algn="l"/>
                <a:tab pos="1050925" algn="l"/>
                <a:tab pos="1500188" algn="l"/>
                <a:tab pos="1949450" algn="l"/>
                <a:tab pos="2398713" algn="l"/>
                <a:tab pos="2847975" algn="l"/>
                <a:tab pos="3297238" algn="l"/>
                <a:tab pos="3746500" algn="l"/>
                <a:tab pos="4195763" algn="l"/>
                <a:tab pos="4645025" algn="l"/>
                <a:tab pos="5094288" algn="l"/>
                <a:tab pos="5543550" algn="l"/>
                <a:tab pos="5992813" algn="l"/>
                <a:tab pos="6442075" algn="l"/>
                <a:tab pos="6891338" algn="l"/>
                <a:tab pos="7340600" algn="l"/>
                <a:tab pos="7789863" algn="l"/>
                <a:tab pos="8239125" algn="l"/>
                <a:tab pos="8688388" algn="l"/>
                <a:tab pos="9137650" algn="l"/>
                <a:tab pos="95869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603250" algn="l"/>
                <a:tab pos="1050925" algn="l"/>
                <a:tab pos="1500188" algn="l"/>
                <a:tab pos="1949450" algn="l"/>
                <a:tab pos="2398713" algn="l"/>
                <a:tab pos="2847975" algn="l"/>
                <a:tab pos="3297238" algn="l"/>
                <a:tab pos="3746500" algn="l"/>
                <a:tab pos="4195763" algn="l"/>
                <a:tab pos="4645025" algn="l"/>
                <a:tab pos="5094288" algn="l"/>
                <a:tab pos="5543550" algn="l"/>
                <a:tab pos="5992813" algn="l"/>
                <a:tab pos="6442075" algn="l"/>
                <a:tab pos="6891338" algn="l"/>
                <a:tab pos="7340600" algn="l"/>
                <a:tab pos="7789863" algn="l"/>
                <a:tab pos="8239125" algn="l"/>
                <a:tab pos="8688388" algn="l"/>
                <a:tab pos="9137650" algn="l"/>
                <a:tab pos="95869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603250" algn="l"/>
                <a:tab pos="1050925" algn="l"/>
                <a:tab pos="1500188" algn="l"/>
                <a:tab pos="1949450" algn="l"/>
                <a:tab pos="2398713" algn="l"/>
                <a:tab pos="2847975" algn="l"/>
                <a:tab pos="3297238" algn="l"/>
                <a:tab pos="3746500" algn="l"/>
                <a:tab pos="4195763" algn="l"/>
                <a:tab pos="4645025" algn="l"/>
                <a:tab pos="5094288" algn="l"/>
                <a:tab pos="5543550" algn="l"/>
                <a:tab pos="5992813" algn="l"/>
                <a:tab pos="6442075" algn="l"/>
                <a:tab pos="6891338" algn="l"/>
                <a:tab pos="7340600" algn="l"/>
                <a:tab pos="7789863" algn="l"/>
                <a:tab pos="8239125" algn="l"/>
                <a:tab pos="8688388" algn="l"/>
                <a:tab pos="9137650" algn="l"/>
                <a:tab pos="95869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603250" algn="l"/>
                <a:tab pos="1050925" algn="l"/>
                <a:tab pos="1500188" algn="l"/>
                <a:tab pos="1949450" algn="l"/>
                <a:tab pos="2398713" algn="l"/>
                <a:tab pos="2847975" algn="l"/>
                <a:tab pos="3297238" algn="l"/>
                <a:tab pos="3746500" algn="l"/>
                <a:tab pos="4195763" algn="l"/>
                <a:tab pos="4645025" algn="l"/>
                <a:tab pos="5094288" algn="l"/>
                <a:tab pos="5543550" algn="l"/>
                <a:tab pos="5992813" algn="l"/>
                <a:tab pos="6442075" algn="l"/>
                <a:tab pos="6891338" algn="l"/>
                <a:tab pos="7340600" algn="l"/>
                <a:tab pos="7789863" algn="l"/>
                <a:tab pos="8239125" algn="l"/>
                <a:tab pos="8688388" algn="l"/>
                <a:tab pos="9137650" algn="l"/>
                <a:tab pos="95869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fr-CH" altLang="it-CH" b="1" dirty="0">
                <a:cs typeface="Arial" panose="020B0604020202020204" pitchFamily="34" charset="0"/>
              </a:rPr>
              <a:t>- TEM O DINHEIRO                               NECESSÁRIO</a:t>
            </a:r>
          </a:p>
          <a:p>
            <a:pPr eaLnBrk="1" hangingPunct="1">
              <a:buClrTx/>
              <a:buFontTx/>
              <a:buNone/>
            </a:pPr>
            <a:endParaRPr lang="fr-CH" altLang="it-CH" b="1" dirty="0">
              <a:cs typeface="Arial" panose="020B0604020202020204" pitchFamily="34" charset="0"/>
            </a:endParaRPr>
          </a:p>
          <a:p>
            <a:pPr eaLnBrk="1" hangingPunct="1">
              <a:buClrTx/>
              <a:buFontTx/>
              <a:buNone/>
            </a:pPr>
            <a:r>
              <a:rPr lang="fr-CH" altLang="it-CH" b="1" dirty="0">
                <a:cs typeface="Arial" panose="020B0604020202020204" pitchFamily="34" charset="0"/>
              </a:rPr>
              <a:t>- PRECISA DE                                           UM AUTOMÓVEL</a:t>
            </a:r>
          </a:p>
          <a:p>
            <a:pPr eaLnBrk="1" hangingPunct="1">
              <a:buClrTx/>
              <a:buFontTx/>
              <a:buNone/>
            </a:pPr>
            <a:endParaRPr lang="fr-CH" altLang="it-CH" b="1" dirty="0">
              <a:cs typeface="Arial" panose="020B0604020202020204" pitchFamily="34" charset="0"/>
            </a:endParaRPr>
          </a:p>
          <a:p>
            <a:pPr eaLnBrk="1" hangingPunct="1">
              <a:buClrTx/>
              <a:buFontTx/>
              <a:buNone/>
            </a:pPr>
            <a:r>
              <a:rPr lang="fr-CH" altLang="it-CH" b="1" dirty="0">
                <a:cs typeface="Arial" panose="020B0604020202020204" pitchFamily="34" charset="0"/>
              </a:rPr>
              <a:t>- QUER COMPRAR                                      UM AUTOMÓVEL</a:t>
            </a:r>
          </a:p>
          <a:p>
            <a:pPr eaLnBrk="1" hangingPunct="1">
              <a:buClrTx/>
              <a:buFontTx/>
              <a:buNone/>
            </a:pPr>
            <a:r>
              <a:rPr lang="fr-CH" altLang="it-CH" sz="2000" b="1" dirty="0">
                <a:latin typeface="+mn-lt"/>
                <a:ea typeface="+mn-ea"/>
              </a:rPr>
              <a:t> (</a:t>
            </a:r>
            <a:r>
              <a:rPr lang="fr-CH" altLang="it-CH" sz="2000" b="1" dirty="0" err="1">
                <a:latin typeface="+mn-lt"/>
                <a:ea typeface="+mn-ea"/>
              </a:rPr>
              <a:t>aceita</a:t>
            </a:r>
            <a:r>
              <a:rPr lang="fr-CH" altLang="it-CH" sz="2000" b="1" dirty="0">
                <a:latin typeface="+mn-lt"/>
                <a:ea typeface="+mn-ea"/>
              </a:rPr>
              <a:t> a </a:t>
            </a:r>
            <a:r>
              <a:rPr lang="fr-CH" altLang="it-CH" sz="2000" b="1" dirty="0" err="1">
                <a:latin typeface="+mn-lt"/>
                <a:ea typeface="+mn-ea"/>
              </a:rPr>
              <a:t>troca</a:t>
            </a:r>
            <a:r>
              <a:rPr lang="fr-CH" altLang="it-CH" sz="2000" b="1" dirty="0">
                <a:latin typeface="+mn-lt"/>
                <a:ea typeface="+mn-ea"/>
              </a:rPr>
              <a:t> </a:t>
            </a:r>
            <a:r>
              <a:rPr lang="fr-CH" altLang="it-CH" sz="2000" b="1" dirty="0" err="1">
                <a:latin typeface="+mn-lt"/>
                <a:ea typeface="+mn-ea"/>
              </a:rPr>
              <a:t>dinheiro</a:t>
            </a:r>
            <a:r>
              <a:rPr lang="fr-CH" altLang="it-CH" sz="2000" b="1" dirty="0">
                <a:latin typeface="+mn-lt"/>
                <a:ea typeface="+mn-ea"/>
              </a:rPr>
              <a:t> - </a:t>
            </a:r>
            <a:r>
              <a:rPr lang="fr-CH" altLang="it-CH" sz="2000" b="1" dirty="0" err="1">
                <a:latin typeface="+mn-lt"/>
                <a:ea typeface="+mn-ea"/>
              </a:rPr>
              <a:t>automóvel</a:t>
            </a:r>
            <a:r>
              <a:rPr lang="fr-CH" altLang="it-CH" sz="2000" b="1" dirty="0">
                <a:latin typeface="+mn-lt"/>
                <a:ea typeface="+mn-ea"/>
              </a:rPr>
              <a:t>)</a:t>
            </a:r>
          </a:p>
        </p:txBody>
      </p:sp>
      <p:pic>
        <p:nvPicPr>
          <p:cNvPr id="2" name="Picture 4" descr="4 500+ Clochard Stock Illustrations, graphiques vectoriels libre de droits  et Clip Art - iStock | Pauvreté, Punk, Itinérant">
            <a:extLst>
              <a:ext uri="{FF2B5EF4-FFF2-40B4-BE49-F238E27FC236}">
                <a16:creationId xmlns:a16="http://schemas.microsoft.com/office/drawing/2014/main" id="{A25B4ED2-EE8D-5047-7F76-A7BAC692AE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7400" y="1155202"/>
            <a:ext cx="1200150" cy="153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asellaDiTesto 1">
            <a:extLst>
              <a:ext uri="{FF2B5EF4-FFF2-40B4-BE49-F238E27FC236}">
                <a16:creationId xmlns:a16="http://schemas.microsoft.com/office/drawing/2014/main" id="{39F5B8B2-8BB3-8904-55DD-C2ABA58A03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0284" y="1449349"/>
            <a:ext cx="1163637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/>
            <a:r>
              <a:rPr lang="pt-BR" altLang="en-US" sz="1400" b="1" dirty="0"/>
              <a:t>Ele não tem o dinheiro necessário</a:t>
            </a:r>
            <a:endParaRPr lang="en-US" altLang="en-US" sz="1400" b="1" dirty="0"/>
          </a:p>
        </p:txBody>
      </p:sp>
      <p:pic>
        <p:nvPicPr>
          <p:cNvPr id="4" name="Picture 31" descr="Mountain landscape with a cozy house on top of a mountain in a flat style.  8629314 Vector Art at Vecteezy">
            <a:extLst>
              <a:ext uri="{FF2B5EF4-FFF2-40B4-BE49-F238E27FC236}">
                <a16:creationId xmlns:a16="http://schemas.microsoft.com/office/drawing/2014/main" id="{B3AB2499-5502-DE5F-6D55-8F5AE4419E3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/>
          <a:srcRect l="15925" t="4119" r="2347"/>
          <a:stretch/>
        </p:blipFill>
        <p:spPr bwMode="auto">
          <a:xfrm>
            <a:off x="5334080" y="2562617"/>
            <a:ext cx="2015359" cy="2364378"/>
          </a:xfrm>
          <a:prstGeom prst="rect">
            <a:avLst/>
          </a:prstGeom>
          <a:noFill/>
          <a:effectLst>
            <a:softEdge rad="127000"/>
          </a:effectLst>
        </p:spPr>
      </p:pic>
      <p:pic>
        <p:nvPicPr>
          <p:cNvPr id="5" name="Picture 33" descr="Fantaisie Supériorité réserve costume montagnard Composer Lee Formidable">
            <a:extLst>
              <a:ext uri="{FF2B5EF4-FFF2-40B4-BE49-F238E27FC236}">
                <a16:creationId xmlns:a16="http://schemas.microsoft.com/office/drawing/2014/main" id="{740EFB0C-7E93-3D0F-B6E6-636E94E9E7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440287">
            <a:off x="7164388" y="3306763"/>
            <a:ext cx="800100" cy="1201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CasellaDiTesto 3">
            <a:extLst>
              <a:ext uri="{FF2B5EF4-FFF2-40B4-BE49-F238E27FC236}">
                <a16:creationId xmlns:a16="http://schemas.microsoft.com/office/drawing/2014/main" id="{C263D2CD-8DC7-E08A-9A96-2666C18870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37155" y="3414942"/>
            <a:ext cx="1069975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pt-BR" altLang="en-US" sz="1400" b="1" dirty="0"/>
              <a:t>Ele não precisa  de um automóvel</a:t>
            </a:r>
            <a:endParaRPr lang="en-US" altLang="en-US" sz="1400" b="1" dirty="0"/>
          </a:p>
        </p:txBody>
      </p:sp>
      <p:pic>
        <p:nvPicPr>
          <p:cNvPr id="7" name="Picture 2" descr="Train Train Cartoon, Train, Cartoon, Cartoon Train PNG Transparent Clipart  Image and PSD File for Free Download">
            <a:extLst>
              <a:ext uri="{FF2B5EF4-FFF2-40B4-BE49-F238E27FC236}">
                <a16:creationId xmlns:a16="http://schemas.microsoft.com/office/drawing/2014/main" id="{5B4A7DEF-39A2-6666-2903-C5FD39E82A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802" t="30154" b="20230"/>
          <a:stretch>
            <a:fillRect/>
          </a:stretch>
        </p:blipFill>
        <p:spPr bwMode="auto">
          <a:xfrm>
            <a:off x="5646738" y="5222875"/>
            <a:ext cx="1703387" cy="803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35" descr="Premium Vector | Businessman goes on a business trip abroad">
            <a:extLst>
              <a:ext uri="{FF2B5EF4-FFF2-40B4-BE49-F238E27FC236}">
                <a16:creationId xmlns:a16="http://schemas.microsoft.com/office/drawing/2014/main" id="{022FEA00-85C5-2A8C-457C-9D0E6D6678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98" t="22523" r="31963" b="11768"/>
          <a:stretch>
            <a:fillRect/>
          </a:stretch>
        </p:blipFill>
        <p:spPr bwMode="auto">
          <a:xfrm>
            <a:off x="7645400" y="5173663"/>
            <a:ext cx="857250" cy="90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CasellaDiTesto 5">
            <a:extLst>
              <a:ext uri="{FF2B5EF4-FFF2-40B4-BE49-F238E27FC236}">
                <a16:creationId xmlns:a16="http://schemas.microsoft.com/office/drawing/2014/main" id="{58C3D337-0D07-BEC5-7C9C-F6FBC68120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77718" y="6217354"/>
            <a:ext cx="240506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pt-BR" altLang="en-US" sz="1400" b="1" dirty="0"/>
              <a:t>Ele não quer o automóvel</a:t>
            </a:r>
            <a:endParaRPr lang="en-US" altLang="en-US" sz="1400" b="1" dirty="0"/>
          </a:p>
        </p:txBody>
      </p:sp>
      <p:sp>
        <p:nvSpPr>
          <p:cNvPr id="10" name="Rettangolo 9">
            <a:extLst>
              <a:ext uri="{FF2B5EF4-FFF2-40B4-BE49-F238E27FC236}">
                <a16:creationId xmlns:a16="http://schemas.microsoft.com/office/drawing/2014/main" id="{67A1C2B4-82FD-81BD-36F3-1621D850124D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874" name="Rectangle 2">
            <a:extLst>
              <a:ext uri="{FF2B5EF4-FFF2-40B4-BE49-F238E27FC236}">
                <a16:creationId xmlns:a16="http://schemas.microsoft.com/office/drawing/2014/main" id="{6E7373D5-0197-FEB8-53EC-6FB05E446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376363"/>
            <a:ext cx="9144000" cy="1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75875" name="Text Box 3">
            <a:extLst>
              <a:ext uri="{FF2B5EF4-FFF2-40B4-BE49-F238E27FC236}">
                <a16:creationId xmlns:a16="http://schemas.microsoft.com/office/drawing/2014/main" id="{425188BA-B424-EC93-5BE2-5567525F74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4652963"/>
            <a:ext cx="6300788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2000" b="1" dirty="0">
                <a:cs typeface="Arial" panose="020B0604020202020204" pitchFamily="34" charset="0"/>
              </a:rPr>
              <a:t>O CARRO EM TRAJE MILITAR: O JEEP</a:t>
            </a:r>
          </a:p>
        </p:txBody>
      </p:sp>
      <p:pic>
        <p:nvPicPr>
          <p:cNvPr id="975876" name="Picture 4">
            <a:extLst>
              <a:ext uri="{FF2B5EF4-FFF2-40B4-BE49-F238E27FC236}">
                <a16:creationId xmlns:a16="http://schemas.microsoft.com/office/drawing/2014/main" id="{3E7E4787-6304-692E-DAE5-9902C8AF42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125" y="0"/>
            <a:ext cx="2363788" cy="177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75877" name="Picture 5">
            <a:extLst>
              <a:ext uri="{FF2B5EF4-FFF2-40B4-BE49-F238E27FC236}">
                <a16:creationId xmlns:a16="http://schemas.microsoft.com/office/drawing/2014/main" id="{6C13FF9A-22AF-B428-1C57-CFE9865FB2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2588" y="3573463"/>
            <a:ext cx="2081212" cy="156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75878" name="Picture 6">
            <a:extLst>
              <a:ext uri="{FF2B5EF4-FFF2-40B4-BE49-F238E27FC236}">
                <a16:creationId xmlns:a16="http://schemas.microsoft.com/office/drawing/2014/main" id="{7547C921-2F08-043B-6B39-3839E204AE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9563" y="1844675"/>
            <a:ext cx="2160587" cy="152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75879" name="Picture 7">
            <a:extLst>
              <a:ext uri="{FF2B5EF4-FFF2-40B4-BE49-F238E27FC236}">
                <a16:creationId xmlns:a16="http://schemas.microsoft.com/office/drawing/2014/main" id="{34CC4132-2FE4-9387-01D6-207B045732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125" y="5157788"/>
            <a:ext cx="2555875" cy="1401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75880" name="Picture 8">
            <a:extLst>
              <a:ext uri="{FF2B5EF4-FFF2-40B4-BE49-F238E27FC236}">
                <a16:creationId xmlns:a16="http://schemas.microsoft.com/office/drawing/2014/main" id="{5C51E1CB-7B15-968E-1BF1-B438363CCB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2138" y="5084763"/>
            <a:ext cx="3168650" cy="152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75881" name="Picture 9">
            <a:extLst>
              <a:ext uri="{FF2B5EF4-FFF2-40B4-BE49-F238E27FC236}">
                <a16:creationId xmlns:a16="http://schemas.microsoft.com/office/drawing/2014/main" id="{DB2FB789-4661-0E4D-F90B-3F59A61DDA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5300663"/>
            <a:ext cx="2843212" cy="129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75882" name="Picture 10">
            <a:extLst>
              <a:ext uri="{FF2B5EF4-FFF2-40B4-BE49-F238E27FC236}">
                <a16:creationId xmlns:a16="http://schemas.microsoft.com/office/drawing/2014/main" id="{BE00A916-C3E0-C8F6-BB88-864293A191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6084888" cy="4552950"/>
          </a:xfrm>
          <a:prstGeom prst="rect">
            <a:avLst/>
          </a:prstGeom>
          <a:noFill/>
          <a:ln w="19050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75883" name="Text Box 1">
            <a:extLst>
              <a:ext uri="{FF2B5EF4-FFF2-40B4-BE49-F238E27FC236}">
                <a16:creationId xmlns:a16="http://schemas.microsoft.com/office/drawing/2014/main" id="{0A11E5E6-A8D1-F2E7-3501-0F0AF27256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3713" y="63214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E29D5877-1A50-48D9-8AAD-E169A4196FDB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220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43F00D4C-9400-FE53-857A-793C1FBAC6C9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922" name="Text Box 1">
            <a:extLst>
              <a:ext uri="{FF2B5EF4-FFF2-40B4-BE49-F238E27FC236}">
                <a16:creationId xmlns:a16="http://schemas.microsoft.com/office/drawing/2014/main" id="{8B4834E7-72D6-4BBE-F028-477E1925D7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684838"/>
            <a:ext cx="8496300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2000">
                <a:solidFill>
                  <a:srgbClr val="FFFFFF"/>
                </a:solidFill>
                <a:cs typeface="Arial" panose="020B0604020202020204" pitchFamily="34" charset="0"/>
              </a:rPr>
              <a:t>A fábrica de automóveis torna-se uma fábrica de veículos de guerra</a:t>
            </a:r>
          </a:p>
        </p:txBody>
      </p:sp>
      <p:sp>
        <p:nvSpPr>
          <p:cNvPr id="977923" name="Text Box 2">
            <a:extLst>
              <a:ext uri="{FF2B5EF4-FFF2-40B4-BE49-F238E27FC236}">
                <a16:creationId xmlns:a16="http://schemas.microsoft.com/office/drawing/2014/main" id="{1C3965AA-CCE3-C74B-E7C6-E65D46F69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C329DC0-7A8B-4B73-A962-FCAC909DE2CB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221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977925" name="Picture 4">
            <a:extLst>
              <a:ext uri="{FF2B5EF4-FFF2-40B4-BE49-F238E27FC236}">
                <a16:creationId xmlns:a16="http://schemas.microsoft.com/office/drawing/2014/main" id="{57283CFF-E480-F173-24B2-5A4223A77F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575" y="620713"/>
            <a:ext cx="7562850" cy="5030787"/>
          </a:xfrm>
          <a:prstGeom prst="rect">
            <a:avLst/>
          </a:prstGeom>
          <a:noFill/>
          <a:ln w="38100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B4F8ACA6-0123-7758-CD91-84A305964D8C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970" name="Text Box 1">
            <a:extLst>
              <a:ext uri="{FF2B5EF4-FFF2-40B4-BE49-F238E27FC236}">
                <a16:creationId xmlns:a16="http://schemas.microsoft.com/office/drawing/2014/main" id="{532A4D7D-206A-01CC-EA55-4B793E59FE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A4E193EA-6798-4BB9-8615-C25346E906AD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222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79971" name="Text Box 3">
            <a:extLst>
              <a:ext uri="{FF2B5EF4-FFF2-40B4-BE49-F238E27FC236}">
                <a16:creationId xmlns:a16="http://schemas.microsoft.com/office/drawing/2014/main" id="{194D6A1E-F15C-C0A0-34C9-2C7385A001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65638" y="2949575"/>
            <a:ext cx="3276600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Montagem do avião militar FIAT G 91</a:t>
            </a:r>
          </a:p>
        </p:txBody>
      </p:sp>
      <p:pic>
        <p:nvPicPr>
          <p:cNvPr id="6" name="Picture 8" descr="armi Aereo da guerra giocattolo">
            <a:extLst>
              <a:ext uri="{FF2B5EF4-FFF2-40B4-BE49-F238E27FC236}">
                <a16:creationId xmlns:a16="http://schemas.microsoft.com/office/drawing/2014/main" id="{70BEEF28-5954-6FC3-2B1C-81CC48A4E9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71913" y="5927725"/>
            <a:ext cx="846137" cy="6350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Picture 6" descr="C:\Users\Enrico\Enrico\Documenti\AA Enrico nuovo\Politica\Presentazione marxismo\Officine Ford in Micigham II g m  prodotti 8000 bombardieri 14 al giorno JPEG.jpg">
            <a:extLst>
              <a:ext uri="{FF2B5EF4-FFF2-40B4-BE49-F238E27FC236}">
                <a16:creationId xmlns:a16="http://schemas.microsoft.com/office/drawing/2014/main" id="{E3962DF8-FA3E-68CE-569A-11B68BF2BC9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/>
          <a:srcRect t="43575" b="-1"/>
          <a:stretch/>
        </p:blipFill>
        <p:spPr bwMode="auto">
          <a:xfrm>
            <a:off x="927100" y="3187700"/>
            <a:ext cx="3279775" cy="2544763"/>
          </a:xfrm>
          <a:prstGeom prst="rect">
            <a:avLst/>
          </a:prstGeom>
          <a:ln w="12700">
            <a:solidFill>
              <a:schemeClr val="bg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Picture 6" descr="C:\Users\Enrico\Enrico\Documenti\AA Enrico nuovo\Politica\Presentazione marxismo\Officine Ford in Micigham II g m  prodotti 8000 bombardieri 14 al giorno JPEG.jpg">
            <a:extLst>
              <a:ext uri="{FF2B5EF4-FFF2-40B4-BE49-F238E27FC236}">
                <a16:creationId xmlns:a16="http://schemas.microsoft.com/office/drawing/2014/main" id="{7A4B30A6-4A52-3618-EE3A-C025B1E651F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/>
          <a:srcRect b="58049"/>
          <a:stretch/>
        </p:blipFill>
        <p:spPr bwMode="auto">
          <a:xfrm>
            <a:off x="927100" y="793750"/>
            <a:ext cx="3294063" cy="1901825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79975" name="Picture 9">
            <a:extLst>
              <a:ext uri="{FF2B5EF4-FFF2-40B4-BE49-F238E27FC236}">
                <a16:creationId xmlns:a16="http://schemas.microsoft.com/office/drawing/2014/main" id="{BD52E6DD-34E8-9A57-988F-3CAEE41F3C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4675" y="3187700"/>
            <a:ext cx="3713163" cy="2544763"/>
          </a:xfrm>
          <a:prstGeom prst="rect">
            <a:avLst/>
          </a:prstGeom>
          <a:noFill/>
          <a:ln w="19050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79976" name="Text Box 5">
            <a:extLst>
              <a:ext uri="{FF2B5EF4-FFF2-40B4-BE49-F238E27FC236}">
                <a16:creationId xmlns:a16="http://schemas.microsoft.com/office/drawing/2014/main" id="{0F89F584-ABCA-DFA9-B038-A01F1B65B0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5475" y="854075"/>
            <a:ext cx="3509963" cy="1387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Ypsilanti, Michigan.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A Ford Willow Run Bomber Plant, o maior fabricante de aviões do mundo. Aqui constroem-se mais de 8.000 bombardeiros pesados​​. Em 1944, aquando da atividade mais intensa, esta fábrica produzia 14 aeronaves por dia.</a:t>
            </a:r>
          </a:p>
        </p:txBody>
      </p:sp>
      <p:sp>
        <p:nvSpPr>
          <p:cNvPr id="979977" name="Text Box 6">
            <a:extLst>
              <a:ext uri="{FF2B5EF4-FFF2-40B4-BE49-F238E27FC236}">
                <a16:creationId xmlns:a16="http://schemas.microsoft.com/office/drawing/2014/main" id="{4DA01063-0C5B-13B8-E267-25AA49FF5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0238" y="2241550"/>
            <a:ext cx="4076700" cy="70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de-DE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A fábrica de automóveis produz também aviões de guerra</a:t>
            </a:r>
          </a:p>
        </p:txBody>
      </p:sp>
      <p:sp>
        <p:nvSpPr>
          <p:cNvPr id="979978" name="Text Box 2">
            <a:extLst>
              <a:ext uri="{FF2B5EF4-FFF2-40B4-BE49-F238E27FC236}">
                <a16:creationId xmlns:a16="http://schemas.microsoft.com/office/drawing/2014/main" id="{7127EE64-761B-AAE0-8A00-AEBA492C05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7288" y="2809875"/>
            <a:ext cx="2859087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en-US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Montagem dos bombardeiros B 29S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BEA2AD61-0DEE-BC5E-CA56-5E6EB1198345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018" name="Text Box 1">
            <a:extLst>
              <a:ext uri="{FF2B5EF4-FFF2-40B4-BE49-F238E27FC236}">
                <a16:creationId xmlns:a16="http://schemas.microsoft.com/office/drawing/2014/main" id="{B262F93E-67D0-17A5-DE29-305B681158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67225" y="4362450"/>
            <a:ext cx="7366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fld id="{2EBEDF4E-1794-47F2-8F55-1A0C77D8F75F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ctr" eaLnBrk="1" hangingPunct="1">
                <a:spcBef>
                  <a:spcPct val="0"/>
                </a:spcBef>
                <a:buClrTx/>
                <a:buFontTx/>
                <a:buNone/>
              </a:pPr>
              <a:t>223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603139" name="Text Box 2">
            <a:extLst>
              <a:ext uri="{FF2B5EF4-FFF2-40B4-BE49-F238E27FC236}">
                <a16:creationId xmlns:a16="http://schemas.microsoft.com/office/drawing/2014/main" id="{B5636E14-FEBF-B4A1-EBAD-DA2442DCD1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2175" y="3201988"/>
            <a:ext cx="2735263" cy="1079500"/>
          </a:xfrm>
          <a:prstGeom prst="rect">
            <a:avLst/>
          </a:prstGeom>
          <a:solidFill>
            <a:srgbClr val="800000"/>
          </a:solidFill>
          <a:ln w="12700">
            <a:solidFill>
              <a:schemeClr val="bg1"/>
            </a:solidFill>
            <a:round/>
            <a:headEnd/>
            <a:tailEnd/>
          </a:ln>
          <a:effectLst/>
        </p:spPr>
        <p:txBody>
          <a:bodyPr lIns="90000" tIns="46800" rIns="90000" bIns="46800"/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it-IT" altLang="it-CH" sz="2000" b="1" dirty="0" err="1">
                <a:solidFill>
                  <a:srgbClr val="FFFFFF"/>
                </a:solidFill>
                <a:cs typeface="Times New Roman" pitchFamily="18" charset="0"/>
              </a:rPr>
              <a:t>Fábricas</a:t>
            </a:r>
            <a:r>
              <a:rPr lang="it-IT" altLang="it-CH" sz="2000" b="1" dirty="0">
                <a:solidFill>
                  <a:srgbClr val="FFFFFF"/>
                </a:solidFill>
                <a:cs typeface="Times New Roman" pitchFamily="18" charset="0"/>
              </a:rPr>
              <a:t> de </a:t>
            </a:r>
            <a:r>
              <a:rPr lang="it-IT" altLang="it-CH" sz="2000" b="1" dirty="0" err="1">
                <a:solidFill>
                  <a:srgbClr val="FFFFFF"/>
                </a:solidFill>
                <a:cs typeface="Times New Roman" pitchFamily="18" charset="0"/>
              </a:rPr>
              <a:t>canhões</a:t>
            </a:r>
            <a:r>
              <a:rPr lang="it-IT" altLang="it-CH" sz="2000" b="1" dirty="0">
                <a:solidFill>
                  <a:srgbClr val="FFFFFF"/>
                </a:solidFill>
                <a:cs typeface="Times New Roman" pitchFamily="18" charset="0"/>
              </a:rPr>
              <a:t>, </a:t>
            </a:r>
            <a:r>
              <a:rPr lang="it-IT" altLang="it-CH" sz="2000" b="1" dirty="0" err="1">
                <a:solidFill>
                  <a:srgbClr val="FFFFFF"/>
                </a:solidFill>
                <a:cs typeface="Times New Roman" pitchFamily="18" charset="0"/>
              </a:rPr>
              <a:t>projéteis</a:t>
            </a:r>
            <a:r>
              <a:rPr lang="it-IT" altLang="it-CH" sz="2000" b="1" dirty="0">
                <a:solidFill>
                  <a:srgbClr val="FFFFFF"/>
                </a:solidFill>
                <a:cs typeface="Times New Roman" pitchFamily="18" charset="0"/>
              </a:rPr>
              <a:t>, </a:t>
            </a:r>
            <a:r>
              <a:rPr lang="it-IT" altLang="it-CH" sz="2000" b="1" dirty="0" err="1">
                <a:solidFill>
                  <a:srgbClr val="FFFFFF"/>
                </a:solidFill>
                <a:cs typeface="Times New Roman" pitchFamily="18" charset="0"/>
              </a:rPr>
              <a:t>mísseis</a:t>
            </a:r>
            <a:r>
              <a:rPr lang="it-IT" altLang="it-CH" sz="2000" b="1" dirty="0">
                <a:solidFill>
                  <a:srgbClr val="FFFFFF"/>
                </a:solidFill>
                <a:cs typeface="Times New Roman" pitchFamily="18" charset="0"/>
              </a:rPr>
              <a:t>, </a:t>
            </a:r>
            <a:r>
              <a:rPr lang="it-IT" altLang="it-CH" sz="2000" b="1" dirty="0" err="1">
                <a:solidFill>
                  <a:srgbClr val="FFFFFF"/>
                </a:solidFill>
                <a:cs typeface="Times New Roman" pitchFamily="18" charset="0"/>
              </a:rPr>
              <a:t>aviões</a:t>
            </a:r>
            <a:endParaRPr lang="it-IT" altLang="it-CH" sz="2000" b="1" dirty="0">
              <a:solidFill>
                <a:srgbClr val="FFFFFF"/>
              </a:solidFill>
              <a:cs typeface="Times New Roman" pitchFamily="18" charset="0"/>
            </a:endParaRPr>
          </a:p>
        </p:txBody>
      </p:sp>
      <p:sp>
        <p:nvSpPr>
          <p:cNvPr id="982020" name="Rectangle 5">
            <a:extLst>
              <a:ext uri="{FF2B5EF4-FFF2-40B4-BE49-F238E27FC236}">
                <a16:creationId xmlns:a16="http://schemas.microsoft.com/office/drawing/2014/main" id="{A262ACA7-4EE5-6A83-EB03-4765A72FE4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" y="1611313"/>
            <a:ext cx="628650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 anchor="ctr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900">
              <a:solidFill>
                <a:srgbClr val="FFFFFF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800">
                <a:solidFill>
                  <a:srgbClr val="FFFFFF"/>
                </a:solidFill>
                <a:cs typeface="Arial" panose="020B0604020202020204" pitchFamily="34" charset="0"/>
              </a:rPr>
              <a:t>       </a:t>
            </a:r>
          </a:p>
        </p:txBody>
      </p:sp>
      <p:sp>
        <p:nvSpPr>
          <p:cNvPr id="982021" name="Rectangle 7">
            <a:extLst>
              <a:ext uri="{FF2B5EF4-FFF2-40B4-BE49-F238E27FC236}">
                <a16:creationId xmlns:a16="http://schemas.microsoft.com/office/drawing/2014/main" id="{7373ED3D-471B-21CC-29F6-600BF3362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" y="5362575"/>
            <a:ext cx="184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13" name="Picture 7" descr="fabbrica proiettili 1920">
            <a:extLst>
              <a:ext uri="{FF2B5EF4-FFF2-40B4-BE49-F238E27FC236}">
                <a16:creationId xmlns:a16="http://schemas.microsoft.com/office/drawing/2014/main" id="{B6354B94-FFC1-91C6-69C7-FBFF2F889C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451600" y="2882900"/>
            <a:ext cx="2411413" cy="1717675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Picture 6" descr="Fabbricazione missili  Italia  1965">
            <a:extLst>
              <a:ext uri="{FF2B5EF4-FFF2-40B4-BE49-F238E27FC236}">
                <a16:creationId xmlns:a16="http://schemas.microsoft.com/office/drawing/2014/main" id="{002A55DB-CBCC-69B4-5C9F-B95155C290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34963" y="2882900"/>
            <a:ext cx="2733675" cy="3843338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5" name="Picture 19">
            <a:extLst>
              <a:ext uri="{FF2B5EF4-FFF2-40B4-BE49-F238E27FC236}">
                <a16:creationId xmlns:a16="http://schemas.microsoft.com/office/drawing/2014/main" id="{6123907F-9B7C-DC69-2D60-C41FED8D81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 rot="10800000">
            <a:off x="4454525" y="200025"/>
            <a:ext cx="4408488" cy="2543175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Picture 20" descr="Fabbrica di cannoni 1918">
            <a:extLst>
              <a:ext uri="{FF2B5EF4-FFF2-40B4-BE49-F238E27FC236}">
                <a16:creationId xmlns:a16="http://schemas.microsoft.com/office/drawing/2014/main" id="{BA588E2C-B29F-37C2-9A59-087A804346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34963" y="200025"/>
            <a:ext cx="3895725" cy="2538413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" name="Picture 21" descr="prodotti militari israeliani">
            <a:extLst>
              <a:ext uri="{FF2B5EF4-FFF2-40B4-BE49-F238E27FC236}">
                <a16:creationId xmlns:a16="http://schemas.microsoft.com/office/drawing/2014/main" id="{1F2C1124-C196-A6F7-99FE-0A28FCE68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110288" y="4732338"/>
            <a:ext cx="2752725" cy="1993900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8" name="Picture 22">
            <a:extLst>
              <a:ext uri="{FF2B5EF4-FFF2-40B4-BE49-F238E27FC236}">
                <a16:creationId xmlns:a16="http://schemas.microsoft.com/office/drawing/2014/main" id="{469C8ACD-82A9-6749-5AF2-CA65100480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3203575" y="4732338"/>
            <a:ext cx="2787650" cy="2000250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AF55CA6C-37B6-7572-F1AF-40BF89875B3F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066" name="Text Box 1">
            <a:extLst>
              <a:ext uri="{FF2B5EF4-FFF2-40B4-BE49-F238E27FC236}">
                <a16:creationId xmlns:a16="http://schemas.microsoft.com/office/drawing/2014/main" id="{8AB3C783-0C03-403C-53C5-033E8390E3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2725" y="3841750"/>
            <a:ext cx="801688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28062666-3EE6-450B-8749-4AFA078376AE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224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984067" name="Picture 2">
            <a:extLst>
              <a:ext uri="{FF2B5EF4-FFF2-40B4-BE49-F238E27FC236}">
                <a16:creationId xmlns:a16="http://schemas.microsoft.com/office/drawing/2014/main" id="{3FAE4AF1-D46D-5718-1E0E-EBA679C5C0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5600" y="4152900"/>
            <a:ext cx="3708400" cy="270510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84068" name="Picture 3">
            <a:extLst>
              <a:ext uri="{FF2B5EF4-FFF2-40B4-BE49-F238E27FC236}">
                <a16:creationId xmlns:a16="http://schemas.microsoft.com/office/drawing/2014/main" id="{23D6051A-F091-F175-07D7-137C4B83C9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8038" y="1412875"/>
            <a:ext cx="2987675" cy="2427288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84069" name="Picture 4">
            <a:extLst>
              <a:ext uri="{FF2B5EF4-FFF2-40B4-BE49-F238E27FC236}">
                <a16:creationId xmlns:a16="http://schemas.microsoft.com/office/drawing/2014/main" id="{DF58B422-2104-EF2B-0C9D-7B421A4B37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572000" cy="2344738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84070" name="Picture 5">
            <a:extLst>
              <a:ext uri="{FF2B5EF4-FFF2-40B4-BE49-F238E27FC236}">
                <a16:creationId xmlns:a16="http://schemas.microsoft.com/office/drawing/2014/main" id="{198F709A-09E8-CA79-ECF5-890F729619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6025" y="0"/>
            <a:ext cx="2847975" cy="4149725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84071" name="Picture 6">
            <a:extLst>
              <a:ext uri="{FF2B5EF4-FFF2-40B4-BE49-F238E27FC236}">
                <a16:creationId xmlns:a16="http://schemas.microsoft.com/office/drawing/2014/main" id="{24F4C037-3C6C-BFD1-19C0-E244B7D0AC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854450"/>
            <a:ext cx="5292725" cy="300355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84072" name="Picture 7">
            <a:extLst>
              <a:ext uri="{FF2B5EF4-FFF2-40B4-BE49-F238E27FC236}">
                <a16:creationId xmlns:a16="http://schemas.microsoft.com/office/drawing/2014/main" id="{C93353E5-2032-1BC9-04F0-955B61DEA5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349500"/>
            <a:ext cx="1979613" cy="149225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84073" name="Text Box 8">
            <a:extLst>
              <a:ext uri="{FF2B5EF4-FFF2-40B4-BE49-F238E27FC236}">
                <a16:creationId xmlns:a16="http://schemas.microsoft.com/office/drawing/2014/main" id="{70F48C76-0330-D6B5-1610-22F40B2222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6938" y="466725"/>
            <a:ext cx="1504950" cy="403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CANHÕES</a:t>
            </a:r>
          </a:p>
        </p:txBody>
      </p:sp>
      <p:sp>
        <p:nvSpPr>
          <p:cNvPr id="984074" name="Text Box 9">
            <a:extLst>
              <a:ext uri="{FF2B5EF4-FFF2-40B4-BE49-F238E27FC236}">
                <a16:creationId xmlns:a16="http://schemas.microsoft.com/office/drawing/2014/main" id="{5EE0EFE7-782A-53A8-BFD1-FF06F0F7D7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89125" y="2627313"/>
            <a:ext cx="1512888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CADA VEZ MAIORES </a:t>
            </a:r>
          </a:p>
        </p:txBody>
      </p:sp>
      <p:sp>
        <p:nvSpPr>
          <p:cNvPr id="984075" name="Text Box 10">
            <a:extLst>
              <a:ext uri="{FF2B5EF4-FFF2-40B4-BE49-F238E27FC236}">
                <a16:creationId xmlns:a16="http://schemas.microsoft.com/office/drawing/2014/main" id="{29D7233A-F191-8033-6802-68BFD1057E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0" y="4214813"/>
            <a:ext cx="1152525" cy="1008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625"/>
              </a:spcBef>
              <a:buClrTx/>
              <a:buFontTx/>
              <a:buNone/>
            </a:pPr>
            <a:r>
              <a:rPr lang="fr-CH" altLang="it-CH" sz="1000" b="1">
                <a:solidFill>
                  <a:srgbClr val="5C1F00"/>
                </a:solidFill>
                <a:cs typeface="Arial" panose="020B0604020202020204" pitchFamily="34" charset="0"/>
              </a:rPr>
              <a:t>O CANHÃO ANTI-AÉREO SUIÇO OERLIKON CUSTOU             5 MILHÕES</a:t>
            </a:r>
          </a:p>
        </p:txBody>
      </p:sp>
      <p:sp>
        <p:nvSpPr>
          <p:cNvPr id="984076" name="Text Box 11">
            <a:extLst>
              <a:ext uri="{FF2B5EF4-FFF2-40B4-BE49-F238E27FC236}">
                <a16:creationId xmlns:a16="http://schemas.microsoft.com/office/drawing/2014/main" id="{54111F10-357C-629F-94A4-0E7CD75FD0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6463" y="1484313"/>
            <a:ext cx="863600" cy="703262"/>
          </a:xfrm>
          <a:prstGeom prst="rect">
            <a:avLst/>
          </a:prstGeom>
          <a:noFill/>
          <a:ln w="9360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625"/>
              </a:spcBef>
              <a:buClrTx/>
              <a:buFontTx/>
              <a:buNone/>
            </a:pPr>
            <a:r>
              <a:rPr lang="fr-CH" altLang="it-CH" sz="1000" b="1">
                <a:cs typeface="Arial" panose="020B0604020202020204" pitchFamily="34" charset="0"/>
              </a:rPr>
              <a:t>A GRANDE BERTA, 1ª GUERRA MUNDIAL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DF398626-0FCE-3844-9295-E5F4B1ECEFE4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114" name="Text Box 1">
            <a:extLst>
              <a:ext uri="{FF2B5EF4-FFF2-40B4-BE49-F238E27FC236}">
                <a16:creationId xmlns:a16="http://schemas.microsoft.com/office/drawing/2014/main" id="{9F882DAF-C35E-6B59-80A6-27C7CF863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7928" y="5644610"/>
            <a:ext cx="5868144" cy="8097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b="1" dirty="0">
                <a:solidFill>
                  <a:schemeClr val="bg1"/>
                </a:solidFill>
                <a:cs typeface="Arial" panose="020B0604020202020204" pitchFamily="34" charset="0"/>
              </a:rPr>
              <a:t>O </a:t>
            </a:r>
            <a:r>
              <a:rPr lang="fr-CH" altLang="it-CH" b="1" dirty="0" err="1">
                <a:solidFill>
                  <a:schemeClr val="bg1"/>
                </a:solidFill>
                <a:cs typeface="Arial" panose="020B0604020202020204" pitchFamily="34" charset="0"/>
              </a:rPr>
              <a:t>máximo</a:t>
            </a:r>
            <a:r>
              <a:rPr lang="fr-CH" altLang="it-CH" b="1" dirty="0">
                <a:solidFill>
                  <a:schemeClr val="bg1"/>
                </a:solidFill>
                <a:cs typeface="Arial" panose="020B0604020202020204" pitchFamily="34" charset="0"/>
              </a:rPr>
              <a:t>: um </a:t>
            </a:r>
            <a:r>
              <a:rPr lang="fr-CH" altLang="it-CH" b="1" dirty="0" err="1">
                <a:solidFill>
                  <a:schemeClr val="bg1"/>
                </a:solidFill>
                <a:cs typeface="Arial" panose="020B0604020202020204" pitchFamily="34" charset="0"/>
              </a:rPr>
              <a:t>lindo</a:t>
            </a:r>
            <a:r>
              <a:rPr lang="fr-CH" altLang="it-CH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fr-CH" altLang="it-CH" b="1" dirty="0" err="1">
                <a:solidFill>
                  <a:schemeClr val="bg1"/>
                </a:solidFill>
                <a:cs typeface="Arial" panose="020B0604020202020204" pitchFamily="34" charset="0"/>
              </a:rPr>
              <a:t>canhão</a:t>
            </a:r>
            <a:r>
              <a:rPr lang="fr-CH" altLang="it-CH" b="1" dirty="0">
                <a:solidFill>
                  <a:schemeClr val="bg1"/>
                </a:solidFill>
                <a:cs typeface="Arial" panose="020B0604020202020204" pitchFamily="34" charset="0"/>
              </a:rPr>
              <a:t>!</a:t>
            </a:r>
          </a:p>
        </p:txBody>
      </p:sp>
      <p:sp>
        <p:nvSpPr>
          <p:cNvPr id="986115" name="Text Box 2">
            <a:extLst>
              <a:ext uri="{FF2B5EF4-FFF2-40B4-BE49-F238E27FC236}">
                <a16:creationId xmlns:a16="http://schemas.microsoft.com/office/drawing/2014/main" id="{0372748C-6D65-AAA1-EC16-A154AE2A35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6850" y="6048375"/>
            <a:ext cx="6604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4487F487-8B61-41F7-A0FE-B3FA57517488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225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605189" name="Picture 6" descr="C:\Users\Enrico\Desktop\Cannone jpeg.jpg">
            <a:extLst>
              <a:ext uri="{FF2B5EF4-FFF2-40B4-BE49-F238E27FC236}">
                <a16:creationId xmlns:a16="http://schemas.microsoft.com/office/drawing/2014/main" id="{EF1329D2-BCCE-B580-E1BB-DCF1919BB5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27088" y="549275"/>
            <a:ext cx="7650162" cy="5111750"/>
          </a:xfrm>
          <a:prstGeom prst="rect">
            <a:avLst/>
          </a:prstGeom>
          <a:ln w="38100">
            <a:solidFill>
              <a:schemeClr val="bg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3202C400-7D5B-427C-0193-B894387BAD1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162" name="Text Box 1">
            <a:extLst>
              <a:ext uri="{FF2B5EF4-FFF2-40B4-BE49-F238E27FC236}">
                <a16:creationId xmlns:a16="http://schemas.microsoft.com/office/drawing/2014/main" id="{7D7D69C8-7879-79F2-FFD2-0CC996686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0275" y="5424488"/>
            <a:ext cx="5873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1CA9788E-01F4-4C8F-B5A3-BF5F5350E299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226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88163" name="Text Box 3">
            <a:extLst>
              <a:ext uri="{FF2B5EF4-FFF2-40B4-BE49-F238E27FC236}">
                <a16:creationId xmlns:a16="http://schemas.microsoft.com/office/drawing/2014/main" id="{11C5AF80-B20F-E64D-1864-16079B836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8450" y="836613"/>
            <a:ext cx="3190875" cy="1184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BOMBARDEIRO SUPERSÓNICO B1, EUA</a:t>
            </a:r>
          </a:p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Custo: 280.000.000 $ </a:t>
            </a:r>
          </a:p>
        </p:txBody>
      </p:sp>
      <p:pic>
        <p:nvPicPr>
          <p:cNvPr id="606212" name="Picture 4" descr="armi bombardiere B1-B">
            <a:extLst>
              <a:ext uri="{FF2B5EF4-FFF2-40B4-BE49-F238E27FC236}">
                <a16:creationId xmlns:a16="http://schemas.microsoft.com/office/drawing/2014/main" id="{3AC06233-22E5-37D8-B152-E0BD7A5808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55650" y="333375"/>
            <a:ext cx="4056063" cy="2808288"/>
          </a:xfrm>
          <a:prstGeom prst="rect">
            <a:avLst/>
          </a:prstGeom>
          <a:ln w="28575">
            <a:solidFill>
              <a:schemeClr val="bg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06213" name="Picture 6" descr="C:\Users\Enrico\Desktop\B2 spirit.jpg">
            <a:extLst>
              <a:ext uri="{FF2B5EF4-FFF2-40B4-BE49-F238E27FC236}">
                <a16:creationId xmlns:a16="http://schemas.microsoft.com/office/drawing/2014/main" id="{882F19C7-B882-3F73-B9FB-9F6C533680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76288" y="3363913"/>
            <a:ext cx="4035425" cy="2536825"/>
          </a:xfrm>
          <a:prstGeom prst="rect">
            <a:avLst/>
          </a:prstGeom>
          <a:ln w="28575">
            <a:solidFill>
              <a:schemeClr val="bg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CasellaDiTesto 1">
            <a:extLst>
              <a:ext uri="{FF2B5EF4-FFF2-40B4-BE49-F238E27FC236}">
                <a16:creationId xmlns:a16="http://schemas.microsoft.com/office/drawing/2014/main" id="{F240864E-8A78-87A6-39E3-EBD5DCF732FC}"/>
              </a:ext>
            </a:extLst>
          </p:cNvPr>
          <p:cNvSpPr txBox="1"/>
          <p:nvPr/>
        </p:nvSpPr>
        <p:spPr>
          <a:xfrm>
            <a:off x="452438" y="6178550"/>
            <a:ext cx="8640762" cy="3079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1400" dirty="0">
                <a:solidFill>
                  <a:srgbClr val="FFFFFF"/>
                </a:solidFill>
                <a:latin typeface="Arial" charset="0"/>
                <a:ea typeface="+mn-ea"/>
                <a:cs typeface="Arial" charset="0"/>
              </a:rPr>
              <a:t>Em muitos países, alguns dos trabalhadores que trabalham para construir máquinas para fazer a guerra.</a:t>
            </a:r>
            <a:endParaRPr lang="it-CH" sz="1400" dirty="0">
              <a:solidFill>
                <a:srgbClr val="FFFFFF"/>
              </a:solidFill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988167" name="Text Box 3">
            <a:extLst>
              <a:ext uri="{FF2B5EF4-FFF2-40B4-BE49-F238E27FC236}">
                <a16:creationId xmlns:a16="http://schemas.microsoft.com/office/drawing/2014/main" id="{C4B5A599-2FC1-EE6A-9920-C9E75DBD22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8450" y="3789363"/>
            <a:ext cx="3192463" cy="149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BOMBARDEIRO SUPERSÓNICO INVISÍVEL B2, EUA</a:t>
            </a:r>
          </a:p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Custo: 730.000.000 $ </a:t>
            </a:r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B5A7B665-79F8-C934-BAB2-324168D4A78C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210" name="Text Box 1">
            <a:extLst>
              <a:ext uri="{FF2B5EF4-FFF2-40B4-BE49-F238E27FC236}">
                <a16:creationId xmlns:a16="http://schemas.microsoft.com/office/drawing/2014/main" id="{94F3199C-CFEB-4BC9-9C17-BB09B72020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6F420231-3209-4808-BEC8-0C6ABC0D9A08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227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90211" name="Text Box 2">
            <a:extLst>
              <a:ext uri="{FF2B5EF4-FFF2-40B4-BE49-F238E27FC236}">
                <a16:creationId xmlns:a16="http://schemas.microsoft.com/office/drawing/2014/main" id="{323303C0-4784-8995-C2F8-FC544E8113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5900" y="5915025"/>
            <a:ext cx="3997325" cy="309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FR" altLang="it-CH" sz="1400" b="1" dirty="0">
                <a:solidFill>
                  <a:srgbClr val="FFFFFF"/>
                </a:solidFill>
                <a:cs typeface="Arial" panose="020B0604020202020204" pitchFamily="34" charset="0"/>
              </a:rPr>
              <a:t>FA18… que bonito! Mas </a:t>
            </a:r>
            <a:r>
              <a:rPr lang="fr-FR" altLang="it-CH" sz="1400" b="1" dirty="0" err="1">
                <a:solidFill>
                  <a:srgbClr val="FFFFFF"/>
                </a:solidFill>
                <a:cs typeface="Arial" panose="020B0604020202020204" pitchFamily="34" charset="0"/>
              </a:rPr>
              <a:t>custa</a:t>
            </a:r>
            <a:r>
              <a:rPr lang="fr-FR" altLang="it-CH" sz="1400" b="1" dirty="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fr-FR" altLang="it-CH" sz="1400" b="1" dirty="0">
                <a:solidFill>
                  <a:schemeClr val="bg1"/>
                </a:solidFill>
                <a:cs typeface="Arial" panose="020B0604020202020204" pitchFamily="34" charset="0"/>
              </a:rPr>
              <a:t>110.000.000 $ </a:t>
            </a:r>
          </a:p>
        </p:txBody>
      </p:sp>
      <p:pic>
        <p:nvPicPr>
          <p:cNvPr id="5" name="Picture 5" descr="C:\Dokumente und Einstellungen\Enrico\Eigene Dateien\Enrico\Documenti\AA Enrico nuovo\Politica\Presentazione marxismo\FA18.jpg">
            <a:extLst>
              <a:ext uri="{FF2B5EF4-FFF2-40B4-BE49-F238E27FC236}">
                <a16:creationId xmlns:a16="http://schemas.microsoft.com/office/drawing/2014/main" id="{2CF82053-01C8-494C-22D9-6847E6FD77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16013" y="620713"/>
            <a:ext cx="7056437" cy="5099050"/>
          </a:xfrm>
          <a:prstGeom prst="rect">
            <a:avLst/>
          </a:prstGeom>
          <a:ln w="3810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88396EF9-271F-9732-11E2-006C43BEB96F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2258" name="Picture 4" descr="corazzata Bismark">
            <a:extLst>
              <a:ext uri="{FF2B5EF4-FFF2-40B4-BE49-F238E27FC236}">
                <a16:creationId xmlns:a16="http://schemas.microsoft.com/office/drawing/2014/main" id="{E0A4B26C-E343-8957-5D6B-2F640AE881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188913"/>
            <a:ext cx="4176713" cy="3124200"/>
          </a:xfrm>
          <a:prstGeom prst="rect">
            <a:avLst/>
          </a:prstGeom>
          <a:noFill/>
          <a:ln w="2857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92259" name="Picture 5" descr="armi sottomarino">
            <a:extLst>
              <a:ext uri="{FF2B5EF4-FFF2-40B4-BE49-F238E27FC236}">
                <a16:creationId xmlns:a16="http://schemas.microsoft.com/office/drawing/2014/main" id="{524BF83B-549D-EBB4-E1C9-D59635B73A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9638" y="188913"/>
            <a:ext cx="4173537" cy="3124200"/>
          </a:xfrm>
          <a:prstGeom prst="rect">
            <a:avLst/>
          </a:prstGeom>
          <a:noFill/>
          <a:ln w="2857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92260" name="Picture 8" descr="armi Navi da guerra">
            <a:extLst>
              <a:ext uri="{FF2B5EF4-FFF2-40B4-BE49-F238E27FC236}">
                <a16:creationId xmlns:a16="http://schemas.microsoft.com/office/drawing/2014/main" id="{AF3ACC6F-12DB-C7BE-26BE-8602530CDB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3500438"/>
            <a:ext cx="4176713" cy="2787650"/>
          </a:xfrm>
          <a:prstGeom prst="rect">
            <a:avLst/>
          </a:prstGeom>
          <a:noFill/>
          <a:ln w="2857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92261" name="Picture 9" descr="armi Nave stealth">
            <a:extLst>
              <a:ext uri="{FF2B5EF4-FFF2-40B4-BE49-F238E27FC236}">
                <a16:creationId xmlns:a16="http://schemas.microsoft.com/office/drawing/2014/main" id="{E9A8704C-6957-E71E-C008-2B08195E62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9638" y="3500438"/>
            <a:ext cx="4173537" cy="3103562"/>
          </a:xfrm>
          <a:prstGeom prst="rect">
            <a:avLst/>
          </a:prstGeom>
          <a:noFill/>
          <a:ln w="2857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92262" name="Text Box 1">
            <a:extLst>
              <a:ext uri="{FF2B5EF4-FFF2-40B4-BE49-F238E27FC236}">
                <a16:creationId xmlns:a16="http://schemas.microsoft.com/office/drawing/2014/main" id="{73625B6C-573A-9A4F-C8E0-CE3E2634FA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4438" y="6399213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62101818-FA73-4B38-8EA6-0537648CC9A1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228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92263" name="Text Box 4">
            <a:extLst>
              <a:ext uri="{FF2B5EF4-FFF2-40B4-BE49-F238E27FC236}">
                <a16:creationId xmlns:a16="http://schemas.microsoft.com/office/drawing/2014/main" id="{690D77FF-F0B4-EA3A-7BF4-9138156CD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6313" y="214313"/>
            <a:ext cx="1873250" cy="91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solidFill>
                  <a:schemeClr val="bg1"/>
                </a:solidFill>
                <a:cs typeface="Arial" panose="020B0604020202020204" pitchFamily="34" charset="0"/>
              </a:rPr>
              <a:t>SUBMARINO NUCLEAR, EUA</a:t>
            </a:r>
          </a:p>
        </p:txBody>
      </p:sp>
      <p:sp>
        <p:nvSpPr>
          <p:cNvPr id="992264" name="Text Box 7">
            <a:extLst>
              <a:ext uri="{FF2B5EF4-FFF2-40B4-BE49-F238E27FC236}">
                <a16:creationId xmlns:a16="http://schemas.microsoft.com/office/drawing/2014/main" id="{88B311ED-8018-6169-D493-69FAFA5EE3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6337300"/>
            <a:ext cx="38893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ONEROSOS NAVIOS DE GUERRA</a:t>
            </a:r>
          </a:p>
        </p:txBody>
      </p:sp>
      <p:sp>
        <p:nvSpPr>
          <p:cNvPr id="992265" name="Text Box 8">
            <a:extLst>
              <a:ext uri="{FF2B5EF4-FFF2-40B4-BE49-F238E27FC236}">
                <a16:creationId xmlns:a16="http://schemas.microsoft.com/office/drawing/2014/main" id="{29CFD0E5-F926-2942-B1C8-62009840CE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4513" y="6327775"/>
            <a:ext cx="1998662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solidFill>
                  <a:schemeClr val="bg1"/>
                </a:solidFill>
                <a:cs typeface="Arial" panose="020B0604020202020204" pitchFamily="34" charset="0"/>
              </a:rPr>
              <a:t>NAVIO STEALT, EUA</a:t>
            </a:r>
          </a:p>
        </p:txBody>
      </p:sp>
      <p:sp>
        <p:nvSpPr>
          <p:cNvPr id="992266" name="Text Box 9">
            <a:extLst>
              <a:ext uri="{FF2B5EF4-FFF2-40B4-BE49-F238E27FC236}">
                <a16:creationId xmlns:a16="http://schemas.microsoft.com/office/drawing/2014/main" id="{04B57F9A-B312-2B93-E4C8-67BFDB7C04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313" y="214313"/>
            <a:ext cx="1500187" cy="1465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FR" altLang="it-CH" sz="1800" b="1">
                <a:cs typeface="Arial" panose="020B0604020202020204" pitchFamily="34" charset="0"/>
              </a:rPr>
              <a:t>Bismarck,               Alemanha,</a:t>
            </a:r>
            <a:r>
              <a:rPr lang="fr-FR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                      </a:t>
            </a:r>
            <a:r>
              <a:rPr lang="fr-FR" altLang="it-CH" sz="1800" b="1">
                <a:cs typeface="Arial" panose="020B0604020202020204" pitchFamily="34" charset="0"/>
              </a:rPr>
              <a:t>1944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7BAD4EFB-F4E8-A2FF-2EC7-519705D3E392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306" name="Text Box 1">
            <a:extLst>
              <a:ext uri="{FF2B5EF4-FFF2-40B4-BE49-F238E27FC236}">
                <a16:creationId xmlns:a16="http://schemas.microsoft.com/office/drawing/2014/main" id="{139EE043-D708-6087-73CA-B7CF8103F8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37538" y="6238875"/>
            <a:ext cx="5873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1E9F7808-54D8-45D8-814A-41316989363D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229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994307" name="Text Box 2">
            <a:extLst>
              <a:ext uri="{FF2B5EF4-FFF2-40B4-BE49-F238E27FC236}">
                <a16:creationId xmlns:a16="http://schemas.microsoft.com/office/drawing/2014/main" id="{3215175F-3F29-6E9E-30D3-F1C5F428F3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" y="6078538"/>
            <a:ext cx="8572500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PORTA-AVIÕES EUA.   CUSTO APROXIMADO: 10.000.000.000$ / cada    EQUIPAGEM: 5.000 PESSOAS</a:t>
            </a:r>
          </a:p>
        </p:txBody>
      </p:sp>
      <p:pic>
        <p:nvPicPr>
          <p:cNvPr id="994308" name="Picture 7" descr="armi Portaerei 2">
            <a:extLst>
              <a:ext uri="{FF2B5EF4-FFF2-40B4-BE49-F238E27FC236}">
                <a16:creationId xmlns:a16="http://schemas.microsoft.com/office/drawing/2014/main" id="{806E4CA8-CDC8-90E0-F0B7-0C35E2B60D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07"/>
          <a:stretch>
            <a:fillRect/>
          </a:stretch>
        </p:blipFill>
        <p:spPr bwMode="auto">
          <a:xfrm>
            <a:off x="4567238" y="188913"/>
            <a:ext cx="4254500" cy="2987675"/>
          </a:xfrm>
          <a:prstGeom prst="rect">
            <a:avLst/>
          </a:prstGeom>
          <a:noFill/>
          <a:ln w="28575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94309" name="Picture 8" descr="armi Portaerei 4">
            <a:extLst>
              <a:ext uri="{FF2B5EF4-FFF2-40B4-BE49-F238E27FC236}">
                <a16:creationId xmlns:a16="http://schemas.microsoft.com/office/drawing/2014/main" id="{8B9419C6-339F-35D6-573D-461A697ADB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906"/>
          <a:stretch>
            <a:fillRect/>
          </a:stretch>
        </p:blipFill>
        <p:spPr bwMode="auto">
          <a:xfrm>
            <a:off x="300038" y="3370263"/>
            <a:ext cx="3984625" cy="2635250"/>
          </a:xfrm>
          <a:prstGeom prst="rect">
            <a:avLst/>
          </a:prstGeom>
          <a:noFill/>
          <a:ln w="28575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94310" name="Picture 9" descr="armi portaerei 3 buono">
            <a:extLst>
              <a:ext uri="{FF2B5EF4-FFF2-40B4-BE49-F238E27FC236}">
                <a16:creationId xmlns:a16="http://schemas.microsoft.com/office/drawing/2014/main" id="{09823473-B4DA-69AD-E57E-88CB74BBEA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0038" y="188913"/>
            <a:ext cx="3984625" cy="2987675"/>
          </a:xfrm>
          <a:prstGeom prst="rect">
            <a:avLst/>
          </a:prstGeom>
          <a:noFill/>
          <a:ln w="28575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94311" name="Picture 10" descr="armi Portaerei USA">
            <a:extLst>
              <a:ext uri="{FF2B5EF4-FFF2-40B4-BE49-F238E27FC236}">
                <a16:creationId xmlns:a16="http://schemas.microsoft.com/office/drawing/2014/main" id="{55A72E4C-DC35-325C-6644-F26D350B53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24"/>
          <a:stretch>
            <a:fillRect/>
          </a:stretch>
        </p:blipFill>
        <p:spPr bwMode="auto">
          <a:xfrm>
            <a:off x="4572000" y="3370263"/>
            <a:ext cx="4249738" cy="2654300"/>
          </a:xfrm>
          <a:prstGeom prst="rect">
            <a:avLst/>
          </a:prstGeom>
          <a:noFill/>
          <a:ln w="28575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5F8E4BBA-FFCB-7077-6FE2-E351CD6F8BCD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ttangolo 17">
            <a:extLst>
              <a:ext uri="{FF2B5EF4-FFF2-40B4-BE49-F238E27FC236}">
                <a16:creationId xmlns:a16="http://schemas.microsoft.com/office/drawing/2014/main" id="{C2DD5C9F-21F3-D58B-5D11-56F336476474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  <p:pic>
        <p:nvPicPr>
          <p:cNvPr id="175108" name="Picture 7">
            <a:extLst>
              <a:ext uri="{FF2B5EF4-FFF2-40B4-BE49-F238E27FC236}">
                <a16:creationId xmlns:a16="http://schemas.microsoft.com/office/drawing/2014/main" id="{E537E6F9-D1FB-E3CA-1AF9-B5FCC3EB33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68663" y="2565400"/>
            <a:ext cx="1808162" cy="149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5106" name="Titolo 1">
            <a:extLst>
              <a:ext uri="{FF2B5EF4-FFF2-40B4-BE49-F238E27FC236}">
                <a16:creationId xmlns:a16="http://schemas.microsoft.com/office/drawing/2014/main" id="{9FFF2EF2-1245-046E-522E-BE25A18D4D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it-CH" altLang="it-CH" dirty="0"/>
              <a:t>Procura-se </a:t>
            </a:r>
            <a:r>
              <a:rPr lang="it-CH" altLang="it-CH" dirty="0" err="1"/>
              <a:t>compradores</a:t>
            </a:r>
            <a:endParaRPr lang="it-CH" altLang="it-CH" dirty="0"/>
          </a:p>
        </p:txBody>
      </p:sp>
      <p:sp>
        <p:nvSpPr>
          <p:cNvPr id="175107" name="Segnaposto numero diapositiva 3">
            <a:extLst>
              <a:ext uri="{FF2B5EF4-FFF2-40B4-BE49-F238E27FC236}">
                <a16:creationId xmlns:a16="http://schemas.microsoft.com/office/drawing/2014/main" id="{854D5508-9754-E786-E6EB-215E354265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it-CH"/>
            </a:defPPr>
            <a:lvl1pPr algn="r" rtl="0" eaLnBrk="1" fontAlgn="base" hangingPunct="1">
              <a:spcBef>
                <a:spcPct val="0"/>
              </a:spcBef>
              <a:spcAft>
                <a:spcPct val="0"/>
              </a:spcAft>
              <a:defRPr sz="1400" kern="1200">
                <a:solidFill>
                  <a:srgbClr val="00000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fld id="{E3A9FEB1-0D51-4589-B7F6-DC28AC6A7DD3}" type="slidenum">
              <a:rPr lang="it-IT" altLang="en-US" smtClean="0"/>
              <a:pPr>
                <a:spcBef>
                  <a:spcPct val="0"/>
                </a:spcBef>
                <a:buFontTx/>
                <a:buNone/>
                <a:defRPr/>
              </a:pPr>
              <a:t>23</a:t>
            </a:fld>
            <a:endParaRPr lang="it-IT" altLang="en-US" sz="1400">
              <a:solidFill>
                <a:srgbClr val="000000"/>
              </a:solidFill>
            </a:endParaRPr>
          </a:p>
        </p:txBody>
      </p:sp>
      <p:sp>
        <p:nvSpPr>
          <p:cNvPr id="175109" name="CasellaDiTesto 5">
            <a:extLst>
              <a:ext uri="{FF2B5EF4-FFF2-40B4-BE49-F238E27FC236}">
                <a16:creationId xmlns:a16="http://schemas.microsoft.com/office/drawing/2014/main" id="{D098E263-B005-13D3-5444-FDE785D011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063" y="6021388"/>
            <a:ext cx="75628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it-CH" sz="1400" dirty="0"/>
              <a:t>As pessoas à volta da fábrica representam aqueles </a:t>
            </a:r>
            <a:r>
              <a:rPr lang="pt-BR" altLang="it-CH" sz="1400" b="1" dirty="0"/>
              <a:t>que já compraram pelo menos um automóvil</a:t>
            </a:r>
            <a:r>
              <a:rPr lang="pt-BR" altLang="it-CH" sz="1400" dirty="0"/>
              <a:t> </a:t>
            </a:r>
            <a:r>
              <a:rPr lang="pt-BR" altLang="it-CH" sz="1400" b="1" dirty="0"/>
              <a:t>e agora nunca mais compram outro</a:t>
            </a:r>
            <a:r>
              <a:rPr lang="it-CH" altLang="it-CH" sz="1400" b="1" dirty="0"/>
              <a:t>. </a:t>
            </a:r>
          </a:p>
        </p:txBody>
      </p:sp>
      <p:pic>
        <p:nvPicPr>
          <p:cNvPr id="175111" name="Picture 20" descr="Premium Vector | Car vector illustration. classic red car. cartoon  transportation.">
            <a:extLst>
              <a:ext uri="{FF2B5EF4-FFF2-40B4-BE49-F238E27FC236}">
                <a16:creationId xmlns:a16="http://schemas.microsoft.com/office/drawing/2014/main" id="{AB96E39E-44EA-E878-7B4D-E71A279495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84" t="24521" r="4884" b="24751"/>
          <a:stretch>
            <a:fillRect/>
          </a:stretch>
        </p:blipFill>
        <p:spPr bwMode="auto">
          <a:xfrm>
            <a:off x="4429125" y="5526088"/>
            <a:ext cx="6477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12" name="Picture 20" descr="Premium Vector | Car vector illustration. classic red car. cartoon  transportation.">
            <a:extLst>
              <a:ext uri="{FF2B5EF4-FFF2-40B4-BE49-F238E27FC236}">
                <a16:creationId xmlns:a16="http://schemas.microsoft.com/office/drawing/2014/main" id="{3EACE3FE-83B1-19F1-4E41-F333B90B2D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84" t="24521" r="5284" b="24751"/>
          <a:stretch>
            <a:fillRect/>
          </a:stretch>
        </p:blipFill>
        <p:spPr bwMode="auto">
          <a:xfrm>
            <a:off x="5746750" y="1638300"/>
            <a:ext cx="547688" cy="309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13" name="Picture 20" descr="Premium Vector | Car vector illustration. classic red car. cartoon  transportation.">
            <a:extLst>
              <a:ext uri="{FF2B5EF4-FFF2-40B4-BE49-F238E27FC236}">
                <a16:creationId xmlns:a16="http://schemas.microsoft.com/office/drawing/2014/main" id="{E979C233-0994-19AE-0B60-D22C771732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84" t="24521" r="4884" b="24751"/>
          <a:stretch>
            <a:fillRect/>
          </a:stretch>
        </p:blipFill>
        <p:spPr bwMode="auto">
          <a:xfrm>
            <a:off x="1460500" y="1838325"/>
            <a:ext cx="53975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14" name="Picture 20" descr="Premium Vector | Car vector illustration. classic red car. cartoon  transportation.">
            <a:extLst>
              <a:ext uri="{FF2B5EF4-FFF2-40B4-BE49-F238E27FC236}">
                <a16:creationId xmlns:a16="http://schemas.microsoft.com/office/drawing/2014/main" id="{6F3090D9-2C87-C7D4-875A-78AB03F99C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84" t="24521" r="4884" b="24751"/>
          <a:stretch>
            <a:fillRect/>
          </a:stretch>
        </p:blipFill>
        <p:spPr bwMode="auto">
          <a:xfrm>
            <a:off x="1978025" y="5037138"/>
            <a:ext cx="5730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15" name="Picture 20" descr="Premium Vector | Car vector illustration. classic red car. cartoon  transportation.">
            <a:extLst>
              <a:ext uri="{FF2B5EF4-FFF2-40B4-BE49-F238E27FC236}">
                <a16:creationId xmlns:a16="http://schemas.microsoft.com/office/drawing/2014/main" id="{69ABE2B6-F67A-C820-D0B9-8C81676A04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84" t="24521" r="4884" b="24751"/>
          <a:stretch>
            <a:fillRect/>
          </a:stretch>
        </p:blipFill>
        <p:spPr bwMode="auto">
          <a:xfrm>
            <a:off x="2317750" y="3375025"/>
            <a:ext cx="76517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16" name="Picture 20" descr="Premium Vector | Car vector illustration. classic red car. cartoon  transportation.">
            <a:extLst>
              <a:ext uri="{FF2B5EF4-FFF2-40B4-BE49-F238E27FC236}">
                <a16:creationId xmlns:a16="http://schemas.microsoft.com/office/drawing/2014/main" id="{21EB0793-620C-F7CB-39A6-6B8A0F7D79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84" t="24521" r="5284" b="24751"/>
          <a:stretch>
            <a:fillRect/>
          </a:stretch>
        </p:blipFill>
        <p:spPr bwMode="auto">
          <a:xfrm>
            <a:off x="3460750" y="2152650"/>
            <a:ext cx="801688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17" name="Picture 20" descr="Premium Vector | Car vector illustration. classic red car. cartoon  transportation.">
            <a:extLst>
              <a:ext uri="{FF2B5EF4-FFF2-40B4-BE49-F238E27FC236}">
                <a16:creationId xmlns:a16="http://schemas.microsoft.com/office/drawing/2014/main" id="{C1A93447-6323-50A7-430E-EA03DC8A7C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84" t="24521" r="4884" b="24751"/>
          <a:stretch>
            <a:fillRect/>
          </a:stretch>
        </p:blipFill>
        <p:spPr bwMode="auto">
          <a:xfrm>
            <a:off x="5262563" y="2997200"/>
            <a:ext cx="76517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18" name="Picture 20" descr="Premium Vector | Car vector illustration. classic red car. cartoon  transportation.">
            <a:extLst>
              <a:ext uri="{FF2B5EF4-FFF2-40B4-BE49-F238E27FC236}">
                <a16:creationId xmlns:a16="http://schemas.microsoft.com/office/drawing/2014/main" id="{B9D71017-4FD3-17B4-3992-6B1AC5D444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84" t="24521" r="4884" b="24751"/>
          <a:stretch>
            <a:fillRect/>
          </a:stretch>
        </p:blipFill>
        <p:spPr bwMode="auto">
          <a:xfrm>
            <a:off x="4189413" y="4097338"/>
            <a:ext cx="76517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19" name="Picture 20" descr="Premium Vector | Car vector illustration. classic red car. cartoon  transportation.">
            <a:extLst>
              <a:ext uri="{FF2B5EF4-FFF2-40B4-BE49-F238E27FC236}">
                <a16:creationId xmlns:a16="http://schemas.microsoft.com/office/drawing/2014/main" id="{F95FA147-F4C2-F815-F145-0F3E663451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84" t="24521" r="5284" b="24751"/>
          <a:stretch>
            <a:fillRect/>
          </a:stretch>
        </p:blipFill>
        <p:spPr bwMode="auto">
          <a:xfrm>
            <a:off x="7743825" y="3105150"/>
            <a:ext cx="5730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20" name="Picture 20" descr="Premium Vector | Car vector illustration. classic red car. cartoon  transportation.">
            <a:extLst>
              <a:ext uri="{FF2B5EF4-FFF2-40B4-BE49-F238E27FC236}">
                <a16:creationId xmlns:a16="http://schemas.microsoft.com/office/drawing/2014/main" id="{1BF94B96-1ED9-00BD-667A-F47AB60CC4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84" t="24521" r="5284" b="24751"/>
          <a:stretch>
            <a:fillRect/>
          </a:stretch>
        </p:blipFill>
        <p:spPr bwMode="auto">
          <a:xfrm>
            <a:off x="5910263" y="4538663"/>
            <a:ext cx="674687" cy="382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21" name="Picture 20" descr="Premium Vector | Car vector illustration. classic red car. cartoon  transportation.">
            <a:extLst>
              <a:ext uri="{FF2B5EF4-FFF2-40B4-BE49-F238E27FC236}">
                <a16:creationId xmlns:a16="http://schemas.microsoft.com/office/drawing/2014/main" id="{6D6F2661-ED57-7F01-5CB7-752E6C0561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84" t="24521" r="4884" b="24751"/>
          <a:stretch>
            <a:fillRect/>
          </a:stretch>
        </p:blipFill>
        <p:spPr bwMode="auto">
          <a:xfrm>
            <a:off x="7456488" y="3444875"/>
            <a:ext cx="573087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22" name="Immagine 12">
            <a:extLst>
              <a:ext uri="{FF2B5EF4-FFF2-40B4-BE49-F238E27FC236}">
                <a16:creationId xmlns:a16="http://schemas.microsoft.com/office/drawing/2014/main" id="{05FC0790-0413-EF78-C802-8B173CD32F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5450" y="3429000"/>
            <a:ext cx="398463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23" name="Picture 20" descr="Premium Vector | Car vector illustration. classic red car. cartoon  transportation.">
            <a:extLst>
              <a:ext uri="{FF2B5EF4-FFF2-40B4-BE49-F238E27FC236}">
                <a16:creationId xmlns:a16="http://schemas.microsoft.com/office/drawing/2014/main" id="{52239375-3DA6-19B7-2811-C6A2830D94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84" t="24521" r="5284" b="24751"/>
          <a:stretch>
            <a:fillRect/>
          </a:stretch>
        </p:blipFill>
        <p:spPr bwMode="auto">
          <a:xfrm>
            <a:off x="277813" y="298450"/>
            <a:ext cx="50958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24" name="Immagine 15">
            <a:extLst>
              <a:ext uri="{FF2B5EF4-FFF2-40B4-BE49-F238E27FC236}">
                <a16:creationId xmlns:a16="http://schemas.microsoft.com/office/drawing/2014/main" id="{33D5E926-3AD9-8701-29E8-1E798C8B26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0263" y="3284538"/>
            <a:ext cx="188912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25" name="Picture 4" descr="Five Persons Employees Stand Together Stock Illustration 454784008 |  Shutterstock">
            <a:extLst>
              <a:ext uri="{FF2B5EF4-FFF2-40B4-BE49-F238E27FC236}">
                <a16:creationId xmlns:a16="http://schemas.microsoft.com/office/drawing/2014/main" id="{EBEEF6A8-267A-3A6F-294B-1C90D3346A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40" t="6044" r="75845" b="12247"/>
          <a:stretch>
            <a:fillRect/>
          </a:stretch>
        </p:blipFill>
        <p:spPr bwMode="auto">
          <a:xfrm>
            <a:off x="3944938" y="4008438"/>
            <a:ext cx="195262" cy="608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26" name="Picture 6" descr="Five Persons Employees Stand Together Stock Illustration 454784008 |  Shutterstock">
            <a:extLst>
              <a:ext uri="{FF2B5EF4-FFF2-40B4-BE49-F238E27FC236}">
                <a16:creationId xmlns:a16="http://schemas.microsoft.com/office/drawing/2014/main" id="{9663B7F2-06C0-0CB0-B769-23828B796C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408" t="6212" r="22971" b="15326"/>
          <a:stretch>
            <a:fillRect/>
          </a:stretch>
        </p:blipFill>
        <p:spPr bwMode="auto">
          <a:xfrm>
            <a:off x="6008688" y="2851150"/>
            <a:ext cx="165100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27" name="Picture 6" descr="Five Persons Employees Stand Together Stock Illustration 454784008 |  Shutterstock">
            <a:extLst>
              <a:ext uri="{FF2B5EF4-FFF2-40B4-BE49-F238E27FC236}">
                <a16:creationId xmlns:a16="http://schemas.microsoft.com/office/drawing/2014/main" id="{969CF172-9D7A-F1D7-B86D-E0301C10C5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331" t="9534" r="41759" b="14204"/>
          <a:stretch>
            <a:fillRect/>
          </a:stretch>
        </p:blipFill>
        <p:spPr bwMode="auto">
          <a:xfrm>
            <a:off x="4230688" y="2078038"/>
            <a:ext cx="198437" cy="555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28" name="Picture 6" descr="Five Persons Employees Stand Together Stock Illustration 454784008 |  Shutterstock">
            <a:extLst>
              <a:ext uri="{FF2B5EF4-FFF2-40B4-BE49-F238E27FC236}">
                <a16:creationId xmlns:a16="http://schemas.microsoft.com/office/drawing/2014/main" id="{3EDF215B-768D-616E-93FE-F154704ABB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685" t="9091" r="23500" b="15584"/>
          <a:stretch>
            <a:fillRect/>
          </a:stretch>
        </p:blipFill>
        <p:spPr bwMode="auto">
          <a:xfrm>
            <a:off x="1274763" y="1790700"/>
            <a:ext cx="13176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29" name="Picture 6" descr="Five Persons Employees Stand Together Stock Illustration 454784008 |  Shutterstock">
            <a:extLst>
              <a:ext uri="{FF2B5EF4-FFF2-40B4-BE49-F238E27FC236}">
                <a16:creationId xmlns:a16="http://schemas.microsoft.com/office/drawing/2014/main" id="{410FD8C1-DA9A-FB10-BB1D-4ECB84A6C2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01" t="9888" r="78398" b="14098"/>
          <a:stretch>
            <a:fillRect/>
          </a:stretch>
        </p:blipFill>
        <p:spPr bwMode="auto">
          <a:xfrm>
            <a:off x="830263" y="274638"/>
            <a:ext cx="136525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30" name="Picture 8" descr="Ejecutivos Serios: Over 191,642 Royalty-Free Licensable Stock Photos |  Shutterstock">
            <a:extLst>
              <a:ext uri="{FF2B5EF4-FFF2-40B4-BE49-F238E27FC236}">
                <a16:creationId xmlns:a16="http://schemas.microsoft.com/office/drawing/2014/main" id="{4A80426D-8D80-938C-FAFA-87E6C330AF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103" t="12469" r="10468" b="16447"/>
          <a:stretch>
            <a:fillRect/>
          </a:stretch>
        </p:blipFill>
        <p:spPr bwMode="auto">
          <a:xfrm>
            <a:off x="4230688" y="5387975"/>
            <a:ext cx="149225" cy="568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31" name="Picture 10" descr="Ejecutivos Serios: Over 191,642 Royalty-Free Licensable Stock Photos |  Shutterstock">
            <a:extLst>
              <a:ext uri="{FF2B5EF4-FFF2-40B4-BE49-F238E27FC236}">
                <a16:creationId xmlns:a16="http://schemas.microsoft.com/office/drawing/2014/main" id="{7ACAC121-8D64-952F-E025-A33BF0AA78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157" t="10262" r="57895" b="16429"/>
          <a:stretch>
            <a:fillRect/>
          </a:stretch>
        </p:blipFill>
        <p:spPr bwMode="auto">
          <a:xfrm>
            <a:off x="6581775" y="4618038"/>
            <a:ext cx="17145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32" name="Picture 10" descr="Ejecutivos Serios: Over 191,642 Royalty-Free Licensable Stock Photos |  Shutterstock">
            <a:extLst>
              <a:ext uri="{FF2B5EF4-FFF2-40B4-BE49-F238E27FC236}">
                <a16:creationId xmlns:a16="http://schemas.microsoft.com/office/drawing/2014/main" id="{3040BFB7-8EF1-C10E-7F55-962B776162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32" t="9012" r="55257" b="15623"/>
          <a:stretch>
            <a:fillRect/>
          </a:stretch>
        </p:blipFill>
        <p:spPr bwMode="auto">
          <a:xfrm>
            <a:off x="6340475" y="1577975"/>
            <a:ext cx="182563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33" name="Picture 10" descr="Ejecutivos Serios: Over 191,642 Royalty-Free Licensable Stock Photos |  Shutterstock">
            <a:extLst>
              <a:ext uri="{FF2B5EF4-FFF2-40B4-BE49-F238E27FC236}">
                <a16:creationId xmlns:a16="http://schemas.microsoft.com/office/drawing/2014/main" id="{8EA8295E-F492-A144-3093-5DFD50258D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42" t="12639" r="41739" b="15321"/>
          <a:stretch>
            <a:fillRect/>
          </a:stretch>
        </p:blipFill>
        <p:spPr bwMode="auto">
          <a:xfrm>
            <a:off x="1743075" y="4940300"/>
            <a:ext cx="171450" cy="611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Connettore diritto 2">
            <a:extLst>
              <a:ext uri="{FF2B5EF4-FFF2-40B4-BE49-F238E27FC236}">
                <a16:creationId xmlns:a16="http://schemas.microsoft.com/office/drawing/2014/main" id="{97A861BD-BB84-8907-EE28-7D2489EE61EC}"/>
              </a:ext>
            </a:extLst>
          </p:cNvPr>
          <p:cNvCxnSpPr/>
          <p:nvPr/>
        </p:nvCxnSpPr>
        <p:spPr bwMode="auto">
          <a:xfrm flipH="1">
            <a:off x="3546476" y="3054350"/>
            <a:ext cx="72008" cy="184783"/>
          </a:xfrm>
          <a:prstGeom prst="line">
            <a:avLst/>
          </a:prstGeom>
          <a:solidFill>
            <a:srgbClr val="00B8FF"/>
          </a:solidFill>
          <a:ln w="381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" name="Connettore diritto 6">
            <a:extLst>
              <a:ext uri="{FF2B5EF4-FFF2-40B4-BE49-F238E27FC236}">
                <a16:creationId xmlns:a16="http://schemas.microsoft.com/office/drawing/2014/main" id="{5CA15E30-49BA-3D0F-73DF-688A634D5B91}"/>
              </a:ext>
            </a:extLst>
          </p:cNvPr>
          <p:cNvCxnSpPr/>
          <p:nvPr/>
        </p:nvCxnSpPr>
        <p:spPr bwMode="auto">
          <a:xfrm flipH="1">
            <a:off x="3546476" y="3175955"/>
            <a:ext cx="224408" cy="56356"/>
          </a:xfrm>
          <a:prstGeom prst="line">
            <a:avLst/>
          </a:prstGeom>
          <a:solidFill>
            <a:srgbClr val="00B8FF"/>
          </a:solidFill>
          <a:ln w="381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" name="Connettore diritto 7">
            <a:extLst>
              <a:ext uri="{FF2B5EF4-FFF2-40B4-BE49-F238E27FC236}">
                <a16:creationId xmlns:a16="http://schemas.microsoft.com/office/drawing/2014/main" id="{ED042A0D-C07F-2B9D-984D-B4C0A8D1FC67}"/>
              </a:ext>
            </a:extLst>
          </p:cNvPr>
          <p:cNvCxnSpPr/>
          <p:nvPr/>
        </p:nvCxnSpPr>
        <p:spPr bwMode="auto">
          <a:xfrm flipH="1">
            <a:off x="3625831" y="3096212"/>
            <a:ext cx="72008" cy="215578"/>
          </a:xfrm>
          <a:prstGeom prst="line">
            <a:avLst/>
          </a:prstGeom>
          <a:solidFill>
            <a:srgbClr val="00B8FF"/>
          </a:solidFill>
          <a:ln w="381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" name="Connettore diritto 8">
            <a:extLst>
              <a:ext uri="{FF2B5EF4-FFF2-40B4-BE49-F238E27FC236}">
                <a16:creationId xmlns:a16="http://schemas.microsoft.com/office/drawing/2014/main" id="{CAC87D74-D25C-A867-FAC2-16C608224367}"/>
              </a:ext>
            </a:extLst>
          </p:cNvPr>
          <p:cNvCxnSpPr/>
          <p:nvPr/>
        </p:nvCxnSpPr>
        <p:spPr bwMode="auto">
          <a:xfrm flipH="1">
            <a:off x="3618484" y="3245730"/>
            <a:ext cx="237902" cy="58151"/>
          </a:xfrm>
          <a:prstGeom prst="line">
            <a:avLst/>
          </a:prstGeom>
          <a:solidFill>
            <a:srgbClr val="00B8FF"/>
          </a:solidFill>
          <a:ln w="381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354" name="Text Box 1">
            <a:extLst>
              <a:ext uri="{FF2B5EF4-FFF2-40B4-BE49-F238E27FC236}">
                <a16:creationId xmlns:a16="http://schemas.microsoft.com/office/drawing/2014/main" id="{4EC6A229-30EF-5C62-67CC-BB3DDE8261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5188" y="3097213"/>
            <a:ext cx="569912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DDF61BA-67BB-4675-A161-59DBCEBF6F98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230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pic>
        <p:nvPicPr>
          <p:cNvPr id="996355" name="Picture 2">
            <a:extLst>
              <a:ext uri="{FF2B5EF4-FFF2-40B4-BE49-F238E27FC236}">
                <a16:creationId xmlns:a16="http://schemas.microsoft.com/office/drawing/2014/main" id="{955B74E9-0DC0-0BC0-B095-DA03CC5D60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908175" cy="1908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96356" name="Picture 3">
            <a:extLst>
              <a:ext uri="{FF2B5EF4-FFF2-40B4-BE49-F238E27FC236}">
                <a16:creationId xmlns:a16="http://schemas.microsoft.com/office/drawing/2014/main" id="{809BF733-4EF3-A332-A1B1-098942759B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9613" y="44450"/>
            <a:ext cx="3209925" cy="1857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96357" name="Picture 4">
            <a:extLst>
              <a:ext uri="{FF2B5EF4-FFF2-40B4-BE49-F238E27FC236}">
                <a16:creationId xmlns:a16="http://schemas.microsoft.com/office/drawing/2014/main" id="{A94EB644-BEC7-0B7A-71D6-015DE9DE6A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38750" y="44450"/>
            <a:ext cx="1414463" cy="1871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96358" name="Picture 5">
            <a:extLst>
              <a:ext uri="{FF2B5EF4-FFF2-40B4-BE49-F238E27FC236}">
                <a16:creationId xmlns:a16="http://schemas.microsoft.com/office/drawing/2014/main" id="{2DCA89FF-A09A-5E44-A418-3BD4811E12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9563" y="44450"/>
            <a:ext cx="2417762" cy="185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96359" name="Picture 6">
            <a:extLst>
              <a:ext uri="{FF2B5EF4-FFF2-40B4-BE49-F238E27FC236}">
                <a16:creationId xmlns:a16="http://schemas.microsoft.com/office/drawing/2014/main" id="{37907486-875A-8AFB-592E-9034811B40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2349500"/>
            <a:ext cx="2514600" cy="167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96360" name="Picture 7">
            <a:extLst>
              <a:ext uri="{FF2B5EF4-FFF2-40B4-BE49-F238E27FC236}">
                <a16:creationId xmlns:a16="http://schemas.microsoft.com/office/drawing/2014/main" id="{4484C103-7FDF-0AD1-502A-B91EBEE1BC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3213" y="4941888"/>
            <a:ext cx="3024187" cy="151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96361" name="Text Box 8">
            <a:extLst>
              <a:ext uri="{FF2B5EF4-FFF2-40B4-BE49-F238E27FC236}">
                <a16:creationId xmlns:a16="http://schemas.microsoft.com/office/drawing/2014/main" id="{3C397F85-1CB7-9C22-4328-849327370A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" y="1916113"/>
            <a:ext cx="1608138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688"/>
              </a:spcBef>
              <a:buClrTx/>
              <a:buFontTx/>
              <a:buNone/>
            </a:pPr>
            <a:r>
              <a:rPr lang="fr-CH" altLang="it-CH" sz="1100">
                <a:cs typeface="Arial" panose="020B0604020202020204" pitchFamily="34" charset="0"/>
              </a:rPr>
              <a:t>CANHÃO LASER ANTIMÍSSEIS</a:t>
            </a:r>
          </a:p>
        </p:txBody>
      </p:sp>
      <p:sp>
        <p:nvSpPr>
          <p:cNvPr id="996362" name="Text Box 9">
            <a:extLst>
              <a:ext uri="{FF2B5EF4-FFF2-40B4-BE49-F238E27FC236}">
                <a16:creationId xmlns:a16="http://schemas.microsoft.com/office/drawing/2014/main" id="{DEC86DF0-E4BC-1F22-D521-EC638FEC2A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1050" y="1916113"/>
            <a:ext cx="3384550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688"/>
              </a:spcBef>
              <a:buClrTx/>
              <a:buFontTx/>
              <a:buNone/>
            </a:pPr>
            <a:r>
              <a:rPr lang="fr-CH" altLang="it-CH" sz="1100">
                <a:cs typeface="Arial" panose="020B0604020202020204" pitchFamily="34" charset="0"/>
              </a:rPr>
              <a:t>SUBMARINO TYPHOON COM MÍSSEIS NUCLEARES</a:t>
            </a:r>
          </a:p>
        </p:txBody>
      </p:sp>
      <p:sp>
        <p:nvSpPr>
          <p:cNvPr id="996363" name="Text Box 10">
            <a:extLst>
              <a:ext uri="{FF2B5EF4-FFF2-40B4-BE49-F238E27FC236}">
                <a16:creationId xmlns:a16="http://schemas.microsoft.com/office/drawing/2014/main" id="{F5D463FD-7CC1-2089-C01E-506F3F1DC2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5600" y="1916113"/>
            <a:ext cx="34226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688"/>
              </a:spcBef>
              <a:buClrTx/>
              <a:buFontTx/>
              <a:buNone/>
            </a:pPr>
            <a:r>
              <a:rPr lang="fr-CH" altLang="it-CH" sz="1100">
                <a:cs typeface="Arial" panose="020B0604020202020204" pitchFamily="34" charset="0"/>
              </a:rPr>
              <a:t>MÍSSIL INTERCONTINENTAL E SUBMARINO</a:t>
            </a:r>
          </a:p>
        </p:txBody>
      </p:sp>
      <p:sp>
        <p:nvSpPr>
          <p:cNvPr id="996364" name="Text Box 11">
            <a:extLst>
              <a:ext uri="{FF2B5EF4-FFF2-40B4-BE49-F238E27FC236}">
                <a16:creationId xmlns:a16="http://schemas.microsoft.com/office/drawing/2014/main" id="{0D15C803-3372-1457-81CC-E4A2EC5840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4000500"/>
            <a:ext cx="3060700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688"/>
              </a:spcBef>
              <a:buClrTx/>
              <a:buFontTx/>
              <a:buNone/>
            </a:pPr>
            <a:r>
              <a:rPr lang="fr-CH" altLang="it-CH" sz="1100">
                <a:cs typeface="Arial" panose="020B0604020202020204" pitchFamily="34" charset="0"/>
              </a:rPr>
              <a:t>MÍSSIL AR-SOLO SOBRE HELICÓPTERO</a:t>
            </a:r>
          </a:p>
        </p:txBody>
      </p:sp>
      <p:sp>
        <p:nvSpPr>
          <p:cNvPr id="996365" name="Text Box 12">
            <a:extLst>
              <a:ext uri="{FF2B5EF4-FFF2-40B4-BE49-F238E27FC236}">
                <a16:creationId xmlns:a16="http://schemas.microsoft.com/office/drawing/2014/main" id="{F4D7563B-CC06-9FA7-372F-FC6DD51A1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7563" y="6572250"/>
            <a:ext cx="2143125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CH" altLang="it-CH" sz="1200" b="1">
                <a:cs typeface="Arial" panose="020B0604020202020204" pitchFamily="34" charset="0"/>
              </a:rPr>
              <a:t>MÍSSIL DE CRUZEIRO</a:t>
            </a:r>
          </a:p>
        </p:txBody>
      </p:sp>
      <p:pic>
        <p:nvPicPr>
          <p:cNvPr id="996366" name="Picture 13">
            <a:extLst>
              <a:ext uri="{FF2B5EF4-FFF2-40B4-BE49-F238E27FC236}">
                <a16:creationId xmlns:a16="http://schemas.microsoft.com/office/drawing/2014/main" id="{4E443CE9-2C23-A6DF-D027-A165370422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4437063"/>
            <a:ext cx="2736850" cy="2052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96367" name="Picture 14">
            <a:extLst>
              <a:ext uri="{FF2B5EF4-FFF2-40B4-BE49-F238E27FC236}">
                <a16:creationId xmlns:a16="http://schemas.microsoft.com/office/drawing/2014/main" id="{A1F7CF65-96A7-DAC1-5D54-C2D78491CB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6238" y="2276475"/>
            <a:ext cx="2990850" cy="25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96368" name="Picture 15">
            <a:extLst>
              <a:ext uri="{FF2B5EF4-FFF2-40B4-BE49-F238E27FC236}">
                <a16:creationId xmlns:a16="http://schemas.microsoft.com/office/drawing/2014/main" id="{F4AB5E47-3E4E-C747-D490-A3EE420EB8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56325" y="4221163"/>
            <a:ext cx="2922588" cy="2289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96369" name="Text Box 16">
            <a:extLst>
              <a:ext uri="{FF2B5EF4-FFF2-40B4-BE49-F238E27FC236}">
                <a16:creationId xmlns:a16="http://schemas.microsoft.com/office/drawing/2014/main" id="{C878E6A3-9C72-A70B-3F89-D885FF2445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6524625"/>
            <a:ext cx="2735263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CH" altLang="it-CH" sz="1200" b="1">
                <a:cs typeface="Arial" panose="020B0604020202020204" pitchFamily="34" charset="0"/>
              </a:rPr>
              <a:t>MÍSSIL ANTIMÍSSEIS PATRIOT</a:t>
            </a:r>
          </a:p>
        </p:txBody>
      </p:sp>
      <p:pic>
        <p:nvPicPr>
          <p:cNvPr id="996370" name="Picture 17">
            <a:extLst>
              <a:ext uri="{FF2B5EF4-FFF2-40B4-BE49-F238E27FC236}">
                <a16:creationId xmlns:a16="http://schemas.microsoft.com/office/drawing/2014/main" id="{6B00B70F-99C1-ED6F-4EA2-CAD58E50F4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125" y="2205038"/>
            <a:ext cx="2497138" cy="1992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96371" name="Text Box 18">
            <a:extLst>
              <a:ext uri="{FF2B5EF4-FFF2-40B4-BE49-F238E27FC236}">
                <a16:creationId xmlns:a16="http://schemas.microsoft.com/office/drawing/2014/main" id="{72E6066A-9CD8-1DA9-A1D1-F2BB9733AA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2349500"/>
            <a:ext cx="1619250" cy="398463"/>
          </a:xfrm>
          <a:prstGeom prst="rect">
            <a:avLst/>
          </a:prstGeom>
          <a:solidFill>
            <a:srgbClr val="FFFFD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625"/>
              </a:spcBef>
              <a:buClrTx/>
              <a:buFontTx/>
              <a:buNone/>
            </a:pPr>
            <a:r>
              <a:rPr lang="fr-CH" altLang="it-CH" sz="1000">
                <a:cs typeface="Arial" panose="020B0604020202020204" pitchFamily="34" charset="0"/>
              </a:rPr>
              <a:t>MÍSSIL SOBRE TODO O TERRENO</a:t>
            </a:r>
          </a:p>
        </p:txBody>
      </p:sp>
      <p:sp>
        <p:nvSpPr>
          <p:cNvPr id="996372" name="Text Box 19">
            <a:extLst>
              <a:ext uri="{FF2B5EF4-FFF2-40B4-BE49-F238E27FC236}">
                <a16:creationId xmlns:a16="http://schemas.microsoft.com/office/drawing/2014/main" id="{DBB62E6A-3DF0-912C-B2EE-12D58E74BB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0788" y="6524625"/>
            <a:ext cx="2519362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CH" altLang="it-CH" sz="1200" b="1">
                <a:cs typeface="Arial" panose="020B0604020202020204" pitchFamily="34" charset="0"/>
              </a:rPr>
              <a:t>MÍSSIL ANTIMÍSSEIS</a:t>
            </a:r>
          </a:p>
        </p:txBody>
      </p:sp>
      <p:sp>
        <p:nvSpPr>
          <p:cNvPr id="996373" name="Text Box 20">
            <a:extLst>
              <a:ext uri="{FF2B5EF4-FFF2-40B4-BE49-F238E27FC236}">
                <a16:creationId xmlns:a16="http://schemas.microsoft.com/office/drawing/2014/main" id="{85650C8F-40D2-EA53-8DF3-7B4AA7D41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5213" y="2205038"/>
            <a:ext cx="1728787" cy="520700"/>
          </a:xfrm>
          <a:prstGeom prst="rect">
            <a:avLst/>
          </a:prstGeom>
          <a:solidFill>
            <a:srgbClr val="FFFFD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000">
                <a:cs typeface="Arial" panose="020B0604020202020204" pitchFamily="34" charset="0"/>
              </a:rPr>
              <a:t>ATENÇÃO: CUSTA 1 MILHÃO DE  </a:t>
            </a:r>
            <a:r>
              <a:rPr lang="fr-CH" altLang="it-CH" sz="1800">
                <a:cs typeface="Arial" panose="020B0604020202020204" pitchFamily="34" charset="0"/>
              </a:rPr>
              <a:t>$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0E2FCD34-0F6E-7ACB-386E-83A0D342C34F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402" name="Text Box 1">
            <a:extLst>
              <a:ext uri="{FF2B5EF4-FFF2-40B4-BE49-F238E27FC236}">
                <a16:creationId xmlns:a16="http://schemas.microsoft.com/office/drawing/2014/main" id="{189638D8-18AD-6601-83C6-B898A397ED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08C701A4-FE2A-4DFA-90F7-0B169BB1A62C}" type="slidenum">
              <a:rPr lang="it-IT" altLang="it-CH" sz="1400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231</a:t>
            </a:fld>
            <a:endParaRPr lang="it-IT" altLang="it-CH" sz="1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pic>
        <p:nvPicPr>
          <p:cNvPr id="998403" name="Picture 2">
            <a:extLst>
              <a:ext uri="{FF2B5EF4-FFF2-40B4-BE49-F238E27FC236}">
                <a16:creationId xmlns:a16="http://schemas.microsoft.com/office/drawing/2014/main" id="{8D7038BE-D6B5-527E-F8EF-49A28411C1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39"/>
          <a:stretch>
            <a:fillRect/>
          </a:stretch>
        </p:blipFill>
        <p:spPr bwMode="auto">
          <a:xfrm>
            <a:off x="773113" y="430213"/>
            <a:ext cx="7620000" cy="5699125"/>
          </a:xfrm>
          <a:prstGeom prst="rect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t="439"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98404" name="Text Box 3">
            <a:extLst>
              <a:ext uri="{FF2B5EF4-FFF2-40B4-BE49-F238E27FC236}">
                <a16:creationId xmlns:a16="http://schemas.microsoft.com/office/drawing/2014/main" id="{9D5CB333-BC07-637E-C94E-39C34A09AC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4438" y="6237288"/>
            <a:ext cx="439102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800">
                <a:solidFill>
                  <a:srgbClr val="FFFFFF"/>
                </a:solidFill>
                <a:cs typeface="Arial" panose="020B0604020202020204" pitchFamily="34" charset="0"/>
              </a:rPr>
              <a:t>Qual será o custo... e para que serve?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866C4CC5-B81E-CA73-2DCF-85D1AEF9B498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450" name="Text Box 1">
            <a:extLst>
              <a:ext uri="{FF2B5EF4-FFF2-40B4-BE49-F238E27FC236}">
                <a16:creationId xmlns:a16="http://schemas.microsoft.com/office/drawing/2014/main" id="{D56E0976-46BA-6CF7-9468-E2E8BCA346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E9EE0D9-3DB7-43AB-9318-0115AE999124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232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1000451" name="Picture 2">
            <a:extLst>
              <a:ext uri="{FF2B5EF4-FFF2-40B4-BE49-F238E27FC236}">
                <a16:creationId xmlns:a16="http://schemas.microsoft.com/office/drawing/2014/main" id="{B13B807A-C60D-79F9-21C8-6F634612DE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836613"/>
            <a:ext cx="9144000" cy="4448175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00452" name="Text Box 3">
            <a:extLst>
              <a:ext uri="{FF2B5EF4-FFF2-40B4-BE49-F238E27FC236}">
                <a16:creationId xmlns:a16="http://schemas.microsoft.com/office/drawing/2014/main" id="{45BB60F9-8A24-D3B4-D2BC-DD42D1FBC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800" y="5661025"/>
            <a:ext cx="8101013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400" b="1">
                <a:solidFill>
                  <a:srgbClr val="FFFFFF"/>
                </a:solidFill>
                <a:cs typeface="Arial" panose="020B0604020202020204" pitchFamily="34" charset="0"/>
              </a:rPr>
              <a:t>Para que serviu esta "sucata" e qual foi o seu custo?</a:t>
            </a:r>
            <a:r>
              <a:rPr lang="it-CH" altLang="it-CH" sz="2400" b="1">
                <a:solidFill>
                  <a:srgbClr val="FFFFFF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C31F6118-AE2C-9096-C3D9-6304D7A34745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498" name="Segnaposto numero diapositiva 1">
            <a:extLst>
              <a:ext uri="{FF2B5EF4-FFF2-40B4-BE49-F238E27FC236}">
                <a16:creationId xmlns:a16="http://schemas.microsoft.com/office/drawing/2014/main" id="{50C2F944-A00F-12A3-2C20-B22093A831A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40" tIns="45720" rIns="91440" bIns="4572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EED3EF7-AF3D-4AF4-81D2-4C20B3C77D9C}" type="slidenum">
              <a:rPr lang="it-IT" altLang="en-US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ClrTx/>
                <a:buFontTx/>
                <a:buNone/>
              </a:pPr>
              <a:t>233</a:t>
            </a:fld>
            <a:endParaRPr lang="it-IT" altLang="en-US" sz="1400" b="1">
              <a:solidFill>
                <a:srgbClr val="FFFFFF"/>
              </a:solidFill>
            </a:endParaRPr>
          </a:p>
        </p:txBody>
      </p:sp>
      <p:sp>
        <p:nvSpPr>
          <p:cNvPr id="1002499" name="CasellaDiTesto 3">
            <a:extLst>
              <a:ext uri="{FF2B5EF4-FFF2-40B4-BE49-F238E27FC236}">
                <a16:creationId xmlns:a16="http://schemas.microsoft.com/office/drawing/2014/main" id="{7D6C863C-06B8-EAB0-7917-30DE0EA532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3350" y="4868863"/>
            <a:ext cx="654367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1800" b="1">
                <a:solidFill>
                  <a:schemeClr val="bg1"/>
                </a:solidFill>
                <a:cs typeface="Arial" panose="020B0604020202020204" pitchFamily="34" charset="0"/>
              </a:rPr>
              <a:t>Alguns dos cerca de 7000! ogivas nucleares dos EUA em um depósito. Só neste depósito há material físsil suficiente para obliterar grande parte da humanidade.</a:t>
            </a:r>
            <a:endParaRPr lang="en-US" altLang="en-US" sz="1800" b="1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pic>
        <p:nvPicPr>
          <p:cNvPr id="1002500" name="Immagine 4">
            <a:extLst>
              <a:ext uri="{FF2B5EF4-FFF2-40B4-BE49-F238E27FC236}">
                <a16:creationId xmlns:a16="http://schemas.microsoft.com/office/drawing/2014/main" id="{D6B437D5-C086-1384-BF94-30495763A78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8" y="1341438"/>
            <a:ext cx="8531225" cy="3238500"/>
          </a:xfrm>
          <a:prstGeom prst="rect">
            <a:avLst/>
          </a:prstGeom>
          <a:noFill/>
          <a:ln w="381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02501" name="CasellaDiTesto 2">
            <a:extLst>
              <a:ext uri="{FF2B5EF4-FFF2-40B4-BE49-F238E27FC236}">
                <a16:creationId xmlns:a16="http://schemas.microsoft.com/office/drawing/2014/main" id="{F2F1345C-4241-05D9-D9AB-84B8A54C0C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413" y="827088"/>
            <a:ext cx="43211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pt-BR" altLang="it-CH" sz="1800">
                <a:solidFill>
                  <a:srgbClr val="FFFFFF"/>
                </a:solidFill>
              </a:rPr>
              <a:t>Quanto custam? ... e para que servem?</a:t>
            </a:r>
            <a:endParaRPr lang="en-US" altLang="it-CH" sz="1800">
              <a:solidFill>
                <a:srgbClr val="FFFFFF"/>
              </a:solidFill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2CB32150-2617-230F-5412-676892C52E08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546" name="Segnaposto numero diapositiva 4">
            <a:extLst>
              <a:ext uri="{FF2B5EF4-FFF2-40B4-BE49-F238E27FC236}">
                <a16:creationId xmlns:a16="http://schemas.microsoft.com/office/drawing/2014/main" id="{9B758BBF-CD35-8794-BD1B-E9AF915A37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442200" y="5888038"/>
            <a:ext cx="658813" cy="4762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9CAB15E7-952D-4FFD-AF52-6C7B9427AE7E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234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sp>
        <p:nvSpPr>
          <p:cNvPr id="322563" name="CasellaDiTesto 6">
            <a:extLst>
              <a:ext uri="{FF2B5EF4-FFF2-40B4-BE49-F238E27FC236}">
                <a16:creationId xmlns:a16="http://schemas.microsoft.com/office/drawing/2014/main" id="{4EF2219C-B397-337B-7091-C856083AD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7163" y="5859463"/>
            <a:ext cx="6207125" cy="368300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pt-BR" altLang="it-CH" sz="1800" dirty="0">
                <a:solidFill>
                  <a:srgbClr val="FFFFFF"/>
                </a:solidFill>
                <a:ea typeface="+mn-ea"/>
                <a:cs typeface="Arial" charset="0"/>
              </a:rPr>
              <a:t>O improvável remorso de consciência - a ética de armas.</a:t>
            </a:r>
            <a:endParaRPr lang="it-CH" altLang="it-CH" sz="1800" dirty="0">
              <a:solidFill>
                <a:srgbClr val="FFFFFF"/>
              </a:solidFill>
              <a:ea typeface="+mn-ea"/>
              <a:cs typeface="Arial" charset="0"/>
            </a:endParaRPr>
          </a:p>
        </p:txBody>
      </p:sp>
      <p:pic>
        <p:nvPicPr>
          <p:cNvPr id="917509" name="Picture 5" descr="C:\Users\Enrico\Desktop\Arms jpeg.jpg">
            <a:extLst>
              <a:ext uri="{FF2B5EF4-FFF2-40B4-BE49-F238E27FC236}">
                <a16:creationId xmlns:a16="http://schemas.microsoft.com/office/drawing/2014/main" id="{FA55AE70-7C6E-77C6-66A8-81B61E215D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939800" y="836613"/>
            <a:ext cx="7181850" cy="4892675"/>
          </a:xfrm>
          <a:prstGeom prst="rect">
            <a:avLst/>
          </a:prstGeom>
          <a:ln w="9525">
            <a:solidFill>
              <a:schemeClr val="accent4">
                <a:lumMod val="10000"/>
              </a:schemeClr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6" name="CasellaDiTesto 5">
            <a:extLst>
              <a:ext uri="{FF2B5EF4-FFF2-40B4-BE49-F238E27FC236}">
                <a16:creationId xmlns:a16="http://schemas.microsoft.com/office/drawing/2014/main" id="{31665D61-EC5A-41C9-B88A-8A0042B7519C}"/>
              </a:ext>
            </a:extLst>
          </p:cNvPr>
          <p:cNvSpPr txBox="1"/>
          <p:nvPr/>
        </p:nvSpPr>
        <p:spPr>
          <a:xfrm>
            <a:off x="1212850" y="1196975"/>
            <a:ext cx="3143250" cy="738188"/>
          </a:xfrm>
          <a:prstGeom prst="rect">
            <a:avLst/>
          </a:prstGeom>
          <a:solidFill>
            <a:schemeClr val="tx1"/>
          </a:solidFill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1400" b="1" dirty="0">
                <a:solidFill>
                  <a:srgbClr val="DADADA">
                    <a:lumMod val="10000"/>
                  </a:srgbClr>
                </a:solidFill>
                <a:latin typeface="Arial" charset="0"/>
                <a:ea typeface="+mn-ea"/>
                <a:cs typeface="Arial" charset="0"/>
              </a:rPr>
              <a:t>Pense também para postos de trabalho, para o sustento de muitas famílias em meu país...!</a:t>
            </a:r>
            <a:endParaRPr lang="it-CH" sz="1400" b="1" dirty="0">
              <a:solidFill>
                <a:srgbClr val="DADADA">
                  <a:lumMod val="10000"/>
                </a:srgbClr>
              </a:solidFill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78C3EF36-450D-3A98-B47F-715801235AA3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594" name="Text Box 1">
            <a:extLst>
              <a:ext uri="{FF2B5EF4-FFF2-40B4-BE49-F238E27FC236}">
                <a16:creationId xmlns:a16="http://schemas.microsoft.com/office/drawing/2014/main" id="{7992217D-CA44-4EEC-7425-A9F08E8F3F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6174CDF8-2AFE-43B8-8FD6-4FA724D496AF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235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1004547" name="Text Box 2">
            <a:extLst>
              <a:ext uri="{FF2B5EF4-FFF2-40B4-BE49-F238E27FC236}">
                <a16:creationId xmlns:a16="http://schemas.microsoft.com/office/drawing/2014/main" id="{4EE4F886-D450-4EC1-FDF4-A6930BF3EE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0475" y="1500188"/>
            <a:ext cx="7199313" cy="4125912"/>
          </a:xfrm>
          <a:prstGeom prst="rect">
            <a:avLst/>
          </a:prstGeom>
          <a:noFill/>
          <a:ln>
            <a:noFill/>
          </a:ln>
          <a:effectLst/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it-CH" altLang="it-CH" sz="30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AINDA HÁ DESEMPREGADOS!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endParaRPr lang="it-CH" altLang="it-CH" sz="20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endParaRPr lang="it-CH" altLang="it-CH" sz="20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it-CH" altLang="it-CH" sz="2000" b="1" dirty="0">
                <a:cs typeface="Arial" panose="020B0604020202020204" pitchFamily="34" charset="0"/>
              </a:rPr>
              <a:t>Os </a:t>
            </a:r>
            <a:r>
              <a:rPr lang="it-CH" altLang="it-CH" sz="2000" b="1" dirty="0" err="1">
                <a:cs typeface="Arial" panose="020B0604020202020204" pitchFamily="34" charset="0"/>
              </a:rPr>
              <a:t>sindicatos</a:t>
            </a:r>
            <a:r>
              <a:rPr lang="it-CH" altLang="it-CH" sz="2000" b="1" dirty="0">
                <a:cs typeface="Arial" panose="020B0604020202020204" pitchFamily="34" charset="0"/>
              </a:rPr>
              <a:t> </a:t>
            </a:r>
            <a:r>
              <a:rPr lang="it-CH" altLang="it-CH" sz="2000" b="1" dirty="0" err="1">
                <a:cs typeface="Arial" panose="020B0604020202020204" pitchFamily="34" charset="0"/>
              </a:rPr>
              <a:t>reclamam</a:t>
            </a:r>
            <a:r>
              <a:rPr lang="it-CH" altLang="it-CH" sz="2000" b="1" dirty="0">
                <a:cs typeface="Arial" panose="020B0604020202020204" pitchFamily="34" charset="0"/>
              </a:rPr>
              <a:t>                                                          </a:t>
            </a:r>
            <a:r>
              <a:rPr lang="it-CH" altLang="it-CH" sz="1400" b="1" dirty="0">
                <a:cs typeface="Arial" panose="020B0604020202020204" pitchFamily="34" charset="0"/>
              </a:rPr>
              <a:t>(</a:t>
            </a:r>
            <a:r>
              <a:rPr lang="it-CH" altLang="it-CH" sz="1400" b="1" dirty="0" err="1">
                <a:cs typeface="Arial" panose="020B0604020202020204" pitchFamily="34" charset="0"/>
              </a:rPr>
              <a:t>é</a:t>
            </a:r>
            <a:r>
              <a:rPr lang="it-CH" altLang="it-CH" sz="1400" b="1" dirty="0">
                <a:cs typeface="Arial" panose="020B0604020202020204" pitchFamily="34" charset="0"/>
              </a:rPr>
              <a:t> preciso dar </a:t>
            </a:r>
            <a:r>
              <a:rPr lang="it-CH" altLang="it-CH" sz="1400" b="1" dirty="0" err="1">
                <a:cs typeface="Arial" panose="020B0604020202020204" pitchFamily="34" charset="0"/>
              </a:rPr>
              <a:t>trabalho</a:t>
            </a:r>
            <a:r>
              <a:rPr lang="it-CH" altLang="it-CH" sz="1400" b="1" dirty="0">
                <a:cs typeface="Arial" panose="020B0604020202020204" pitchFamily="34" charset="0"/>
              </a:rPr>
              <a:t> </a:t>
            </a:r>
            <a:r>
              <a:rPr lang="it-CH" altLang="it-CH" sz="1400" b="1" dirty="0" err="1">
                <a:cs typeface="Arial" panose="020B0604020202020204" pitchFamily="34" charset="0"/>
              </a:rPr>
              <a:t>aos</a:t>
            </a:r>
            <a:r>
              <a:rPr lang="it-CH" altLang="it-CH" sz="1400" b="1" dirty="0">
                <a:cs typeface="Arial" panose="020B0604020202020204" pitchFamily="34" charset="0"/>
              </a:rPr>
              <a:t> </a:t>
            </a:r>
            <a:r>
              <a:rPr lang="it-CH" altLang="it-CH" sz="1400" b="1" dirty="0" err="1">
                <a:cs typeface="Arial" panose="020B0604020202020204" pitchFamily="34" charset="0"/>
              </a:rPr>
              <a:t>desempregados</a:t>
            </a:r>
            <a:r>
              <a:rPr lang="it-CH" altLang="it-CH" sz="1400" b="1" dirty="0">
                <a:cs typeface="Arial" panose="020B0604020202020204" pitchFamily="34" charset="0"/>
              </a:rPr>
              <a:t>).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endParaRPr lang="it-CH" altLang="it-CH" sz="20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it-CH" altLang="it-CH" sz="2000" b="1" dirty="0">
                <a:cs typeface="Arial" panose="020B0604020202020204" pitchFamily="34" charset="0"/>
              </a:rPr>
              <a:t>A economia reclama                                                             </a:t>
            </a:r>
            <a:r>
              <a:rPr lang="it-CH" altLang="it-CH" sz="1400" b="1" dirty="0">
                <a:cs typeface="Arial" panose="020B0604020202020204" pitchFamily="34" charset="0"/>
              </a:rPr>
              <a:t>(</a:t>
            </a:r>
            <a:r>
              <a:rPr lang="it-CH" altLang="it-CH" sz="1400" b="1" dirty="0" err="1">
                <a:cs typeface="Arial" panose="020B0604020202020204" pitchFamily="34" charset="0"/>
              </a:rPr>
              <a:t>poderia</a:t>
            </a:r>
            <a:r>
              <a:rPr lang="it-CH" altLang="it-CH" sz="1400" b="1" dirty="0">
                <a:cs typeface="Arial" panose="020B0604020202020204" pitchFamily="34" charset="0"/>
              </a:rPr>
              <a:t> </a:t>
            </a:r>
            <a:r>
              <a:rPr lang="it-CH" altLang="it-CH" sz="1400" b="1" dirty="0" err="1">
                <a:cs typeface="Arial" panose="020B0604020202020204" pitchFamily="34" charset="0"/>
              </a:rPr>
              <a:t>produzir</a:t>
            </a:r>
            <a:r>
              <a:rPr lang="it-CH" altLang="it-CH" sz="1400" b="1" dirty="0">
                <a:cs typeface="Arial" panose="020B0604020202020204" pitchFamily="34" charset="0"/>
              </a:rPr>
              <a:t>/</a:t>
            </a:r>
            <a:r>
              <a:rPr lang="it-CH" altLang="it-CH" sz="1400" b="1" dirty="0" err="1">
                <a:cs typeface="Arial" panose="020B0604020202020204" pitchFamily="34" charset="0"/>
              </a:rPr>
              <a:t>ganhar</a:t>
            </a:r>
            <a:r>
              <a:rPr lang="it-CH" altLang="it-CH" sz="1400" b="1" dirty="0">
                <a:cs typeface="Arial" panose="020B0604020202020204" pitchFamily="34" charset="0"/>
              </a:rPr>
              <a:t> mais).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endParaRPr lang="it-CH" altLang="it-CH" sz="20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it-CH" altLang="it-CH" sz="2000" b="1" dirty="0">
                <a:cs typeface="Arial" panose="020B0604020202020204" pitchFamily="34" charset="0"/>
              </a:rPr>
              <a:t>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endParaRPr lang="it-CH" altLang="it-CH" sz="20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it-CH" altLang="it-CH" sz="4400" b="1" dirty="0">
                <a:latin typeface="comic" pitchFamily="80" charset="0"/>
                <a:cs typeface="Arial" panose="020B0604020202020204" pitchFamily="34" charset="0"/>
              </a:rPr>
              <a:t>O QUE FAZ O ESTADO?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2214D8DB-6AA0-B164-D11D-6F63437C1C14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0" descr="mitraliere">
            <a:extLst>
              <a:ext uri="{FF2B5EF4-FFF2-40B4-BE49-F238E27FC236}">
                <a16:creationId xmlns:a16="http://schemas.microsoft.com/office/drawing/2014/main" id="{442B88C8-AC75-C5E8-1360-1AB5F8462F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688013" y="0"/>
            <a:ext cx="3455987" cy="2376488"/>
          </a:xfrm>
          <a:prstGeom prst="rect">
            <a:avLst/>
          </a:prstGeom>
          <a:ln w="1270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" name="Picture 11" descr="soldati in iraq">
            <a:extLst>
              <a:ext uri="{FF2B5EF4-FFF2-40B4-BE49-F238E27FC236}">
                <a16:creationId xmlns:a16="http://schemas.microsoft.com/office/drawing/2014/main" id="{E4C2BB66-192A-B75B-3EC1-252D58806A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548313" y="2565400"/>
            <a:ext cx="3595687" cy="3727450"/>
          </a:xfrm>
          <a:prstGeom prst="rect">
            <a:avLst/>
          </a:prstGeom>
          <a:ln w="1270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8" name="Picture 12" descr="lanciamine">
            <a:extLst>
              <a:ext uri="{FF2B5EF4-FFF2-40B4-BE49-F238E27FC236}">
                <a16:creationId xmlns:a16="http://schemas.microsoft.com/office/drawing/2014/main" id="{200BB997-C1D5-7D59-423E-1D0D1A7C8E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lum bright="-2000"/>
            <a:grayscl/>
          </a:blip>
          <a:srcRect/>
          <a:stretch>
            <a:fillRect/>
          </a:stretch>
        </p:blipFill>
        <p:spPr bwMode="auto">
          <a:xfrm>
            <a:off x="0" y="2852738"/>
            <a:ext cx="2520950" cy="2089150"/>
          </a:xfrm>
          <a:prstGeom prst="rect">
            <a:avLst/>
          </a:prstGeom>
          <a:ln w="1270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9" name="Picture 13" descr="soldati 8">
            <a:extLst>
              <a:ext uri="{FF2B5EF4-FFF2-40B4-BE49-F238E27FC236}">
                <a16:creationId xmlns:a16="http://schemas.microsoft.com/office/drawing/2014/main" id="{E8765AF9-71EE-F74B-CFF6-30979AEC25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0" y="5130800"/>
            <a:ext cx="2663825" cy="1727200"/>
          </a:xfrm>
          <a:prstGeom prst="rect">
            <a:avLst/>
          </a:prstGeom>
          <a:ln w="1270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0" name="Picture 14" descr="soldati Caduto">
            <a:extLst>
              <a:ext uri="{FF2B5EF4-FFF2-40B4-BE49-F238E27FC236}">
                <a16:creationId xmlns:a16="http://schemas.microsoft.com/office/drawing/2014/main" id="{62CD3F79-C3CB-760C-EB95-8883BD4954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555875" y="4437063"/>
            <a:ext cx="3168650" cy="2420937"/>
          </a:xfrm>
          <a:prstGeom prst="rect">
            <a:avLst/>
          </a:prstGeom>
          <a:ln w="1270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1" name="Picture 20" descr="soldati Squadrone paramilitare in Colombia">
            <a:extLst>
              <a:ext uri="{FF2B5EF4-FFF2-40B4-BE49-F238E27FC236}">
                <a16:creationId xmlns:a16="http://schemas.microsoft.com/office/drawing/2014/main" id="{402CC651-3210-C577-11A6-EDBE8C48E2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3924300" y="0"/>
            <a:ext cx="1800225" cy="1273175"/>
          </a:xfrm>
          <a:prstGeom prst="rect">
            <a:avLst/>
          </a:prstGeom>
          <a:ln w="1270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5F4CC7A8-EF31-95D2-5321-09C19270E2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0" y="0"/>
            <a:ext cx="4067175" cy="2673350"/>
          </a:xfrm>
          <a:prstGeom prst="rect">
            <a:avLst/>
          </a:prstGeom>
          <a:ln w="1270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3" name="Picture 22" descr="SOLDATI SOLDATO SVIZZERO">
            <a:extLst>
              <a:ext uri="{FF2B5EF4-FFF2-40B4-BE49-F238E27FC236}">
                <a16:creationId xmlns:a16="http://schemas.microsoft.com/office/drawing/2014/main" id="{8F0A2D60-8DDE-4E13-8BFD-77A446DA889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/>
          <a:srcRect/>
          <a:stretch/>
        </p:blipFill>
        <p:spPr bwMode="auto">
          <a:xfrm>
            <a:off x="2555875" y="1268413"/>
            <a:ext cx="3240088" cy="3168650"/>
          </a:xfrm>
          <a:prstGeom prst="rect">
            <a:avLst/>
          </a:prstGeom>
          <a:ln w="5715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008650" name="Text Box 1">
            <a:extLst>
              <a:ext uri="{FF2B5EF4-FFF2-40B4-BE49-F238E27FC236}">
                <a16:creationId xmlns:a16="http://schemas.microsoft.com/office/drawing/2014/main" id="{B2AF3BCF-7902-D64D-2A3E-0E1961883D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6088" y="6326188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3AB5AD28-C7E5-44C2-8289-B6AB9B7FFADF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236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1008651" name="Rectangle 2">
            <a:extLst>
              <a:ext uri="{FF2B5EF4-FFF2-40B4-BE49-F238E27FC236}">
                <a16:creationId xmlns:a16="http://schemas.microsoft.com/office/drawing/2014/main" id="{6D0EF137-AB60-675B-599A-E9FB80388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343150"/>
            <a:ext cx="9144000" cy="1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1008652" name="Text Box 9">
            <a:extLst>
              <a:ext uri="{FF2B5EF4-FFF2-40B4-BE49-F238E27FC236}">
                <a16:creationId xmlns:a16="http://schemas.microsoft.com/office/drawing/2014/main" id="{FAD52EA9-8658-584F-B62F-2952003D3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6286500"/>
            <a:ext cx="2571750" cy="458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CH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OS DESEMPREGADOS ESTÃO INTEGRADOS NO EXÉRCITO</a:t>
            </a:r>
          </a:p>
        </p:txBody>
      </p:sp>
      <p:pic>
        <p:nvPicPr>
          <p:cNvPr id="1008653" name="Picture 12">
            <a:extLst>
              <a:ext uri="{FF2B5EF4-FFF2-40B4-BE49-F238E27FC236}">
                <a16:creationId xmlns:a16="http://schemas.microsoft.com/office/drawing/2014/main" id="{C2245489-FF8D-014C-3651-7BC8ADE746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4438" y="1268413"/>
            <a:ext cx="3240087" cy="3168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08654" name="Text Box 13">
            <a:extLst>
              <a:ext uri="{FF2B5EF4-FFF2-40B4-BE49-F238E27FC236}">
                <a16:creationId xmlns:a16="http://schemas.microsoft.com/office/drawing/2014/main" id="{89A4949A-1888-4A52-AF0D-3634DB1D5F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57688" y="3779838"/>
            <a:ext cx="14287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FR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ATENÇÃO, VOCÊ ESTÁ NA MIRA</a:t>
            </a:r>
          </a:p>
        </p:txBody>
      </p:sp>
      <p:sp>
        <p:nvSpPr>
          <p:cNvPr id="1008655" name="Text Box 14">
            <a:extLst>
              <a:ext uri="{FF2B5EF4-FFF2-40B4-BE49-F238E27FC236}">
                <a16:creationId xmlns:a16="http://schemas.microsoft.com/office/drawing/2014/main" id="{A4B55A8B-3F78-3D22-F88A-74B1CA262C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4888" y="2709863"/>
            <a:ext cx="719137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>
                <a:solidFill>
                  <a:srgbClr val="002060"/>
                </a:solidFill>
                <a:cs typeface="Arial" panose="020B0604020202020204" pitchFamily="34" charset="0"/>
              </a:rPr>
              <a:t>Iraque</a:t>
            </a:r>
          </a:p>
        </p:txBody>
      </p:sp>
      <p:sp>
        <p:nvSpPr>
          <p:cNvPr id="614409" name="Text Box 8">
            <a:extLst>
              <a:ext uri="{FF2B5EF4-FFF2-40B4-BE49-F238E27FC236}">
                <a16:creationId xmlns:a16="http://schemas.microsoft.com/office/drawing/2014/main" id="{B0CB431B-B812-7C5A-7344-E0DB580C87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3775" y="2673350"/>
            <a:ext cx="2016125" cy="279400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</p:spPr>
        <p:txBody>
          <a:bodyPr lIns="90000" tIns="46800" rIns="90000" bIns="46800">
            <a:spAutoFit/>
          </a:bodyPr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  <a:defRPr/>
            </a:pPr>
            <a:r>
              <a:rPr lang="pt-BR" altLang="it-CH" sz="12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Soldados EUA no Iraque</a:t>
            </a:r>
            <a:endParaRPr lang="fr-CH" altLang="it-CH" sz="1200" b="1" dirty="0">
              <a:solidFill>
                <a:schemeClr val="accent4">
                  <a:lumMod val="95000"/>
                  <a:lumOff val="5000"/>
                </a:schemeClr>
              </a:solidFill>
              <a:cs typeface="Arial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B9EA3C3B-830D-73F1-474A-F9E732AFFE6D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690" name="Text Box 1">
            <a:extLst>
              <a:ext uri="{FF2B5EF4-FFF2-40B4-BE49-F238E27FC236}">
                <a16:creationId xmlns:a16="http://schemas.microsoft.com/office/drawing/2014/main" id="{8980E489-595B-F715-BFB1-F7F7D65088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22938" y="1798638"/>
            <a:ext cx="55245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4D05538C-098E-4279-BCD5-E0F935DFB65D}" type="slidenum">
              <a:rPr lang="it-IT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237</a:t>
            </a:fld>
            <a:endParaRPr lang="it-IT" altLang="it-CH" sz="1400" b="1" dirty="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1010691" name="Picture 2">
            <a:extLst>
              <a:ext uri="{FF2B5EF4-FFF2-40B4-BE49-F238E27FC236}">
                <a16:creationId xmlns:a16="http://schemas.microsoft.com/office/drawing/2014/main" id="{DF6C075F-5C77-A31D-F81B-DDF6004AA9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1588" y="44450"/>
            <a:ext cx="2757487" cy="3960813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10692" name="Picture 3">
            <a:extLst>
              <a:ext uri="{FF2B5EF4-FFF2-40B4-BE49-F238E27FC236}">
                <a16:creationId xmlns:a16="http://schemas.microsoft.com/office/drawing/2014/main" id="{B90A7CFA-36FC-A263-1EFC-DBA3ADDF2F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44450"/>
            <a:ext cx="5688013" cy="2389188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10693" name="Picture 4">
            <a:extLst>
              <a:ext uri="{FF2B5EF4-FFF2-40B4-BE49-F238E27FC236}">
                <a16:creationId xmlns:a16="http://schemas.microsoft.com/office/drawing/2014/main" id="{4E20F28B-DB6D-A603-E0E9-74A7703120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2492375"/>
            <a:ext cx="3673475" cy="2416175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10694" name="Picture 5">
            <a:extLst>
              <a:ext uri="{FF2B5EF4-FFF2-40B4-BE49-F238E27FC236}">
                <a16:creationId xmlns:a16="http://schemas.microsoft.com/office/drawing/2014/main" id="{7ED6515C-2DDE-955D-4DB2-4B43AC75F8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675" y="4581525"/>
            <a:ext cx="3313113" cy="227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10695" name="Picture 6">
            <a:extLst>
              <a:ext uri="{FF2B5EF4-FFF2-40B4-BE49-F238E27FC236}">
                <a16:creationId xmlns:a16="http://schemas.microsoft.com/office/drawing/2014/main" id="{A88CEC03-A607-A66F-EAE5-D704B515FC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4921250"/>
            <a:ext cx="2952750" cy="193675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10696" name="Picture 7">
            <a:extLst>
              <a:ext uri="{FF2B5EF4-FFF2-40B4-BE49-F238E27FC236}">
                <a16:creationId xmlns:a16="http://schemas.microsoft.com/office/drawing/2014/main" id="{2DB323CA-F798-BFCE-6C67-2573CCA147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8400" y="2492375"/>
            <a:ext cx="3001963" cy="2116138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10697" name="Picture 8">
            <a:extLst>
              <a:ext uri="{FF2B5EF4-FFF2-40B4-BE49-F238E27FC236}">
                <a16:creationId xmlns:a16="http://schemas.microsoft.com/office/drawing/2014/main" id="{F19FC6FC-6272-6C36-12CD-AE3F9D0784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1738" y="3213100"/>
            <a:ext cx="2862262" cy="364490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10698" name="Text Box 9">
            <a:extLst>
              <a:ext uri="{FF2B5EF4-FFF2-40B4-BE49-F238E27FC236}">
                <a16:creationId xmlns:a16="http://schemas.microsoft.com/office/drawing/2014/main" id="{9FFC5DD3-2FE2-7E0D-90EE-2CAB062DE8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260350"/>
            <a:ext cx="2808287" cy="336550"/>
          </a:xfrm>
          <a:prstGeom prst="rect">
            <a:avLst/>
          </a:prstGeom>
          <a:solidFill>
            <a:srgbClr val="8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600" b="1">
                <a:solidFill>
                  <a:srgbClr val="FFFFFF"/>
                </a:solidFill>
                <a:cs typeface="Arial" panose="020B0604020202020204" pitchFamily="34" charset="0"/>
              </a:rPr>
              <a:t>MUITOS SOLDADOS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7DA3487B-3516-DC58-5D64-35842E716A36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2738" name="Text Box 1">
            <a:extLst>
              <a:ext uri="{FF2B5EF4-FFF2-40B4-BE49-F238E27FC236}">
                <a16:creationId xmlns:a16="http://schemas.microsoft.com/office/drawing/2014/main" id="{2156FE60-8B83-38F5-1B5B-5F56A22A06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6AF545F-73B2-44C0-9C52-7EA06F609651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238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1012739" name="Picture 2">
            <a:extLst>
              <a:ext uri="{FF2B5EF4-FFF2-40B4-BE49-F238E27FC236}">
                <a16:creationId xmlns:a16="http://schemas.microsoft.com/office/drawing/2014/main" id="{3D76F4A2-188D-9CFB-C291-4CAC1AC938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094"/>
          <a:stretch>
            <a:fillRect/>
          </a:stretch>
        </p:blipFill>
        <p:spPr bwMode="auto">
          <a:xfrm>
            <a:off x="239713" y="357188"/>
            <a:ext cx="8689975" cy="5786437"/>
          </a:xfrm>
          <a:prstGeom prst="rect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b="6094"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12740" name="Text Box 3">
            <a:extLst>
              <a:ext uri="{FF2B5EF4-FFF2-40B4-BE49-F238E27FC236}">
                <a16:creationId xmlns:a16="http://schemas.microsoft.com/office/drawing/2014/main" id="{A71EBBC1-B5A3-7E9C-8321-9371E4470C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0475" y="6215063"/>
            <a:ext cx="6454775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2000">
                <a:solidFill>
                  <a:srgbClr val="FFFFFF"/>
                </a:solidFill>
                <a:cs typeface="Arial" panose="020B0604020202020204" pitchFamily="34" charset="0"/>
              </a:rPr>
              <a:t>Estes Americanos vão para o trabalho no Afganistão…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95760BF9-4287-9BAF-EA6E-13C2578DEB4C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786" name="Text Box 1">
            <a:extLst>
              <a:ext uri="{FF2B5EF4-FFF2-40B4-BE49-F238E27FC236}">
                <a16:creationId xmlns:a16="http://schemas.microsoft.com/office/drawing/2014/main" id="{323043CF-CAD4-5813-1CA8-62C7987AD4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EF60419E-B38D-4F31-B757-F7B882872C55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239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1014787" name="Picture 2">
            <a:extLst>
              <a:ext uri="{FF2B5EF4-FFF2-40B4-BE49-F238E27FC236}">
                <a16:creationId xmlns:a16="http://schemas.microsoft.com/office/drawing/2014/main" id="{C2110661-C87E-6AA7-6251-0704088802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1844675"/>
            <a:ext cx="7600950" cy="3840163"/>
          </a:xfrm>
          <a:prstGeom prst="rect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14788" name="Text Box 3">
            <a:extLst>
              <a:ext uri="{FF2B5EF4-FFF2-40B4-BE49-F238E27FC236}">
                <a16:creationId xmlns:a16="http://schemas.microsoft.com/office/drawing/2014/main" id="{1967ED4B-1B1F-4EB8-58BA-8EDF5ED6D7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5805488"/>
            <a:ext cx="8135937" cy="703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O INIMIGO É PERIGOSO                                                                    </a:t>
            </a:r>
            <a:r>
              <a:rPr lang="fr-CH" altLang="it-CH" sz="2000">
                <a:solidFill>
                  <a:srgbClr val="FFFFFF"/>
                </a:solidFill>
                <a:cs typeface="Arial" panose="020B0604020202020204" pitchFamily="34" charset="0"/>
              </a:rPr>
              <a:t>(são precisas armas cada vez mais sofisticadas)</a:t>
            </a:r>
          </a:p>
        </p:txBody>
      </p:sp>
      <p:sp>
        <p:nvSpPr>
          <p:cNvPr id="1014789" name="Line 4">
            <a:extLst>
              <a:ext uri="{FF2B5EF4-FFF2-40B4-BE49-F238E27FC236}">
                <a16:creationId xmlns:a16="http://schemas.microsoft.com/office/drawing/2014/main" id="{110428ED-561E-BBC1-853F-D77FAB8A30D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603625" y="5341938"/>
            <a:ext cx="568325" cy="136525"/>
          </a:xfrm>
          <a:prstGeom prst="line">
            <a:avLst/>
          </a:prstGeom>
          <a:noFill/>
          <a:ln w="9360">
            <a:solidFill>
              <a:srgbClr val="FFFFFF"/>
            </a:solidFill>
            <a:miter lim="800000"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790" name="Text Box 5">
            <a:extLst>
              <a:ext uri="{FF2B5EF4-FFF2-40B4-BE49-F238E27FC236}">
                <a16:creationId xmlns:a16="http://schemas.microsoft.com/office/drawing/2014/main" id="{713F79C3-6B72-B078-0419-D73D090ECA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5300663"/>
            <a:ext cx="1295400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cs typeface="Arial" panose="020B0604020202020204" pitchFamily="34" charset="0"/>
              </a:rPr>
              <a:t>INIMIGO</a:t>
            </a:r>
          </a:p>
        </p:txBody>
      </p:sp>
      <p:pic>
        <p:nvPicPr>
          <p:cNvPr id="1014791" name="Picture 6">
            <a:extLst>
              <a:ext uri="{FF2B5EF4-FFF2-40B4-BE49-F238E27FC236}">
                <a16:creationId xmlns:a16="http://schemas.microsoft.com/office/drawing/2014/main" id="{99FED711-F23A-5207-6E61-1B3E9B49F8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77050" y="255588"/>
            <a:ext cx="1438275" cy="1495425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14792" name="Text Box 7">
            <a:extLst>
              <a:ext uri="{FF2B5EF4-FFF2-40B4-BE49-F238E27FC236}">
                <a16:creationId xmlns:a16="http://schemas.microsoft.com/office/drawing/2014/main" id="{63CD1E49-19C6-B34D-B6E0-5805A8CFF3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6238" y="950913"/>
            <a:ext cx="3816350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600" b="1">
                <a:solidFill>
                  <a:schemeClr val="bg1"/>
                </a:solidFill>
                <a:cs typeface="Arial" panose="020B0604020202020204" pitchFamily="34" charset="0"/>
              </a:rPr>
              <a:t>AQUELES QUE NÃO ESTÃO CONNOSCO ESTÃO CONTRA NÓS</a:t>
            </a:r>
          </a:p>
        </p:txBody>
      </p:sp>
      <p:sp>
        <p:nvSpPr>
          <p:cNvPr id="1014793" name="Freeform 8">
            <a:extLst>
              <a:ext uri="{FF2B5EF4-FFF2-40B4-BE49-F238E27FC236}">
                <a16:creationId xmlns:a16="http://schemas.microsoft.com/office/drawing/2014/main" id="{DE2190A9-7A59-F1FB-59B1-53039E72E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836613"/>
            <a:ext cx="4941887" cy="720725"/>
          </a:xfrm>
          <a:custGeom>
            <a:avLst/>
            <a:gdLst>
              <a:gd name="T0" fmla="*/ 2147483646 w 3088"/>
              <a:gd name="T1" fmla="*/ 2147483646 h 471"/>
              <a:gd name="T2" fmla="*/ 2147483646 w 3088"/>
              <a:gd name="T3" fmla="*/ 2147483646 h 471"/>
              <a:gd name="T4" fmla="*/ 2147483646 w 3088"/>
              <a:gd name="T5" fmla="*/ 2147483646 h 471"/>
              <a:gd name="T6" fmla="*/ 2147483646 w 3088"/>
              <a:gd name="T7" fmla="*/ 2147483646 h 471"/>
              <a:gd name="T8" fmla="*/ 2147483646 w 3088"/>
              <a:gd name="T9" fmla="*/ 2147483646 h 471"/>
              <a:gd name="T10" fmla="*/ 2147483646 w 3088"/>
              <a:gd name="T11" fmla="*/ 2147483646 h 471"/>
              <a:gd name="T12" fmla="*/ 2147483646 w 3088"/>
              <a:gd name="T13" fmla="*/ 2147483646 h 471"/>
              <a:gd name="T14" fmla="*/ 2147483646 w 3088"/>
              <a:gd name="T15" fmla="*/ 2147483646 h 471"/>
              <a:gd name="T16" fmla="*/ 0 w 3088"/>
              <a:gd name="T17" fmla="*/ 2147483646 h 471"/>
              <a:gd name="T18" fmla="*/ 2147483646 w 3088"/>
              <a:gd name="T19" fmla="*/ 2147483646 h 471"/>
              <a:gd name="T20" fmla="*/ 2147483646 w 3088"/>
              <a:gd name="T21" fmla="*/ 2147483646 h 471"/>
              <a:gd name="T22" fmla="*/ 2147483646 w 3088"/>
              <a:gd name="T23" fmla="*/ 2147483646 h 471"/>
              <a:gd name="T24" fmla="*/ 2147483646 w 3088"/>
              <a:gd name="T25" fmla="*/ 2147483646 h 471"/>
              <a:gd name="T26" fmla="*/ 2147483646 w 3088"/>
              <a:gd name="T27" fmla="*/ 2147483646 h 471"/>
              <a:gd name="T28" fmla="*/ 2147483646 w 3088"/>
              <a:gd name="T29" fmla="*/ 2147483646 h 471"/>
              <a:gd name="T30" fmla="*/ 2147483646 w 3088"/>
              <a:gd name="T31" fmla="*/ 2147483646 h 471"/>
              <a:gd name="T32" fmla="*/ 2147483646 w 3088"/>
              <a:gd name="T33" fmla="*/ 2147483646 h 471"/>
              <a:gd name="T34" fmla="*/ 2147483646 w 3088"/>
              <a:gd name="T35" fmla="*/ 2147483646 h 471"/>
              <a:gd name="T36" fmla="*/ 2147483646 w 3088"/>
              <a:gd name="T37" fmla="*/ 2147483646 h 471"/>
              <a:gd name="T38" fmla="*/ 2147483646 w 3088"/>
              <a:gd name="T39" fmla="*/ 2147483646 h 47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088"/>
              <a:gd name="T61" fmla="*/ 0 h 471"/>
              <a:gd name="T62" fmla="*/ 3088 w 3088"/>
              <a:gd name="T63" fmla="*/ 471 h 471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088" h="471">
                <a:moveTo>
                  <a:pt x="3080" y="231"/>
                </a:moveTo>
                <a:cubicBezTo>
                  <a:pt x="3012" y="248"/>
                  <a:pt x="2941" y="256"/>
                  <a:pt x="2872" y="239"/>
                </a:cubicBezTo>
                <a:cubicBezTo>
                  <a:pt x="2777" y="175"/>
                  <a:pt x="2947" y="298"/>
                  <a:pt x="2840" y="175"/>
                </a:cubicBezTo>
                <a:cubicBezTo>
                  <a:pt x="2822" y="154"/>
                  <a:pt x="2768" y="159"/>
                  <a:pt x="2744" y="143"/>
                </a:cubicBezTo>
                <a:cubicBezTo>
                  <a:pt x="2670" y="94"/>
                  <a:pt x="2561" y="93"/>
                  <a:pt x="2480" y="87"/>
                </a:cubicBezTo>
                <a:cubicBezTo>
                  <a:pt x="2320" y="76"/>
                  <a:pt x="2405" y="81"/>
                  <a:pt x="2224" y="71"/>
                </a:cubicBezTo>
                <a:cubicBezTo>
                  <a:pt x="1656" y="0"/>
                  <a:pt x="1029" y="60"/>
                  <a:pt x="496" y="63"/>
                </a:cubicBezTo>
                <a:cubicBezTo>
                  <a:pt x="344" y="78"/>
                  <a:pt x="186" y="97"/>
                  <a:pt x="56" y="183"/>
                </a:cubicBezTo>
                <a:cubicBezTo>
                  <a:pt x="34" y="216"/>
                  <a:pt x="12" y="242"/>
                  <a:pt x="0" y="279"/>
                </a:cubicBezTo>
                <a:cubicBezTo>
                  <a:pt x="14" y="336"/>
                  <a:pt x="49" y="361"/>
                  <a:pt x="104" y="375"/>
                </a:cubicBezTo>
                <a:cubicBezTo>
                  <a:pt x="188" y="431"/>
                  <a:pt x="368" y="410"/>
                  <a:pt x="464" y="415"/>
                </a:cubicBezTo>
                <a:cubicBezTo>
                  <a:pt x="818" y="459"/>
                  <a:pt x="1180" y="463"/>
                  <a:pt x="1536" y="471"/>
                </a:cubicBezTo>
                <a:cubicBezTo>
                  <a:pt x="1701" y="468"/>
                  <a:pt x="1867" y="467"/>
                  <a:pt x="2032" y="463"/>
                </a:cubicBezTo>
                <a:cubicBezTo>
                  <a:pt x="2080" y="462"/>
                  <a:pt x="2128" y="457"/>
                  <a:pt x="2176" y="455"/>
                </a:cubicBezTo>
                <a:cubicBezTo>
                  <a:pt x="2339" y="449"/>
                  <a:pt x="2664" y="439"/>
                  <a:pt x="2664" y="439"/>
                </a:cubicBezTo>
                <a:cubicBezTo>
                  <a:pt x="2733" y="434"/>
                  <a:pt x="2805" y="438"/>
                  <a:pt x="2864" y="399"/>
                </a:cubicBezTo>
                <a:cubicBezTo>
                  <a:pt x="2878" y="358"/>
                  <a:pt x="2858" y="307"/>
                  <a:pt x="2904" y="287"/>
                </a:cubicBezTo>
                <a:cubicBezTo>
                  <a:pt x="2946" y="269"/>
                  <a:pt x="2996" y="274"/>
                  <a:pt x="3040" y="263"/>
                </a:cubicBezTo>
                <a:cubicBezTo>
                  <a:pt x="3056" y="259"/>
                  <a:pt x="3088" y="247"/>
                  <a:pt x="3088" y="247"/>
                </a:cubicBezTo>
                <a:cubicBezTo>
                  <a:pt x="3058" y="237"/>
                  <a:pt x="3056" y="243"/>
                  <a:pt x="3080" y="231"/>
                </a:cubicBezTo>
                <a:close/>
              </a:path>
            </a:pathLst>
          </a:custGeom>
          <a:noFill/>
          <a:ln w="9360">
            <a:solidFill>
              <a:srgbClr val="FFFF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794" name="Text Box 9">
            <a:extLst>
              <a:ext uri="{FF2B5EF4-FFF2-40B4-BE49-F238E27FC236}">
                <a16:creationId xmlns:a16="http://schemas.microsoft.com/office/drawing/2014/main" id="{4802BDB4-AC07-53D7-B01E-A252BF4AAA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338" y="5734050"/>
            <a:ext cx="36004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1014795" name="Line 10">
            <a:extLst>
              <a:ext uri="{FF2B5EF4-FFF2-40B4-BE49-F238E27FC236}">
                <a16:creationId xmlns:a16="http://schemas.microsoft.com/office/drawing/2014/main" id="{81FFA1D9-19B5-90BE-2CD8-00431EA399E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387725" y="4981575"/>
            <a:ext cx="711200" cy="423863"/>
          </a:xfrm>
          <a:prstGeom prst="line">
            <a:avLst/>
          </a:prstGeom>
          <a:noFill/>
          <a:ln w="9360">
            <a:solidFill>
              <a:srgbClr val="000000"/>
            </a:solidFill>
            <a:miter lim="800000"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796" name="Line 11">
            <a:extLst>
              <a:ext uri="{FF2B5EF4-FFF2-40B4-BE49-F238E27FC236}">
                <a16:creationId xmlns:a16="http://schemas.microsoft.com/office/drawing/2014/main" id="{8C8F16C7-86C1-F0C6-962C-058438858E29}"/>
              </a:ext>
            </a:extLst>
          </p:cNvPr>
          <p:cNvSpPr>
            <a:spLocks noChangeShapeType="1"/>
          </p:cNvSpPr>
          <p:nvPr/>
        </p:nvSpPr>
        <p:spPr bwMode="auto">
          <a:xfrm>
            <a:off x="6877050" y="1196975"/>
            <a:ext cx="288925" cy="73025"/>
          </a:xfrm>
          <a:prstGeom prst="line">
            <a:avLst/>
          </a:prstGeom>
          <a:noFill/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797" name="Line 12">
            <a:extLst>
              <a:ext uri="{FF2B5EF4-FFF2-40B4-BE49-F238E27FC236}">
                <a16:creationId xmlns:a16="http://schemas.microsoft.com/office/drawing/2014/main" id="{0BA39E57-1549-C733-A462-0D58F71CFDA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77050" y="1236663"/>
            <a:ext cx="288925" cy="134937"/>
          </a:xfrm>
          <a:prstGeom prst="line">
            <a:avLst/>
          </a:prstGeom>
          <a:noFill/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8BD47E20-CDA4-A377-D002-3730C345AB6B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514" name="Text Box 1">
            <a:extLst>
              <a:ext uri="{FF2B5EF4-FFF2-40B4-BE49-F238E27FC236}">
                <a16:creationId xmlns:a16="http://schemas.microsoft.com/office/drawing/2014/main" id="{B7360DF4-C175-2AC1-A0D3-8C69FE4009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63FB6463-D19B-45C4-8E42-E4A08F9297B4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24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576515" name="Text Box 2">
            <a:extLst>
              <a:ext uri="{FF2B5EF4-FFF2-40B4-BE49-F238E27FC236}">
                <a16:creationId xmlns:a16="http://schemas.microsoft.com/office/drawing/2014/main" id="{0437C781-75F6-C383-26A5-6A59C39EB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0750" y="1000125"/>
            <a:ext cx="3143250" cy="4995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2500"/>
              </a:spcBef>
              <a:buClrTx/>
              <a:buFontTx/>
              <a:buNone/>
            </a:pPr>
            <a:r>
              <a:rPr lang="fr-CH" altLang="it-CH" sz="4000" b="1">
                <a:cs typeface="Arial" panose="020B0604020202020204" pitchFamily="34" charset="0"/>
              </a:rPr>
              <a:t>Em breve </a:t>
            </a:r>
          </a:p>
          <a:p>
            <a:pPr eaLnBrk="1" hangingPunct="1">
              <a:spcBef>
                <a:spcPts val="2500"/>
              </a:spcBef>
              <a:buClrTx/>
              <a:buFontTx/>
              <a:buNone/>
            </a:pPr>
            <a:r>
              <a:rPr lang="fr-CH" altLang="it-CH" sz="4000" b="1">
                <a:cs typeface="Arial" panose="020B0604020202020204" pitchFamily="34" charset="0"/>
              </a:rPr>
              <a:t>O MERCADO NACIONAL  </a:t>
            </a:r>
          </a:p>
          <a:p>
            <a:pPr eaLnBrk="1" hangingPunct="1">
              <a:spcBef>
                <a:spcPts val="2500"/>
              </a:spcBef>
              <a:buClrTx/>
              <a:buFontTx/>
              <a:buNone/>
            </a:pPr>
            <a:r>
              <a:rPr lang="fr-CH" altLang="it-CH" sz="4000" b="1">
                <a:solidFill>
                  <a:srgbClr val="FF3300"/>
                </a:solidFill>
                <a:cs typeface="Arial" panose="020B0604020202020204" pitchFamily="34" charset="0"/>
              </a:rPr>
              <a:t>ESTÁ SATURADO</a:t>
            </a:r>
          </a:p>
          <a:p>
            <a:pPr eaLnBrk="1" hangingPunct="1">
              <a:spcBef>
                <a:spcPts val="2500"/>
              </a:spcBef>
              <a:buClrTx/>
              <a:buFontTx/>
              <a:buNone/>
            </a:pPr>
            <a:r>
              <a:rPr lang="fr-CH" altLang="it-CH" sz="1600" b="1" u="sng">
                <a:solidFill>
                  <a:schemeClr val="tx1"/>
                </a:solidFill>
                <a:cs typeface="Arial" panose="020B0604020202020204" pitchFamily="34" charset="0"/>
              </a:rPr>
              <a:t>Que fazer?</a:t>
            </a:r>
            <a:endParaRPr lang="fr-CH" altLang="it-CH" sz="4000" b="1" u="sng">
              <a:solidFill>
                <a:srgbClr val="FF3300"/>
              </a:solidFill>
              <a:cs typeface="Arial" panose="020B0604020202020204" pitchFamily="34" charset="0"/>
            </a:endParaRPr>
          </a:p>
        </p:txBody>
      </p:sp>
      <p:pic>
        <p:nvPicPr>
          <p:cNvPr id="576516" name="Picture 3">
            <a:extLst>
              <a:ext uri="{FF2B5EF4-FFF2-40B4-BE49-F238E27FC236}">
                <a16:creationId xmlns:a16="http://schemas.microsoft.com/office/drawing/2014/main" id="{F1DA3D0C-306B-6D80-0FA4-AC5EE776FB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857875" cy="6875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7A011575-B5A8-BAE0-A921-3918D912428F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834" name="Text Box 1">
            <a:extLst>
              <a:ext uri="{FF2B5EF4-FFF2-40B4-BE49-F238E27FC236}">
                <a16:creationId xmlns:a16="http://schemas.microsoft.com/office/drawing/2014/main" id="{CF296554-A2CD-BB80-5C2D-7AD81C6107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AFB5ED64-5D55-4DA6-B6E0-432F3CBC9410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240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1016835" name="Rectangle 2">
            <a:extLst>
              <a:ext uri="{FF2B5EF4-FFF2-40B4-BE49-F238E27FC236}">
                <a16:creationId xmlns:a16="http://schemas.microsoft.com/office/drawing/2014/main" id="{C16894C1-18E3-7D17-A676-862142692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381125"/>
            <a:ext cx="9144000" cy="1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1016836" name="Text Box 5">
            <a:extLst>
              <a:ext uri="{FF2B5EF4-FFF2-40B4-BE49-F238E27FC236}">
                <a16:creationId xmlns:a16="http://schemas.microsoft.com/office/drawing/2014/main" id="{35798EC8-C792-1CF5-39C3-DC26B475BE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425" y="6054725"/>
            <a:ext cx="4859338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t>O CAMPO DE REFUGIADOS DE JABALYA NA PALESTINA DESTRUÍDO PELOS ISRAELITAS EM 2014</a:t>
            </a:r>
          </a:p>
        </p:txBody>
      </p:sp>
      <p:pic>
        <p:nvPicPr>
          <p:cNvPr id="13" name="Picture 13" descr="guerra città bombardata">
            <a:extLst>
              <a:ext uri="{FF2B5EF4-FFF2-40B4-BE49-F238E27FC236}">
                <a16:creationId xmlns:a16="http://schemas.microsoft.com/office/drawing/2014/main" id="{BB6DB13B-0BF8-9BD5-B3D0-92DA2DEAFE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716463" y="481013"/>
            <a:ext cx="3790950" cy="5573712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Picture 14">
            <a:extLst>
              <a:ext uri="{FF2B5EF4-FFF2-40B4-BE49-F238E27FC236}">
                <a16:creationId xmlns:a16="http://schemas.microsoft.com/office/drawing/2014/main" id="{028FE816-BD02-9901-60CE-D29B01815D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96900" y="481013"/>
            <a:ext cx="3903663" cy="2620962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16839" name="Picture 2">
            <a:extLst>
              <a:ext uri="{FF2B5EF4-FFF2-40B4-BE49-F238E27FC236}">
                <a16:creationId xmlns:a16="http://schemas.microsoft.com/office/drawing/2014/main" id="{B5A890CF-FF1E-D6F5-47BC-EF0A84402D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8"/>
          <a:stretch>
            <a:fillRect/>
          </a:stretch>
        </p:blipFill>
        <p:spPr bwMode="auto">
          <a:xfrm>
            <a:off x="596900" y="3656013"/>
            <a:ext cx="3903663" cy="2398712"/>
          </a:xfrm>
          <a:prstGeom prst="rect">
            <a:avLst/>
          </a:prstGeom>
          <a:noFill/>
          <a:ln w="28575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1016840" name="Text Box 3">
            <a:extLst>
              <a:ext uri="{FF2B5EF4-FFF2-40B4-BE49-F238E27FC236}">
                <a16:creationId xmlns:a16="http://schemas.microsoft.com/office/drawing/2014/main" id="{315671CA-F498-0A56-990A-9DD716CF8D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250" y="3108325"/>
            <a:ext cx="4211638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t>A CIDADE JAPONESA DE NAGASAKI DEPOIS DO BOMBARDEAMENTO ATÔMICO EM 1945</a:t>
            </a:r>
          </a:p>
        </p:txBody>
      </p:sp>
      <p:sp>
        <p:nvSpPr>
          <p:cNvPr id="1016841" name="Text Box 6">
            <a:extLst>
              <a:ext uri="{FF2B5EF4-FFF2-40B4-BE49-F238E27FC236}">
                <a16:creationId xmlns:a16="http://schemas.microsoft.com/office/drawing/2014/main" id="{43932134-5565-3169-8EE3-E0F92A143C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84850" y="6065838"/>
            <a:ext cx="1655763" cy="311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t>   DRESDE  1945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29923BD2-2897-FFC6-F49A-3B6CC22B910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882" name="Text Box 1">
            <a:extLst>
              <a:ext uri="{FF2B5EF4-FFF2-40B4-BE49-F238E27FC236}">
                <a16:creationId xmlns:a16="http://schemas.microsoft.com/office/drawing/2014/main" id="{3E85D0B6-FEB0-AE5F-036B-448FA98FDD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29489B0E-2A86-483C-8534-CF5B94FF0A1B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241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1018883" name="Picture 2">
            <a:extLst>
              <a:ext uri="{FF2B5EF4-FFF2-40B4-BE49-F238E27FC236}">
                <a16:creationId xmlns:a16="http://schemas.microsoft.com/office/drawing/2014/main" id="{2ADF51C2-7A30-7757-E205-3C5487D39A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1638" y="3429000"/>
            <a:ext cx="3529012" cy="3254375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18884" name="Picture 3">
            <a:extLst>
              <a:ext uri="{FF2B5EF4-FFF2-40B4-BE49-F238E27FC236}">
                <a16:creationId xmlns:a16="http://schemas.microsoft.com/office/drawing/2014/main" id="{8CC7553F-1ACB-1696-8711-3998D0416C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013"/>
          <a:stretch>
            <a:fillRect/>
          </a:stretch>
        </p:blipFill>
        <p:spPr bwMode="auto">
          <a:xfrm>
            <a:off x="179388" y="3079750"/>
            <a:ext cx="3887787" cy="3598863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t="7013"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18885" name="Text Box 4">
            <a:extLst>
              <a:ext uri="{FF2B5EF4-FFF2-40B4-BE49-F238E27FC236}">
                <a16:creationId xmlns:a16="http://schemas.microsoft.com/office/drawing/2014/main" id="{4C446F92-D9EF-3531-A2F4-1EC15D3031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4663" y="2997200"/>
            <a:ext cx="4321175" cy="398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AS VÍTIMAS DA GUERRA</a:t>
            </a:r>
          </a:p>
        </p:txBody>
      </p:sp>
      <p:pic>
        <p:nvPicPr>
          <p:cNvPr id="1018886" name="Picture 5">
            <a:extLst>
              <a:ext uri="{FF2B5EF4-FFF2-40B4-BE49-F238E27FC236}">
                <a16:creationId xmlns:a16="http://schemas.microsoft.com/office/drawing/2014/main" id="{0F1CB9D9-A62E-4F06-A296-CB867E514E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6150" y="160338"/>
            <a:ext cx="5472113" cy="2849562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18887" name="Picture 6">
            <a:extLst>
              <a:ext uri="{FF2B5EF4-FFF2-40B4-BE49-F238E27FC236}">
                <a16:creationId xmlns:a16="http://schemas.microsoft.com/office/drawing/2014/main" id="{70957954-6A9A-A4A4-7C78-15E4F3627E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160338"/>
            <a:ext cx="3168650" cy="2836862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18888" name="Text Box 7">
            <a:extLst>
              <a:ext uri="{FF2B5EF4-FFF2-40B4-BE49-F238E27FC236}">
                <a16:creationId xmlns:a16="http://schemas.microsoft.com/office/drawing/2014/main" id="{FC1345CD-096F-C1F9-D361-1958DF87B3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2088" y="4868863"/>
            <a:ext cx="11874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ALEMANHA</a:t>
            </a: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fr-CH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t>1945</a:t>
            </a:r>
          </a:p>
        </p:txBody>
      </p:sp>
      <p:sp>
        <p:nvSpPr>
          <p:cNvPr id="1018889" name="Text Box 8">
            <a:extLst>
              <a:ext uri="{FF2B5EF4-FFF2-40B4-BE49-F238E27FC236}">
                <a16:creationId xmlns:a16="http://schemas.microsoft.com/office/drawing/2014/main" id="{DA51F032-9190-7830-5B89-C6895058B5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3713" y="2636838"/>
            <a:ext cx="14763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CH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VIETNÃ 1968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7EE6C6C7-0280-2212-4C3A-4733D9A2129B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930" name="Slide Number Placeholder 6">
            <a:extLst>
              <a:ext uri="{FF2B5EF4-FFF2-40B4-BE49-F238E27FC236}">
                <a16:creationId xmlns:a16="http://schemas.microsoft.com/office/drawing/2014/main" id="{81F4696C-4F4D-E54A-585A-E770BA603E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16688" y="5932488"/>
            <a:ext cx="2133600" cy="4762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CBAA9D1E-628F-412F-BB71-D0DA983ED85D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242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sp>
        <p:nvSpPr>
          <p:cNvPr id="1020931" name="Rectangle 2">
            <a:extLst>
              <a:ext uri="{FF2B5EF4-FFF2-40B4-BE49-F238E27FC236}">
                <a16:creationId xmlns:a16="http://schemas.microsoft.com/office/drawing/2014/main" id="{B10E816A-D8EA-A0A3-9225-C806F76394A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757238" y="5019675"/>
            <a:ext cx="3394075" cy="1143000"/>
          </a:xfrm>
        </p:spPr>
        <p:txBody>
          <a:bodyPr/>
          <a:lstStyle/>
          <a:p>
            <a:pPr algn="l" eaLnBrk="1" hangingPunct="1"/>
            <a:r>
              <a:rPr lang="pt-BR" altLang="it-CH" sz="2000" b="1">
                <a:solidFill>
                  <a:schemeClr val="tx1"/>
                </a:solidFill>
              </a:rPr>
              <a:t>O objetivo oficial da guerra: para trazer liberdade e democracia no estilo americano</a:t>
            </a:r>
            <a:endParaRPr lang="it-IT" altLang="it-CH" sz="2000" b="1">
              <a:solidFill>
                <a:schemeClr val="tx1"/>
              </a:solidFill>
            </a:endParaRPr>
          </a:p>
        </p:txBody>
      </p:sp>
      <p:pic>
        <p:nvPicPr>
          <p:cNvPr id="621572" name="Picture 4" descr="amerioil 2 immagine censurata">
            <a:extLst>
              <a:ext uri="{FF2B5EF4-FFF2-40B4-BE49-F238E27FC236}">
                <a16:creationId xmlns:a16="http://schemas.microsoft.com/office/drawing/2014/main" id="{2C652D3C-FFDC-68AC-828F-6009F6121971}"/>
              </a:ext>
            </a:extLst>
          </p:cNvPr>
          <p:cNvPicPr>
            <a:picLocks noGrp="1" noChangeAspect="1" noChangeArrowheads="1"/>
          </p:cNvPicPr>
          <p:nvPr>
            <p:ph sz="half" idx="1"/>
          </p:nvPr>
        </p:nvPicPr>
        <p:blipFill>
          <a:blip r:embed="rId4"/>
          <a:srcRect/>
          <a:stretch>
            <a:fillRect/>
          </a:stretch>
        </p:blipFill>
        <p:spPr>
          <a:xfrm>
            <a:off x="828675" y="723900"/>
            <a:ext cx="3097213" cy="3054350"/>
          </a:xfrm>
          <a:ln w="1270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21573" name="Picture 6" descr="amerioil 4 immagine reale">
            <a:extLst>
              <a:ext uri="{FF2B5EF4-FFF2-40B4-BE49-F238E27FC236}">
                <a16:creationId xmlns:a16="http://schemas.microsoft.com/office/drawing/2014/main" id="{F910BE4D-EF33-1E1F-D819-02F911F223BE}"/>
              </a:ext>
            </a:extLst>
          </p:cNvPr>
          <p:cNvPicPr>
            <a:picLocks noGrp="1" noChangeAspect="1" noChangeArrowheads="1"/>
          </p:cNvPicPr>
          <p:nvPr>
            <p:ph sz="half" idx="2"/>
          </p:nvPr>
        </p:nvPicPr>
        <p:blipFill>
          <a:blip r:embed="rId5"/>
          <a:srcRect/>
          <a:stretch>
            <a:fillRect/>
          </a:stretch>
        </p:blipFill>
        <p:spPr>
          <a:xfrm>
            <a:off x="4500563" y="692150"/>
            <a:ext cx="3949700" cy="4824413"/>
          </a:xfrm>
          <a:ln w="1270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020934" name="Text Box 8">
            <a:extLst>
              <a:ext uri="{FF2B5EF4-FFF2-40B4-BE49-F238E27FC236}">
                <a16:creationId xmlns:a16="http://schemas.microsoft.com/office/drawing/2014/main" id="{A1DAA244-D25D-28D8-6688-F11B21EC4C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57688" y="5734050"/>
            <a:ext cx="26638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A realidade…..</a:t>
            </a:r>
            <a:endParaRPr lang="it-IT" altLang="it-CH" sz="2000" b="1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1020935" name="Text Box 9">
            <a:extLst>
              <a:ext uri="{FF2B5EF4-FFF2-40B4-BE49-F238E27FC236}">
                <a16:creationId xmlns:a16="http://schemas.microsoft.com/office/drawing/2014/main" id="{87DB7D0F-C4C2-A555-DE36-8CB4B5B9C0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675" y="4252913"/>
            <a:ext cx="1728788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LA GUERRA</a:t>
            </a:r>
            <a:endParaRPr lang="it-IT" altLang="it-CH" sz="2000" b="1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C5C5043F-9C36-0BD0-6420-52AFED621D49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978" name="Text Box 1">
            <a:extLst>
              <a:ext uri="{FF2B5EF4-FFF2-40B4-BE49-F238E27FC236}">
                <a16:creationId xmlns:a16="http://schemas.microsoft.com/office/drawing/2014/main" id="{05A4A32E-59BD-8146-E645-0AEECA39B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113D6666-0324-48F1-B283-2FC292819B3D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243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1012739" name="Text Box 2">
            <a:extLst>
              <a:ext uri="{FF2B5EF4-FFF2-40B4-BE49-F238E27FC236}">
                <a16:creationId xmlns:a16="http://schemas.microsoft.com/office/drawing/2014/main" id="{89C9D2C4-8884-58CF-0E30-89C9C930ED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412875"/>
            <a:ext cx="8280400" cy="3946525"/>
          </a:xfrm>
          <a:prstGeom prst="rect">
            <a:avLst/>
          </a:prstGeom>
          <a:solidFill>
            <a:srgbClr val="FFFF00"/>
          </a:solidFill>
          <a:ln w="12700">
            <a:solidFill>
              <a:schemeClr val="accent4">
                <a:lumMod val="95000"/>
                <a:lumOff val="5000"/>
              </a:schemeClr>
            </a:solidFill>
          </a:ln>
          <a:effectLst/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500"/>
              </a:spcBef>
              <a:buClrTx/>
              <a:buFontTx/>
              <a:buNone/>
              <a:defRPr/>
            </a:pPr>
            <a:r>
              <a:rPr lang="fr-CH" altLang="it-CH" sz="2400" b="1" dirty="0">
                <a:cs typeface="Arial" panose="020B0604020202020204" pitchFamily="34" charset="0"/>
              </a:rPr>
              <a:t>CADA ANO NO MUNDO GASTA-SE </a:t>
            </a:r>
          </a:p>
          <a:p>
            <a:pPr eaLnBrk="1" hangingPunct="1">
              <a:spcBef>
                <a:spcPts val="1500"/>
              </a:spcBef>
              <a:buClrTx/>
              <a:buFontTx/>
              <a:buNone/>
              <a:defRPr/>
            </a:pPr>
            <a:endParaRPr lang="fr-CH" altLang="it-CH" sz="2400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2000"/>
              </a:spcBef>
              <a:buClrTx/>
              <a:buFontTx/>
              <a:buNone/>
              <a:defRPr/>
            </a:pPr>
            <a:r>
              <a:rPr lang="fr-CH" altLang="it-CH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2.00.000.000.000 (+ de dos mil </a:t>
            </a:r>
            <a:r>
              <a:rPr lang="fr-CH" altLang="it-CH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bilhões</a:t>
            </a:r>
            <a:r>
              <a:rPr lang="fr-CH" altLang="it-CH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)    de  $  para o </a:t>
            </a:r>
            <a:r>
              <a:rPr lang="fr-CH" altLang="it-CH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armamento</a:t>
            </a:r>
            <a:r>
              <a:rPr lang="fr-CH" altLang="it-CH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e a </a:t>
            </a:r>
            <a:r>
              <a:rPr lang="fr-CH" altLang="it-CH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defesa</a:t>
            </a:r>
            <a:endParaRPr lang="fr-CH" altLang="it-CH" b="1" dirty="0">
              <a:solidFill>
                <a:schemeClr val="accent4">
                  <a:lumMod val="95000"/>
                  <a:lumOff val="5000"/>
                </a:schemeClr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ts val="2000"/>
              </a:spcBef>
              <a:buClrTx/>
              <a:buFontTx/>
              <a:buNone/>
              <a:defRPr/>
            </a:pPr>
            <a:endParaRPr lang="fr-CH" altLang="it-CH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1500"/>
              </a:spcBef>
              <a:buClrTx/>
              <a:buFontTx/>
              <a:buNone/>
              <a:defRPr/>
            </a:pPr>
            <a:r>
              <a:rPr lang="fr-CH" altLang="it-CH" sz="2400" b="1" dirty="0">
                <a:cs typeface="Arial" panose="020B0604020202020204" pitchFamily="34" charset="0"/>
              </a:rPr>
              <a:t>(ESTE DINHEIRO SERIA SUFICIENTE PARA DAR DE COMER A TODOS OS POBRES DO PLANETA)</a:t>
            </a:r>
          </a:p>
        </p:txBody>
      </p:sp>
      <p:sp>
        <p:nvSpPr>
          <p:cNvPr id="1022980" name="CasellaDiTesto 1">
            <a:extLst>
              <a:ext uri="{FF2B5EF4-FFF2-40B4-BE49-F238E27FC236}">
                <a16:creationId xmlns:a16="http://schemas.microsoft.com/office/drawing/2014/main" id="{203DA026-4E0A-381C-55CD-8A1161568E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6207125"/>
            <a:ext cx="27368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it-CH" altLang="it-CH" sz="1200">
                <a:solidFill>
                  <a:schemeClr val="tx1"/>
                </a:solidFill>
                <a:cs typeface="Arial" panose="020B0604020202020204" pitchFamily="34" charset="0"/>
              </a:rPr>
              <a:t>http://www.sipri.org/yearbook/2012/04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438DB96F-2646-3661-D203-9F9711F933B1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026" name="Segnaposto numero diapositiva 4">
            <a:extLst>
              <a:ext uri="{FF2B5EF4-FFF2-40B4-BE49-F238E27FC236}">
                <a16:creationId xmlns:a16="http://schemas.microsoft.com/office/drawing/2014/main" id="{6F62AF93-12BC-D4A9-086D-3BBA2F86C523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xfrm>
            <a:off x="6045200" y="6338887"/>
            <a:ext cx="27432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40" tIns="45720" rIns="91440" bIns="4572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  <a:tabLst/>
            </a:pPr>
            <a:fld id="{4EB406FB-576A-483D-89ED-AAC0829628AE}" type="slidenum">
              <a:rPr lang="en-US" altLang="en-US" sz="1200" b="1" smtClean="0">
                <a:solidFill>
                  <a:schemeClr val="tx1"/>
                </a:solidFill>
              </a:rPr>
              <a:pPr algn="r">
                <a:spcBef>
                  <a:spcPct val="0"/>
                </a:spcBef>
                <a:buClrTx/>
                <a:buSzTx/>
                <a:buFontTx/>
                <a:buNone/>
                <a:tabLst/>
              </a:pPr>
              <a:t>244</a:t>
            </a:fld>
            <a:endParaRPr lang="it-IT" altLang="en-US" sz="1200" b="1" dirty="0">
              <a:solidFill>
                <a:schemeClr val="tx1"/>
              </a:solidFill>
            </a:endParaRPr>
          </a:p>
        </p:txBody>
      </p:sp>
      <p:pic>
        <p:nvPicPr>
          <p:cNvPr id="862210" name="Picture 2" descr="Potrebbe essere un'immagine raffigurante 1 persona e il seguente testo &quot;Spreco di enormi forze produttive, il militarismo rappresenta per la classe capitalistica un investimento irrinunciabile sul piano economico e il miglior sostegno della dominazione di classe sul piano sociale e politico. ROSA LUXEMBURG 1871 -1919&quot;">
            <a:extLst>
              <a:ext uri="{FF2B5EF4-FFF2-40B4-BE49-F238E27FC236}">
                <a16:creationId xmlns:a16="http://schemas.microsoft.com/office/drawing/2014/main" id="{6B968204-7256-92C8-1627-01743EF8032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/>
          <a:srcRect t="1301" r="50228"/>
          <a:stretch/>
        </p:blipFill>
        <p:spPr bwMode="auto">
          <a:xfrm>
            <a:off x="881063" y="519113"/>
            <a:ext cx="3889375" cy="5630862"/>
          </a:xfrm>
          <a:prstGeom prst="rect">
            <a:avLst/>
          </a:prstGeom>
          <a:ln w="38100">
            <a:solidFill>
              <a:schemeClr val="bg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12708" name="CasellaDiTesto 1">
            <a:extLst>
              <a:ext uri="{FF2B5EF4-FFF2-40B4-BE49-F238E27FC236}">
                <a16:creationId xmlns:a16="http://schemas.microsoft.com/office/drawing/2014/main" id="{B81627FF-6A95-6178-0FC7-60FAE06DCC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3800" y="519113"/>
            <a:ext cx="3784600" cy="58197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pt-BR" altLang="en-US" sz="2500" b="1" dirty="0"/>
              <a:t>Desperdício de enormes forças produtivas, o militarismo representa para a classe capitalista um investimento indispensável no plano econômico e o melhor suporte para a dominação de classe no plano social e político. </a:t>
            </a:r>
            <a:r>
              <a:rPr lang="en-US" altLang="en-US" sz="2500" b="1" dirty="0"/>
              <a:t> </a:t>
            </a:r>
          </a:p>
          <a:p>
            <a:pPr>
              <a:defRPr/>
            </a:pPr>
            <a:r>
              <a:rPr lang="en-US" altLang="en-US" sz="1875" b="1" dirty="0"/>
              <a:t> </a:t>
            </a:r>
          </a:p>
          <a:p>
            <a:pPr>
              <a:defRPr/>
            </a:pPr>
            <a:r>
              <a:rPr lang="en-US" altLang="en-US" b="1" dirty="0"/>
              <a:t>Rosa Luxemburg </a:t>
            </a:r>
          </a:p>
          <a:p>
            <a:pPr>
              <a:defRPr/>
            </a:pPr>
            <a:r>
              <a:rPr lang="en-US" altLang="en-US" sz="1050" b="1" dirty="0"/>
              <a:t>1871 – 1919</a:t>
            </a:r>
          </a:p>
        </p:txBody>
      </p:sp>
      <p:sp>
        <p:nvSpPr>
          <p:cNvPr id="1025029" name="CasellaDiTesto 1">
            <a:extLst>
              <a:ext uri="{FF2B5EF4-FFF2-40B4-BE49-F238E27FC236}">
                <a16:creationId xmlns:a16="http://schemas.microsoft.com/office/drawing/2014/main" id="{ED9EC099-53D4-36C4-E3AA-02A97D5D5E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1063" y="6338888"/>
            <a:ext cx="39608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chemeClr val="tx1"/>
                </a:solidFill>
              </a:rPr>
              <a:t>https://pt.wikipedia.org/wiki/Rosa_Luxemburgo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69CB30DD-22D8-C7ED-2396-B12EA420DF6F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074" name="Text Box 1">
            <a:extLst>
              <a:ext uri="{FF2B5EF4-FFF2-40B4-BE49-F238E27FC236}">
                <a16:creationId xmlns:a16="http://schemas.microsoft.com/office/drawing/2014/main" id="{988EAA6C-0B23-5508-9C20-5201C87330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04025" y="576897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167888A4-DCA9-46F6-A442-D8AA2941CA48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245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1027075" name="Text Box 2">
            <a:extLst>
              <a:ext uri="{FF2B5EF4-FFF2-40B4-BE49-F238E27FC236}">
                <a16:creationId xmlns:a16="http://schemas.microsoft.com/office/drawing/2014/main" id="{8022C6D1-68EA-0A18-3C52-940404C96A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836613"/>
            <a:ext cx="7848600" cy="4814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2000"/>
              </a:spcBef>
              <a:buClrTx/>
              <a:buFontTx/>
              <a:buNone/>
            </a:pPr>
            <a:r>
              <a:rPr lang="fr-CH" altLang="it-CH" b="1">
                <a:solidFill>
                  <a:srgbClr val="FF3300"/>
                </a:solidFill>
                <a:cs typeface="Arial" panose="020B0604020202020204" pitchFamily="34" charset="0"/>
              </a:rPr>
              <a:t>OS DESEMPREGADOS EM 2013</a:t>
            </a:r>
          </a:p>
          <a:p>
            <a:pPr eaLnBrk="1" hangingPunct="1">
              <a:lnSpc>
                <a:spcPct val="180000"/>
              </a:lnSpc>
              <a:spcBef>
                <a:spcPts val="1500"/>
              </a:spcBef>
              <a:buClrTx/>
              <a:buFontTx/>
              <a:buNone/>
            </a:pPr>
            <a:r>
              <a:rPr lang="fr-CH" altLang="it-CH" sz="2400" b="1">
                <a:cs typeface="Arial" panose="020B0604020202020204" pitchFamily="34" charset="0"/>
              </a:rPr>
              <a:t>MUNDO  		:    mas de 200.000.000</a:t>
            </a:r>
          </a:p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CH" altLang="it-CH" sz="2400" b="1">
                <a:cs typeface="Arial" panose="020B0604020202020204" pitchFamily="34" charset="0"/>
              </a:rPr>
              <a:t>EUROPA		:    25.000.000</a:t>
            </a:r>
          </a:p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CH" altLang="it-CH" sz="2400" b="1">
                <a:cs typeface="Arial" panose="020B0604020202020204" pitchFamily="34" charset="0"/>
              </a:rPr>
              <a:t>ALEMANHA	:      3.000.000</a:t>
            </a:r>
          </a:p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CH" altLang="it-CH" sz="2400" b="1">
                <a:cs typeface="Arial" panose="020B0604020202020204" pitchFamily="34" charset="0"/>
              </a:rPr>
              <a:t>SUIÇA		:    150.000 - 300.000</a:t>
            </a:r>
          </a:p>
          <a:p>
            <a:pPr eaLnBrk="1" hangingPunct="1">
              <a:spcBef>
                <a:spcPts val="1500"/>
              </a:spcBef>
              <a:buClrTx/>
              <a:buFontTx/>
              <a:buNone/>
            </a:pPr>
            <a:endParaRPr lang="fr-CH" altLang="it-CH" sz="2400" b="1">
              <a:cs typeface="Arial" panose="020B0604020202020204" pitchFamily="34" charset="0"/>
            </a:endParaRPr>
          </a:p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CH" altLang="it-CH" sz="2400" b="1">
                <a:cs typeface="Arial" panose="020B0604020202020204" pitchFamily="34" charset="0"/>
              </a:rPr>
              <a:t>MÉDIA  :                               </a:t>
            </a:r>
          </a:p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CH" altLang="it-CH" sz="2400" b="1">
                <a:cs typeface="Arial" panose="020B0604020202020204" pitchFamily="34" charset="0"/>
              </a:rPr>
              <a:t>5 - 10 % dos trabalhadores</a:t>
            </a:r>
          </a:p>
        </p:txBody>
      </p:sp>
      <p:pic>
        <p:nvPicPr>
          <p:cNvPr id="650244" name="Picture 5" descr="C:\Users\Enrico\Enrico\Documenti\AA Enrico nuovo\Politica\Presentazione marxismo\1264530518_0.jpg">
            <a:extLst>
              <a:ext uri="{FF2B5EF4-FFF2-40B4-BE49-F238E27FC236}">
                <a16:creationId xmlns:a16="http://schemas.microsoft.com/office/drawing/2014/main" id="{8F37D765-BAAF-9563-839F-4DA4C07FC1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76825" y="4246563"/>
            <a:ext cx="3270250" cy="199866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027077" name="CasellaDiTesto 1">
            <a:extLst>
              <a:ext uri="{FF2B5EF4-FFF2-40B4-BE49-F238E27FC236}">
                <a16:creationId xmlns:a16="http://schemas.microsoft.com/office/drawing/2014/main" id="{A1646EBE-00E9-13CD-5798-4A8554EDFC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9700" y="5984875"/>
            <a:ext cx="8651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it-CH" altLang="it-CH" sz="800">
                <a:solidFill>
                  <a:schemeClr val="bg1"/>
                </a:solidFill>
                <a:cs typeface="Arial" panose="020B0604020202020204" pitchFamily="34" charset="0"/>
              </a:rPr>
              <a:t>España 2012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A329A188-CA50-5D9D-BE18-58241F4ED1A4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122" name="Text Box 1">
            <a:extLst>
              <a:ext uri="{FF2B5EF4-FFF2-40B4-BE49-F238E27FC236}">
                <a16:creationId xmlns:a16="http://schemas.microsoft.com/office/drawing/2014/main" id="{AF713E76-B786-96D1-5118-6C227DDAAC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1957387"/>
            <a:ext cx="8229600" cy="2943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2900" b="1" u="sng" dirty="0">
                <a:solidFill>
                  <a:srgbClr val="FF3300"/>
                </a:solidFill>
                <a:cs typeface="Arial" panose="020B0604020202020204" pitchFamily="34" charset="0"/>
              </a:rPr>
              <a:t>O SISTEMA ECONÔMICO E AS ALTERNATIVAS</a:t>
            </a:r>
            <a:br>
              <a:rPr lang="fr-CH" altLang="it-CH" sz="2900" b="1" u="sng" dirty="0">
                <a:solidFill>
                  <a:srgbClr val="FF3300"/>
                </a:solidFill>
                <a:cs typeface="Arial" panose="020B0604020202020204" pitchFamily="34" charset="0"/>
              </a:rPr>
            </a:br>
            <a:r>
              <a:rPr lang="fr-CH" altLang="it-CH" sz="4000" b="1" u="sng" dirty="0">
                <a:solidFill>
                  <a:srgbClr val="FF3300"/>
                </a:solidFill>
                <a:cs typeface="Arial" panose="020B0604020202020204" pitchFamily="34" charset="0"/>
              </a:rPr>
              <a:t> </a:t>
            </a:r>
            <a:br>
              <a:rPr lang="fr-CH" altLang="it-CH" sz="4000" b="1" u="sng" dirty="0">
                <a:solidFill>
                  <a:srgbClr val="FF3300"/>
                </a:solidFill>
                <a:cs typeface="Arial" panose="020B0604020202020204" pitchFamily="34" charset="0"/>
              </a:rPr>
            </a:br>
            <a:r>
              <a:rPr lang="fr-CH" altLang="it-CH" sz="50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0000"/>
                </a:solidFill>
                <a:latin typeface="+mj-lt"/>
                <a:ea typeface="+mn-ea"/>
                <a:cs typeface="Arial" pitchFamily="34" charset="0"/>
              </a:rPr>
              <a:t>FIM 2ª PARTE</a:t>
            </a:r>
            <a:br>
              <a:rPr lang="fr-CH" altLang="it-CH" sz="4000" b="1" u="sng" dirty="0">
                <a:solidFill>
                  <a:srgbClr val="FF3300"/>
                </a:solidFill>
                <a:cs typeface="Arial" panose="020B0604020202020204" pitchFamily="34" charset="0"/>
              </a:rPr>
            </a:br>
            <a:endParaRPr lang="fr-CH" altLang="it-CH" sz="4000" b="1" u="sng" dirty="0">
              <a:solidFill>
                <a:srgbClr val="FF3300"/>
              </a:solidFill>
              <a:cs typeface="Arial" panose="020B0604020202020204" pitchFamily="34" charset="0"/>
            </a:endParaRPr>
          </a:p>
        </p:txBody>
      </p:sp>
      <p:sp>
        <p:nvSpPr>
          <p:cNvPr id="1029123" name="Text Box 2">
            <a:extLst>
              <a:ext uri="{FF2B5EF4-FFF2-40B4-BE49-F238E27FC236}">
                <a16:creationId xmlns:a16="http://schemas.microsoft.com/office/drawing/2014/main" id="{67D72898-C7CB-E402-E952-71B356B103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7ED268D-161D-4790-9FB2-8C9F1321A7BC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246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1029124" name="Rectangle 3">
            <a:extLst>
              <a:ext uri="{FF2B5EF4-FFF2-40B4-BE49-F238E27FC236}">
                <a16:creationId xmlns:a16="http://schemas.microsoft.com/office/drawing/2014/main" id="{A97B388F-4C49-4445-29ED-2CE7759A2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188913"/>
            <a:ext cx="8785225" cy="6480175"/>
          </a:xfrm>
          <a:prstGeom prst="rect">
            <a:avLst/>
          </a:prstGeom>
          <a:noFill/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29C2596F-428E-F5A1-15E2-38A59332A127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170" name="CasellaDiTesto 2">
            <a:extLst>
              <a:ext uri="{FF2B5EF4-FFF2-40B4-BE49-F238E27FC236}">
                <a16:creationId xmlns:a16="http://schemas.microsoft.com/office/drawing/2014/main" id="{6AE07222-1B28-26CF-3894-7931929B7D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8888" y="1196975"/>
            <a:ext cx="6769100" cy="1076325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it-CH" altLang="it-CH" b="1">
                <a:solidFill>
                  <a:srgbClr val="FF0000"/>
                </a:solidFill>
                <a:cs typeface="Arial" panose="020B0604020202020204" pitchFamily="34" charset="0"/>
              </a:rPr>
              <a:t>O SISTEMA ECONÔMICO ATUAL E AS ALTERNATIVAS</a:t>
            </a:r>
          </a:p>
        </p:txBody>
      </p:sp>
      <p:sp>
        <p:nvSpPr>
          <p:cNvPr id="1031171" name="CasellaDiTesto 3">
            <a:extLst>
              <a:ext uri="{FF2B5EF4-FFF2-40B4-BE49-F238E27FC236}">
                <a16:creationId xmlns:a16="http://schemas.microsoft.com/office/drawing/2014/main" id="{897DB719-1733-7CFB-7B1E-A93C4876C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9832" y="2667987"/>
            <a:ext cx="3637309" cy="861774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it-CH" altLang="it-CH" sz="5000" b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FF0000"/>
                </a:solidFill>
                <a:latin typeface="+mj-lt"/>
                <a:ea typeface="+mn-ea"/>
                <a:cs typeface="Arial" pitchFamily="34" charset="0"/>
              </a:rPr>
              <a:t>3ª PARTE</a:t>
            </a:r>
          </a:p>
        </p:txBody>
      </p:sp>
      <p:sp>
        <p:nvSpPr>
          <p:cNvPr id="1031172" name="CasellaDiTesto 4">
            <a:extLst>
              <a:ext uri="{FF2B5EF4-FFF2-40B4-BE49-F238E27FC236}">
                <a16:creationId xmlns:a16="http://schemas.microsoft.com/office/drawing/2014/main" id="{05AD80AA-C4C3-1076-6872-E828EE4A1B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8888" y="3933825"/>
            <a:ext cx="6769100" cy="1938338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it-CH" altLang="it-CH" sz="6000" b="1">
                <a:cs typeface="Arial" panose="020B0604020202020204" pitchFamily="34" charset="0"/>
              </a:rPr>
              <a:t>AS ALTERNATIVAS</a:t>
            </a:r>
          </a:p>
        </p:txBody>
      </p:sp>
      <p:sp>
        <p:nvSpPr>
          <p:cNvPr id="1031173" name="Rectangle 3">
            <a:extLst>
              <a:ext uri="{FF2B5EF4-FFF2-40B4-BE49-F238E27FC236}">
                <a16:creationId xmlns:a16="http://schemas.microsoft.com/office/drawing/2014/main" id="{165E8A72-D42C-56C6-4C96-A0A5D3403F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188913"/>
            <a:ext cx="8785225" cy="6480175"/>
          </a:xfrm>
          <a:prstGeom prst="rect">
            <a:avLst/>
          </a:prstGeom>
          <a:noFill/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8E1B8AA7-DECF-BF3A-1C65-2DC440AA30F3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218" name="Text Box 1">
            <a:extLst>
              <a:ext uri="{FF2B5EF4-FFF2-40B4-BE49-F238E27FC236}">
                <a16:creationId xmlns:a16="http://schemas.microsoft.com/office/drawing/2014/main" id="{196BCC30-04D4-B16D-DF98-204CE3AC5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BA1F3AC4-D6DD-4270-980F-9ADEC321BC04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248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1033219" name="Text Box 2">
            <a:extLst>
              <a:ext uri="{FF2B5EF4-FFF2-40B4-BE49-F238E27FC236}">
                <a16:creationId xmlns:a16="http://schemas.microsoft.com/office/drawing/2014/main" id="{36F39AD7-6C2F-00B6-34B3-A913EC0B75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413" y="2492375"/>
            <a:ext cx="86518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1033220" name="Picture 3">
            <a:extLst>
              <a:ext uri="{FF2B5EF4-FFF2-40B4-BE49-F238E27FC236}">
                <a16:creationId xmlns:a16="http://schemas.microsoft.com/office/drawing/2014/main" id="{E694C37A-C4B2-E1B9-ECEC-90C8A9F6F0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050" y="-23813"/>
            <a:ext cx="9182100" cy="6905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33221" name="Text Box 4">
            <a:extLst>
              <a:ext uri="{FF2B5EF4-FFF2-40B4-BE49-F238E27FC236}">
                <a16:creationId xmlns:a16="http://schemas.microsoft.com/office/drawing/2014/main" id="{9AD5BDA6-CE71-1E72-724F-CA98A4C2ED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438" y="4872038"/>
            <a:ext cx="3635375" cy="823912"/>
          </a:xfrm>
          <a:prstGeom prst="rect">
            <a:avLst/>
          </a:prstGeom>
          <a:solidFill>
            <a:srgbClr val="FFFFD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FR" altLang="it-CH" sz="1600" b="1">
                <a:cs typeface="Arial" panose="020B0604020202020204" pitchFamily="34" charset="0"/>
              </a:rPr>
              <a:t>O PROPRIETÁRIO ESPERA PODER VENDER OS SEUS RAVIOLIS ANTES DO PRAZO DE VALIDADE</a:t>
            </a:r>
          </a:p>
        </p:txBody>
      </p:sp>
      <p:sp>
        <p:nvSpPr>
          <p:cNvPr id="1033222" name="Text Box 5">
            <a:extLst>
              <a:ext uri="{FF2B5EF4-FFF2-40B4-BE49-F238E27FC236}">
                <a16:creationId xmlns:a16="http://schemas.microsoft.com/office/drawing/2014/main" id="{B0415E7A-E96B-5E82-B4CB-AEF3B6902B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0563" y="4857750"/>
            <a:ext cx="1928812" cy="1522413"/>
          </a:xfrm>
          <a:prstGeom prst="rect">
            <a:avLst/>
          </a:prstGeom>
          <a:solidFill>
            <a:srgbClr val="FFFFD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1800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FR" altLang="it-CH" sz="1400" b="1">
                <a:cs typeface="Arial" panose="020B0604020202020204" pitchFamily="34" charset="0"/>
              </a:rPr>
              <a:t>OS DESEMPREGADOS NÃO TÊM DINHEIRO POR ISSO ROUBAM OS RAVIOLIS DE QUE PRECISAM</a:t>
            </a:r>
          </a:p>
        </p:txBody>
      </p:sp>
      <p:sp>
        <p:nvSpPr>
          <p:cNvPr id="1033223" name="AutoShape 6">
            <a:extLst>
              <a:ext uri="{FF2B5EF4-FFF2-40B4-BE49-F238E27FC236}">
                <a16:creationId xmlns:a16="http://schemas.microsoft.com/office/drawing/2014/main" id="{089A5FC8-B9DC-7885-1C34-0C9DF740C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2060575"/>
            <a:ext cx="433388" cy="288925"/>
          </a:xfrm>
          <a:prstGeom prst="leftArrow">
            <a:avLst>
              <a:gd name="adj1" fmla="val 50000"/>
              <a:gd name="adj2" fmla="val 37500"/>
            </a:avLst>
          </a:prstGeom>
          <a:solidFill>
            <a:srgbClr val="FFFFF7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1033224" name="Text Box 7">
            <a:extLst>
              <a:ext uri="{FF2B5EF4-FFF2-40B4-BE49-F238E27FC236}">
                <a16:creationId xmlns:a16="http://schemas.microsoft.com/office/drawing/2014/main" id="{C836F338-DCC4-67F2-A157-B92D61EDC7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9925" y="1844675"/>
            <a:ext cx="1582738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FR" altLang="it-CH" sz="1400" b="1">
                <a:cs typeface="Arial" panose="020B0604020202020204" pitchFamily="34" charset="0"/>
              </a:rPr>
              <a:t>Armazém cheio de raviolis por vender</a:t>
            </a:r>
          </a:p>
        </p:txBody>
      </p:sp>
      <p:sp>
        <p:nvSpPr>
          <p:cNvPr id="1033225" name="Text Box 8">
            <a:extLst>
              <a:ext uri="{FF2B5EF4-FFF2-40B4-BE49-F238E27FC236}">
                <a16:creationId xmlns:a16="http://schemas.microsoft.com/office/drawing/2014/main" id="{C5BF4A25-F173-0B34-AB3E-D715DEB05D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188" y="5759450"/>
            <a:ext cx="3106737" cy="458788"/>
          </a:xfrm>
          <a:prstGeom prst="rect">
            <a:avLst/>
          </a:prstGeom>
          <a:solidFill>
            <a:srgbClr val="FFFFD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CH" altLang="it-CH" sz="1200" b="1">
                <a:cs typeface="Arial" panose="020B0604020202020204" pitchFamily="34" charset="0"/>
              </a:rPr>
              <a:t>Mas os desempregados não têm dinheiro para comprar os raviolis.</a:t>
            </a:r>
          </a:p>
        </p:txBody>
      </p:sp>
      <p:sp>
        <p:nvSpPr>
          <p:cNvPr id="1033226" name="Segnaposto numero diapositiva 1">
            <a:extLst>
              <a:ext uri="{FF2B5EF4-FFF2-40B4-BE49-F238E27FC236}">
                <a16:creationId xmlns:a16="http://schemas.microsoft.com/office/drawing/2014/main" id="{40EC3716-ACEB-8138-0011-4483509A3BD6}"/>
              </a:ext>
            </a:extLst>
          </p:cNvPr>
          <p:cNvSpPr txBox="1">
            <a:spLocks/>
          </p:cNvSpPr>
          <p:nvPr/>
        </p:nvSpPr>
        <p:spPr bwMode="auto">
          <a:xfrm>
            <a:off x="8153400" y="6245225"/>
            <a:ext cx="533400" cy="330200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SzTx/>
              <a:buFontTx/>
              <a:buNone/>
            </a:pPr>
            <a:fld id="{32EE98FA-B69D-4550-9FBC-A913F17BFA95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248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A9FE3369-2410-621B-5E34-D1157694B122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170" name="Text Box 1">
            <a:extLst>
              <a:ext uri="{FF2B5EF4-FFF2-40B4-BE49-F238E27FC236}">
                <a16:creationId xmlns:a16="http://schemas.microsoft.com/office/drawing/2014/main" id="{E1D2B367-79AE-957E-4A16-844A12B765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67625" y="6308725"/>
            <a:ext cx="1019175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  <a:defRPr/>
            </a:pPr>
            <a:fld id="{9D7B8223-95BD-4929-B3DB-B9754EB3F125}" type="slidenum">
              <a:rPr lang="it-IT" altLang="it-CH" sz="1400" b="1" smtClean="0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  <a:defRPr/>
              </a:pPr>
              <a:t>249</a:t>
            </a:fld>
            <a:endParaRPr lang="it-IT" altLang="it-CH" sz="1400" b="1">
              <a:solidFill>
                <a:schemeClr val="accent4">
                  <a:lumMod val="95000"/>
                  <a:lumOff val="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031171" name="Text Box 2">
            <a:extLst>
              <a:ext uri="{FF2B5EF4-FFF2-40B4-BE49-F238E27FC236}">
                <a16:creationId xmlns:a16="http://schemas.microsoft.com/office/drawing/2014/main" id="{A0448F3B-1E9F-8AC7-61B3-898CAB79D2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1125538"/>
            <a:ext cx="5019675" cy="1557337"/>
          </a:xfrm>
          <a:prstGeom prst="rect">
            <a:avLst/>
          </a:prstGeom>
          <a:solidFill>
            <a:srgbClr val="FFFF00"/>
          </a:solidFill>
          <a:ln w="12700">
            <a:solidFill>
              <a:schemeClr val="accent4">
                <a:lumMod val="95000"/>
                <a:lumOff val="5000"/>
              </a:schemeClr>
            </a:solidFill>
          </a:ln>
          <a:effectLst/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it-CH" altLang="it-CH" sz="2400" b="1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O ESTADO,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it-CH" altLang="it-CH" sz="2400" b="1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garante da propriedade privada,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it-CH" altLang="it-CH" sz="2400" b="1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deve ajudar o proprietário a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it-CH" altLang="it-CH" sz="2400" b="1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defender os seus raviolis.</a:t>
            </a:r>
          </a:p>
        </p:txBody>
      </p:sp>
      <p:sp>
        <p:nvSpPr>
          <p:cNvPr id="1031172" name="Text Box 3">
            <a:extLst>
              <a:ext uri="{FF2B5EF4-FFF2-40B4-BE49-F238E27FC236}">
                <a16:creationId xmlns:a16="http://schemas.microsoft.com/office/drawing/2014/main" id="{0E4C1263-1705-909A-F3FC-9883428871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4054475"/>
            <a:ext cx="5019675" cy="1557338"/>
          </a:xfrm>
          <a:prstGeom prst="rect">
            <a:avLst/>
          </a:prstGeom>
          <a:solidFill>
            <a:srgbClr val="FFFF00"/>
          </a:solidFill>
          <a:ln w="12700">
            <a:solidFill>
              <a:schemeClr val="accent4">
                <a:lumMod val="95000"/>
                <a:lumOff val="5000"/>
              </a:schemeClr>
            </a:solidFill>
          </a:ln>
          <a:effectLst/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it-CH" altLang="it-CH" sz="2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O ESTADO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fr-FR" altLang="it-CH" sz="2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delega</a:t>
            </a:r>
            <a:r>
              <a:rPr lang="fr-FR" altLang="it-CH" sz="2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fr-FR" altLang="it-CH" sz="2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esta</a:t>
            </a:r>
            <a:r>
              <a:rPr lang="fr-FR" altLang="it-CH" sz="2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fr-FR" altLang="it-CH" sz="2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tarefa</a:t>
            </a:r>
            <a:r>
              <a:rPr lang="fr-FR" altLang="it-CH" sz="2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ao </a:t>
            </a:r>
            <a:r>
              <a:rPr lang="it-CH" altLang="it-CH" sz="2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seu</a:t>
            </a:r>
            <a:r>
              <a:rPr lang="it-CH" altLang="it-CH" sz="2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it-CH" altLang="it-CH" sz="2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braço</a:t>
            </a:r>
            <a:r>
              <a:rPr lang="it-CH" altLang="it-CH" sz="2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it-CH" altLang="it-CH" sz="2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armado</a:t>
            </a:r>
            <a:r>
              <a:rPr lang="it-CH" altLang="it-CH" sz="2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: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it-CH" altLang="it-CH" sz="2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a </a:t>
            </a:r>
            <a:r>
              <a:rPr lang="it-CH" altLang="it-CH" sz="2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polícia</a:t>
            </a:r>
            <a:r>
              <a:rPr lang="it-CH" altLang="it-CH" sz="2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e o </a:t>
            </a:r>
            <a:r>
              <a:rPr lang="it-CH" altLang="it-CH" sz="2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exército</a:t>
            </a:r>
            <a:r>
              <a:rPr lang="it-CH" altLang="it-CH" sz="2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.</a:t>
            </a:r>
          </a:p>
        </p:txBody>
      </p:sp>
      <p:pic>
        <p:nvPicPr>
          <p:cNvPr id="1035269" name="Picture 13" descr="C:\Users\Enrico\Desktop\Estado.jpg">
            <a:extLst>
              <a:ext uri="{FF2B5EF4-FFF2-40B4-BE49-F238E27FC236}">
                <a16:creationId xmlns:a16="http://schemas.microsoft.com/office/drawing/2014/main" id="{8ED57263-E178-66FB-B345-196D7F9094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1813" y="2959100"/>
            <a:ext cx="727075" cy="817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9DF7742F-F0DA-DD9E-D5D1-F215443552BB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562" name="Text Box 1">
            <a:extLst>
              <a:ext uri="{FF2B5EF4-FFF2-40B4-BE49-F238E27FC236}">
                <a16:creationId xmlns:a16="http://schemas.microsoft.com/office/drawing/2014/main" id="{488B6FAD-EFED-EFDA-55E4-FDDF1ECC8C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F993FCF6-32BE-46A8-9DED-EF06FA8A8E34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25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578563" name="Rectangle 2">
            <a:extLst>
              <a:ext uri="{FF2B5EF4-FFF2-40B4-BE49-F238E27FC236}">
                <a16:creationId xmlns:a16="http://schemas.microsoft.com/office/drawing/2014/main" id="{C4427912-7210-9AFE-4DA7-A10906EBF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0" y="1000125"/>
            <a:ext cx="4572000" cy="4881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750"/>
              </a:spcBef>
              <a:buClrTx/>
              <a:buFontTx/>
              <a:buNone/>
            </a:pPr>
            <a:r>
              <a:rPr lang="fr-CH" altLang="it-CH" sz="2800" b="1">
                <a:cs typeface="Arial" panose="020B0604020202020204" pitchFamily="34" charset="0"/>
              </a:rPr>
              <a:t>O </a:t>
            </a:r>
            <a:r>
              <a:rPr lang="fr-CH" altLang="it-CH" sz="2800" b="1" u="sng">
                <a:cs typeface="Arial" panose="020B0604020202020204" pitchFamily="34" charset="0"/>
              </a:rPr>
              <a:t>DIRETOR</a:t>
            </a:r>
            <a:r>
              <a:rPr lang="fr-CH" altLang="it-CH" sz="2800" b="1">
                <a:cs typeface="Arial" panose="020B0604020202020204" pitchFamily="34" charset="0"/>
              </a:rPr>
              <a:t> DECIDE QUE PRECISO VENDER OS CARROS </a:t>
            </a:r>
            <a:r>
              <a:rPr lang="fr-CH" altLang="it-CH" sz="2800" b="1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fr-CH" altLang="it-CH" b="1">
                <a:solidFill>
                  <a:srgbClr val="FF0000"/>
                </a:solidFill>
                <a:cs typeface="Arial" panose="020B0604020202020204" pitchFamily="34" charset="0"/>
              </a:rPr>
              <a:t>W</a:t>
            </a:r>
            <a:r>
              <a:rPr lang="fr-CH" altLang="it-CH" sz="2800" b="1">
                <a:cs typeface="Arial" panose="020B0604020202020204" pitchFamily="34" charset="0"/>
              </a:rPr>
              <a:t>  NO ESTRANGEIRO  </a:t>
            </a:r>
          </a:p>
          <a:p>
            <a:pPr eaLnBrk="1" hangingPunct="1">
              <a:spcBef>
                <a:spcPts val="2000"/>
              </a:spcBef>
              <a:buClrTx/>
              <a:buFontTx/>
              <a:buNone/>
            </a:pPr>
            <a:r>
              <a:rPr lang="fr-CH" altLang="it-CH" sz="2800" b="1">
                <a:cs typeface="Arial" panose="020B0604020202020204" pitchFamily="34" charset="0"/>
              </a:rPr>
              <a:t>POR EXEMPLO                </a:t>
            </a:r>
            <a:r>
              <a:rPr lang="fr-CH" altLang="it-CH" b="1">
                <a:solidFill>
                  <a:srgbClr val="FF0000"/>
                </a:solidFill>
                <a:cs typeface="Arial" panose="020B0604020202020204" pitchFamily="34" charset="0"/>
              </a:rPr>
              <a:t>em França</a:t>
            </a:r>
          </a:p>
          <a:p>
            <a:pPr eaLnBrk="1" hangingPunct="1">
              <a:spcBef>
                <a:spcPts val="2000"/>
              </a:spcBef>
              <a:buClrTx/>
              <a:buFontTx/>
              <a:buNone/>
            </a:pPr>
            <a:endParaRPr lang="it-IT" altLang="it-CH" b="1">
              <a:solidFill>
                <a:srgbClr val="FF0000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ts val="1750"/>
              </a:spcBef>
              <a:buClrTx/>
              <a:buFontTx/>
              <a:buNone/>
            </a:pPr>
            <a:endParaRPr lang="fr-CH" altLang="it-CH" sz="2800" b="1">
              <a:solidFill>
                <a:srgbClr val="FF0000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2000">
                <a:cs typeface="Arial" panose="020B0604020202020204" pitchFamily="34" charset="0"/>
              </a:rPr>
              <a:t>O vendedor vai a França…</a:t>
            </a:r>
          </a:p>
        </p:txBody>
      </p:sp>
      <p:pic>
        <p:nvPicPr>
          <p:cNvPr id="578564" name="Picture 3">
            <a:extLst>
              <a:ext uri="{FF2B5EF4-FFF2-40B4-BE49-F238E27FC236}">
                <a16:creationId xmlns:a16="http://schemas.microsoft.com/office/drawing/2014/main" id="{4359DCDB-6003-2CB0-C549-F3389EA912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938" y="1571625"/>
            <a:ext cx="2174875" cy="1114425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78565" name="AutoShape 4">
            <a:extLst>
              <a:ext uri="{FF2B5EF4-FFF2-40B4-BE49-F238E27FC236}">
                <a16:creationId xmlns:a16="http://schemas.microsoft.com/office/drawing/2014/main" id="{BE8805C8-B614-DCFF-5091-DB328AC51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1688" y="1143000"/>
            <a:ext cx="474662" cy="428625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FF3300"/>
          </a:solidFill>
          <a:ln w="25560">
            <a:solidFill>
              <a:srgbClr val="BCBCB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578566" name="Picture 5">
            <a:extLst>
              <a:ext uri="{FF2B5EF4-FFF2-40B4-BE49-F238E27FC236}">
                <a16:creationId xmlns:a16="http://schemas.microsoft.com/office/drawing/2014/main" id="{48E77AB1-F51E-6E0D-EC77-A83A10177D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7813" y="4304698"/>
            <a:ext cx="896937" cy="19437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856AB64E-06E4-CE4C-A274-576C92AA0793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>
            <a:extLst>
              <a:ext uri="{FF2B5EF4-FFF2-40B4-BE49-F238E27FC236}">
                <a16:creationId xmlns:a16="http://schemas.microsoft.com/office/drawing/2014/main" id="{6938EC84-1BD0-311D-2501-C8B85641C25B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7956550" y="4076700"/>
            <a:ext cx="933450" cy="1008063"/>
          </a:xfrm>
        </p:spPr>
        <p:txBody>
          <a:bodyPr/>
          <a:lstStyle/>
          <a:p>
            <a:pPr eaLnBrk="1" hangingPunct="1"/>
            <a:r>
              <a:rPr lang="fr-CH" altLang="it-CH" b="1" i="1">
                <a:solidFill>
                  <a:schemeClr val="tx1"/>
                </a:solidFill>
              </a:rPr>
              <a:t>!</a:t>
            </a:r>
            <a:endParaRPr lang="it-IT" altLang="it-CH" b="1" i="1">
              <a:solidFill>
                <a:schemeClr val="tx1"/>
              </a:solidFill>
            </a:endParaRPr>
          </a:p>
        </p:txBody>
      </p:sp>
      <p:sp>
        <p:nvSpPr>
          <p:cNvPr id="1037315" name="Rectangle 3">
            <a:extLst>
              <a:ext uri="{FF2B5EF4-FFF2-40B4-BE49-F238E27FC236}">
                <a16:creationId xmlns:a16="http://schemas.microsoft.com/office/drawing/2014/main" id="{CB354B7A-7455-73CD-11A1-3B32894B21F3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5795963" y="3573463"/>
            <a:ext cx="2592387" cy="1727200"/>
          </a:xfrm>
        </p:spPr>
        <p:txBody>
          <a:bodyPr/>
          <a:lstStyle/>
          <a:p>
            <a:pPr eaLnBrk="1" hangingPunct="1"/>
            <a:r>
              <a:rPr lang="fr-CH" altLang="it-CH" sz="3600" b="1" i="1"/>
              <a:t>Chega </a:t>
            </a:r>
          </a:p>
          <a:p>
            <a:pPr eaLnBrk="1" hangingPunct="1"/>
            <a:r>
              <a:rPr lang="fr-CH" altLang="it-CH" sz="3600" b="1" i="1"/>
              <a:t>   a polícia</a:t>
            </a:r>
            <a:endParaRPr lang="it-IT" altLang="it-CH" sz="3600" b="1" i="1"/>
          </a:p>
        </p:txBody>
      </p:sp>
      <p:sp>
        <p:nvSpPr>
          <p:cNvPr id="1037316" name="Slide Number Placeholder 5">
            <a:extLst>
              <a:ext uri="{FF2B5EF4-FFF2-40B4-BE49-F238E27FC236}">
                <a16:creationId xmlns:a16="http://schemas.microsoft.com/office/drawing/2014/main" id="{5DE096D4-8A4E-451D-E472-5CD6C9D998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88125" y="6092825"/>
            <a:ext cx="2133600" cy="4762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82F74D9B-2505-4D8D-AFD4-8B3DB5B35652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250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pic>
        <p:nvPicPr>
          <p:cNvPr id="9" name="Picture 4" descr="manifestanti contro pola 2">
            <a:extLst>
              <a:ext uri="{FF2B5EF4-FFF2-40B4-BE49-F238E27FC236}">
                <a16:creationId xmlns:a16="http://schemas.microsoft.com/office/drawing/2014/main" id="{7FFB49F7-EFA8-F043-8F8E-052D7236EC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23850" y="342900"/>
            <a:ext cx="2547938" cy="2076450"/>
          </a:xfrm>
          <a:prstGeom prst="rect">
            <a:avLst/>
          </a:prstGeom>
          <a:noFill/>
          <a:ln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Picture 5" descr="arriva la polizia">
            <a:extLst>
              <a:ext uri="{FF2B5EF4-FFF2-40B4-BE49-F238E27FC236}">
                <a16:creationId xmlns:a16="http://schemas.microsoft.com/office/drawing/2014/main" id="{A8BC6CB1-7691-F10E-FD54-BAA66C7652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23850" y="2565400"/>
            <a:ext cx="5472113" cy="3870325"/>
          </a:xfrm>
          <a:prstGeom prst="rect">
            <a:avLst/>
          </a:prstGeom>
          <a:noFill/>
          <a:ln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6" descr="pola 3">
            <a:extLst>
              <a:ext uri="{FF2B5EF4-FFF2-40B4-BE49-F238E27FC236}">
                <a16:creationId xmlns:a16="http://schemas.microsoft.com/office/drawing/2014/main" id="{E212ACC3-EBD3-EF72-BEF6-2FAB9F0F25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940425" y="342900"/>
            <a:ext cx="2973388" cy="2092325"/>
          </a:xfrm>
          <a:prstGeom prst="rect">
            <a:avLst/>
          </a:prstGeom>
          <a:noFill/>
          <a:ln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Picture 7" descr="pola 4">
            <a:extLst>
              <a:ext uri="{FF2B5EF4-FFF2-40B4-BE49-F238E27FC236}">
                <a16:creationId xmlns:a16="http://schemas.microsoft.com/office/drawing/2014/main" id="{BAF03646-BDEC-E4C3-6199-A474880574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994025" y="342900"/>
            <a:ext cx="2801938" cy="2076450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16E47704-4F19-33C3-3777-416BB360ADA2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8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8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C -0.00104 -0.04162 -0.00225 -0.08324 -0.00329 -0.12486 C -0.00399 -0.15168 -0.00486 -0.17827 -0.00486 -0.20509 C -0.00486 -0.22751 -0.00381 -0.16 -0.00329 -0.13757 C -0.0019 -0.15861 -0.00086 -0.1815 0.00625 -0.20093 C 0.00782 -0.2141 0.00678 -0.22775 0.01268 -0.23884 C 0.01459 -0.24925 0.01615 -0.25757 0.01737 -0.26844 C 0.01789 -0.26567 0.01806 -0.26266 0.01893 -0.26012 C 0.0198 -0.2578 0.02153 -0.25619 0.02223 -0.25364 C 0.0231 -0.25041 0.02292 -0.24671 0.02379 -0.24324 C 0.02448 -0.24023 0.02587 -0.23746 0.02691 -0.23468 C 0.03039 -0.20578 0.02882 -0.21757 0.0316 -0.19884 C 0.03108 -0.19098 0.0316 -0.18312 0.03004 -0.17549 C 0.02952 -0.17272 0.02952 -0.1815 0.02848 -0.18405 C 0.02518 -0.19283 0.02205 -0.20162 0.01737 -0.20925 C 0.01407 -0.21457 0.00625 -0.22405 0.00625 -0.22405 C -0.00225 -0.2474 -0.02812 -0.27931 -0.04444 -0.29387 C -0.04965 -0.26104 -0.04739 -0.28 -0.0493 -0.23676 C -0.04878 -0.19954 -0.04947 -0.15237 -0.04618 -0.11214 C -0.04496 -0.09734 -0.04618 -0.05364 -0.03506 -0.04879 C -0.03263 -0.05318 -0.02934 -0.05665 -0.02708 -0.06127 C -0.01944 -0.07653 -0.03159 -0.05988 -0.02222 -0.07191 C -0.01979 -0.07838 -0.01666 -0.08439 -0.0144 -0.09087 C -0.01197 -0.0978 -0.00798 -0.11214 -0.00798 -0.11214 C -0.00642 -0.12462 -0.00659 -0.13387 -0.00954 -0.1459 C -0.00868 -0.08347 -0.01302 -0.01827 0.00157 0.04231 C 0.00712 0.01919 0.00625 -0.00647 0.01268 -0.0296 C 0.01806 -0.04879 0.01407 -0.0259 0.01893 -0.05087 C 0.01997 -0.05642 0.02223 -0.06775 0.02223 -0.06775 C 0.02587 -0.05295 0.02205 -0.03815 0.02049 -0.02335 C 0.01685 0.01087 0.01389 0.04439 0.00938 0.07815 C 0.00678 0.0978 0.00764 0.11769 0.00469 0.13734 C 0.00122 0.1859 0.0033 0.16717 0.0 0.19445 C -0.00503 0.16324 -0.01145 0.13295 -0.02395 0.10566 C -0.02447 0.1015 -0.0243 0.09688 -0.02552 0.09295 C -0.02638 0.09017 -0.02899 0.08925 -0.0302 0.0867 C -0.03298 0.08069 -0.03454 0.07399 -0.03663 0.06751 C -0.03993 0.05734 -0.04131 0.04462 -0.04288 0.03376 C -0.04236 0.0289 -0.04461 0.02127 -0.04131 0.01896 C -0.03854 0.01711 -0.0375 0.02566 -0.03663 0.02959 C -0.03541 0.03561 -0.03628 0.04231 -0.03506 0.04855 C -0.03246 0.06173 -0.02482 0.08948 -0.01753 0.09919 C -0.01232 0.08532 -0.01093 0.0622 -0.00798 0.04647 C -0.00503 0.03144 0.00244 0.01711 0.00625 0.00208 C 0.0132 0.02474 0.01007 0.02381 0.02535 0.03376 C 0.02778 0.02058 0.02657 0.00624 0.03004 -0.00647 C 0.03091 -0.00948 0.03421 -0.00971 0.03646 -0.01064 C 0.04271 -0.01295 0.04931 -0.01272 0.05556 -0.0148 C 0.05712 -0.01526 0.06181 -0.01734 0.06025 -0.01688 C 0.05764 -0.01619 0.05487 -0.01572 0.05226 -0.0148 C 0.0507 -0.01434 0.04914 -0.01341 0.04757 -0.01272 C 0.03334 -0.01387 0.02223 -0.01087 0.01112 -0.02127 C 0.00955 -0.02058 0.0073 -0.02104 0.00625 -0.01919 C 0.00487 -0.01688 0.00556 -0.01341 0.00469 -0.01064 C 0.00348 -0.00694 0.00139 -0.0037 0.0 0.0 Z " pathEditMode="relative" ptsTypes="fffffffffffffffffffffffffffffffffffffffffffffffffffffff">
                                      <p:cBhvr>
                                        <p:cTn id="11" dur="1000" fill="hold"/>
                                        <p:tgtEl>
                                          <p:spTgt spid="808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898" grpId="0"/>
      <p:bldP spid="80898" grpId="1"/>
    </p:bld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362" name="Text Box 1">
            <a:extLst>
              <a:ext uri="{FF2B5EF4-FFF2-40B4-BE49-F238E27FC236}">
                <a16:creationId xmlns:a16="http://schemas.microsoft.com/office/drawing/2014/main" id="{C1D18986-B396-81D9-0D7F-4F082941EA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5113" y="612775"/>
            <a:ext cx="846137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67DB0749-FB41-4967-9AD3-3C59F9FA7A7A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251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1039363" name="Text Box 3">
            <a:extLst>
              <a:ext uri="{FF2B5EF4-FFF2-40B4-BE49-F238E27FC236}">
                <a16:creationId xmlns:a16="http://schemas.microsoft.com/office/drawing/2014/main" id="{0CE25A0A-5662-C776-1B72-E123EB33DD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3" y="2081213"/>
            <a:ext cx="187007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600" b="1">
                <a:solidFill>
                  <a:srgbClr val="FFFFFF"/>
                </a:solidFill>
                <a:cs typeface="Arial" panose="020B0604020202020204" pitchFamily="34" charset="0"/>
              </a:rPr>
              <a:t>Mas desta vez ganham  os trabalhadores e os desempregados</a:t>
            </a:r>
          </a:p>
        </p:txBody>
      </p:sp>
      <p:pic>
        <p:nvPicPr>
          <p:cNvPr id="628741" name="Picture 6" descr="C:\Users\Enrico\Desktop\Queremos os raviolis.jpg">
            <a:extLst>
              <a:ext uri="{FF2B5EF4-FFF2-40B4-BE49-F238E27FC236}">
                <a16:creationId xmlns:a16="http://schemas.microsoft.com/office/drawing/2014/main" id="{E63F4B30-4DC9-1776-3B26-9EE6EC8F8C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 l="25031" r="16872"/>
          <a:stretch>
            <a:fillRect/>
          </a:stretch>
        </p:blipFill>
        <p:spPr bwMode="auto">
          <a:xfrm>
            <a:off x="6596063" y="4221163"/>
            <a:ext cx="2047875" cy="2160587"/>
          </a:xfrm>
          <a:prstGeom prst="rect">
            <a:avLst/>
          </a:prstGeom>
          <a:ln w="19050">
            <a:solidFill>
              <a:schemeClr val="bg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" name="Picture 4" descr="Manif 3">
            <a:extLst>
              <a:ext uri="{FF2B5EF4-FFF2-40B4-BE49-F238E27FC236}">
                <a16:creationId xmlns:a16="http://schemas.microsoft.com/office/drawing/2014/main" id="{36897FF6-AE19-5642-B0CA-E3A991D1D7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30225" y="404813"/>
            <a:ext cx="5838825" cy="5976937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44ABC1B6-AF5A-3F87-7E90-D87AF514853F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10" name="Text Box 1">
            <a:extLst>
              <a:ext uri="{FF2B5EF4-FFF2-40B4-BE49-F238E27FC236}">
                <a16:creationId xmlns:a16="http://schemas.microsoft.com/office/drawing/2014/main" id="{8EDE936B-55E0-DAB8-AAA4-49650711B3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5438" y="2014538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B2FE0DF8-67C5-403F-9CB2-06B8406E8D6A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252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1041411" name="Picture 2">
            <a:extLst>
              <a:ext uri="{FF2B5EF4-FFF2-40B4-BE49-F238E27FC236}">
                <a16:creationId xmlns:a16="http://schemas.microsoft.com/office/drawing/2014/main" id="{1BA3C4A7-6CF3-7170-EFB7-4543DD6766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1588" y="44450"/>
            <a:ext cx="2757487" cy="3960813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41412" name="Picture 3">
            <a:extLst>
              <a:ext uri="{FF2B5EF4-FFF2-40B4-BE49-F238E27FC236}">
                <a16:creationId xmlns:a16="http://schemas.microsoft.com/office/drawing/2014/main" id="{F48D4C9C-CE8A-2649-BE46-2B6F02D28F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44450"/>
            <a:ext cx="5688013" cy="2389188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41413" name="Picture 4">
            <a:extLst>
              <a:ext uri="{FF2B5EF4-FFF2-40B4-BE49-F238E27FC236}">
                <a16:creationId xmlns:a16="http://schemas.microsoft.com/office/drawing/2014/main" id="{4A004F63-5C39-F184-E638-D6B3668E26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2492375"/>
            <a:ext cx="3673475" cy="2416175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41414" name="Picture 5">
            <a:extLst>
              <a:ext uri="{FF2B5EF4-FFF2-40B4-BE49-F238E27FC236}">
                <a16:creationId xmlns:a16="http://schemas.microsoft.com/office/drawing/2014/main" id="{A29C4591-A360-0C02-4BC5-0935B637DC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675" y="4581525"/>
            <a:ext cx="3313113" cy="2276475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41415" name="Picture 6">
            <a:extLst>
              <a:ext uri="{FF2B5EF4-FFF2-40B4-BE49-F238E27FC236}">
                <a16:creationId xmlns:a16="http://schemas.microsoft.com/office/drawing/2014/main" id="{50C6817F-5F0D-8E1A-8E2E-C324F7348E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4921250"/>
            <a:ext cx="2952750" cy="193675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41416" name="Picture 7">
            <a:extLst>
              <a:ext uri="{FF2B5EF4-FFF2-40B4-BE49-F238E27FC236}">
                <a16:creationId xmlns:a16="http://schemas.microsoft.com/office/drawing/2014/main" id="{F0FC4BAB-1A7B-D527-3155-2D12AD46BE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8400" y="2492375"/>
            <a:ext cx="3001963" cy="2116138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41417" name="Picture 8">
            <a:extLst>
              <a:ext uri="{FF2B5EF4-FFF2-40B4-BE49-F238E27FC236}">
                <a16:creationId xmlns:a16="http://schemas.microsoft.com/office/drawing/2014/main" id="{5AE29C85-E6F4-D1E7-159A-945C156E7E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1738" y="3213100"/>
            <a:ext cx="2862262" cy="364490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41418" name="Text Box 9">
            <a:extLst>
              <a:ext uri="{FF2B5EF4-FFF2-40B4-BE49-F238E27FC236}">
                <a16:creationId xmlns:a16="http://schemas.microsoft.com/office/drawing/2014/main" id="{9981CB31-4A45-9749-0AF6-5E59F46041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0"/>
            <a:ext cx="2881313" cy="947738"/>
          </a:xfrm>
          <a:prstGeom prst="rect">
            <a:avLst/>
          </a:prstGeom>
          <a:solidFill>
            <a:srgbClr val="82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750"/>
              </a:spcBef>
              <a:buClrTx/>
              <a:buFontTx/>
              <a:buNone/>
            </a:pPr>
            <a:r>
              <a:rPr lang="fr-CH" altLang="it-CH" sz="2800" b="1">
                <a:solidFill>
                  <a:srgbClr val="FFFFFF"/>
                </a:solidFill>
                <a:cs typeface="Arial" panose="020B0604020202020204" pitchFamily="34" charset="0"/>
              </a:rPr>
              <a:t>ENTÃO CHEGA O EXÉRCITO…</a:t>
            </a:r>
          </a:p>
        </p:txBody>
      </p:sp>
      <p:sp>
        <p:nvSpPr>
          <p:cNvPr id="1041419" name="Text Box 10">
            <a:extLst>
              <a:ext uri="{FF2B5EF4-FFF2-40B4-BE49-F238E27FC236}">
                <a16:creationId xmlns:a16="http://schemas.microsoft.com/office/drawing/2014/main" id="{538204BC-9A9C-7242-B8F9-E760F4CA34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9188" y="928688"/>
            <a:ext cx="1428750" cy="520700"/>
          </a:xfrm>
          <a:prstGeom prst="rect">
            <a:avLst/>
          </a:prstGeom>
          <a:solidFill>
            <a:srgbClr val="8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800" b="1">
                <a:solidFill>
                  <a:srgbClr val="FFFFFF"/>
                </a:solidFill>
                <a:cs typeface="Arial" panose="020B0604020202020204" pitchFamily="34" charset="0"/>
              </a:rPr>
              <a:t>MAS...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3221C025-376A-8C31-48D4-0FBEC6E2DF0D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3458" name="Picture 2">
            <a:extLst>
              <a:ext uri="{FF2B5EF4-FFF2-40B4-BE49-F238E27FC236}">
                <a16:creationId xmlns:a16="http://schemas.microsoft.com/office/drawing/2014/main" id="{F609A49C-C90A-63A7-A079-29CD3C54DA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3813" y="-23813"/>
            <a:ext cx="9191626" cy="6905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43459" name="Text Box 3">
            <a:extLst>
              <a:ext uri="{FF2B5EF4-FFF2-40B4-BE49-F238E27FC236}">
                <a16:creationId xmlns:a16="http://schemas.microsoft.com/office/drawing/2014/main" id="{3A414C63-0175-05D5-A9C1-2CFFD3CD2A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3284538"/>
            <a:ext cx="3384550" cy="587375"/>
          </a:xfrm>
          <a:prstGeom prst="rect">
            <a:avLst/>
          </a:prstGeom>
          <a:solidFill>
            <a:srgbClr val="8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FR" altLang="it-CH" sz="1600" b="1">
                <a:solidFill>
                  <a:srgbClr val="FFFFFF"/>
                </a:solidFill>
                <a:cs typeface="Arial" panose="020B0604020202020204" pitchFamily="34" charset="0"/>
              </a:rPr>
              <a:t>O POVO GANHA E OCUPA O  ARMAZÉM DE RAVIOLIS…</a:t>
            </a:r>
          </a:p>
        </p:txBody>
      </p:sp>
      <p:sp>
        <p:nvSpPr>
          <p:cNvPr id="1043460" name="Text Box 4">
            <a:extLst>
              <a:ext uri="{FF2B5EF4-FFF2-40B4-BE49-F238E27FC236}">
                <a16:creationId xmlns:a16="http://schemas.microsoft.com/office/drawing/2014/main" id="{563ABE38-2312-E9F0-455B-2A3E3A4D61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4438" y="6381750"/>
            <a:ext cx="2087562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>
                <a:solidFill>
                  <a:srgbClr val="161616"/>
                </a:solidFill>
                <a:cs typeface="Arial" panose="020B0604020202020204" pitchFamily="34" charset="0"/>
              </a:rPr>
              <a:t>…e também a fábrica de raviolis.</a:t>
            </a:r>
          </a:p>
        </p:txBody>
      </p:sp>
      <p:sp>
        <p:nvSpPr>
          <p:cNvPr id="1043461" name="Text Box 1">
            <a:extLst>
              <a:ext uri="{FF2B5EF4-FFF2-40B4-BE49-F238E27FC236}">
                <a16:creationId xmlns:a16="http://schemas.microsoft.com/office/drawing/2014/main" id="{4A5E8490-9DA5-18B6-0408-BBE76F522C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3282950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FC3839F-BA60-466F-B68D-146C21260EFD}" type="slidenum">
              <a:rPr lang="it-IT" altLang="it-CH" sz="1400">
                <a:solidFill>
                  <a:srgbClr val="0D0D0D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253</a:t>
            </a:fld>
            <a:endParaRPr lang="it-IT" altLang="it-CH" sz="1400">
              <a:solidFill>
                <a:srgbClr val="0D0D0D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87A9138A-0CCD-6807-694E-EC454E1B5E0E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506" name="Text Box 1">
            <a:extLst>
              <a:ext uri="{FF2B5EF4-FFF2-40B4-BE49-F238E27FC236}">
                <a16:creationId xmlns:a16="http://schemas.microsoft.com/office/drawing/2014/main" id="{5E21E7FF-DAF7-A3EC-D412-F6423C01C2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010E27C0-FF56-47EE-9BC9-9E0C407C9437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254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1045507" name="Text Box 2">
            <a:extLst>
              <a:ext uri="{FF2B5EF4-FFF2-40B4-BE49-F238E27FC236}">
                <a16:creationId xmlns:a16="http://schemas.microsoft.com/office/drawing/2014/main" id="{65E98800-BB72-07EB-CDE7-9658F83416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8688" y="1714500"/>
            <a:ext cx="4000500" cy="1785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O exército estrangeiro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chamado pelo ESTADO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para ajudar é posto em fuga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pela população. 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2000" b="1">
              <a:solidFill>
                <a:srgbClr val="FFFFFF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100" b="1">
                <a:solidFill>
                  <a:srgbClr val="FFFFFF"/>
                </a:solidFill>
                <a:cs typeface="Arial" panose="020B0604020202020204" pitchFamily="34" charset="0"/>
              </a:rPr>
              <a:t>(como no Vietnã) </a:t>
            </a:r>
          </a:p>
        </p:txBody>
      </p:sp>
      <p:sp>
        <p:nvSpPr>
          <p:cNvPr id="1045508" name="Text Box 3">
            <a:extLst>
              <a:ext uri="{FF2B5EF4-FFF2-40B4-BE49-F238E27FC236}">
                <a16:creationId xmlns:a16="http://schemas.microsoft.com/office/drawing/2014/main" id="{5D28A19C-2DAB-60AB-66E1-F91BE5CEB3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8688" y="5143500"/>
            <a:ext cx="7710487" cy="1450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Agora ninguém pode impedir as pessoas de levar os raviolis...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2000" b="1">
              <a:solidFill>
                <a:srgbClr val="FFFFFF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100" b="1">
                <a:solidFill>
                  <a:srgbClr val="FFFFFF"/>
                </a:solidFill>
                <a:cs typeface="Arial" panose="020B0604020202020204" pitchFamily="34" charset="0"/>
              </a:rPr>
              <a:t>( ... e também de levar a fábrica de raviolis, a de automóveis e... O ESTADO)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</a:p>
        </p:txBody>
      </p:sp>
      <p:sp>
        <p:nvSpPr>
          <p:cNvPr id="1045509" name="Text Box 4">
            <a:extLst>
              <a:ext uri="{FF2B5EF4-FFF2-40B4-BE49-F238E27FC236}">
                <a16:creationId xmlns:a16="http://schemas.microsoft.com/office/drawing/2014/main" id="{78D91B45-23CA-DC64-95EB-8F0FFFA85A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1938" y="3929063"/>
            <a:ext cx="1071562" cy="763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100">
                <a:solidFill>
                  <a:srgbClr val="FFFFFF"/>
                </a:solidFill>
                <a:cs typeface="Arial" panose="020B0604020202020204" pitchFamily="34" charset="0"/>
              </a:rPr>
              <a:t>O povo utiliza terríveis armas biológicas</a:t>
            </a:r>
          </a:p>
        </p:txBody>
      </p:sp>
      <p:pic>
        <p:nvPicPr>
          <p:cNvPr id="1045510" name="Picture 5">
            <a:extLst>
              <a:ext uri="{FF2B5EF4-FFF2-40B4-BE49-F238E27FC236}">
                <a16:creationId xmlns:a16="http://schemas.microsoft.com/office/drawing/2014/main" id="{4DADC145-689B-398C-0CE1-8FF65CF45E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9700" y="804863"/>
            <a:ext cx="2665413" cy="4062412"/>
          </a:xfrm>
          <a:prstGeom prst="rect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6E2F5D3F-8B80-9840-C971-180A8A816382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554" name="Slide Number Placeholder 1">
            <a:extLst>
              <a:ext uri="{FF2B5EF4-FFF2-40B4-BE49-F238E27FC236}">
                <a16:creationId xmlns:a16="http://schemas.microsoft.com/office/drawing/2014/main" id="{9330D1D0-CC8A-D525-6398-0C58441D08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E3545BB4-395B-4C5B-A5B9-9F6FF34D2456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255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pic>
        <p:nvPicPr>
          <p:cNvPr id="632835" name="Picture 2" descr="http://farm1.static.flickr.com/17/21601370_db833d36a4.jpg?v=0">
            <a:extLst>
              <a:ext uri="{FF2B5EF4-FFF2-40B4-BE49-F238E27FC236}">
                <a16:creationId xmlns:a16="http://schemas.microsoft.com/office/drawing/2014/main" id="{C38152EB-FB86-1191-571F-92E5644AFF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85750" y="1143000"/>
            <a:ext cx="5715000" cy="4286250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047556" name="TextBox 3">
            <a:extLst>
              <a:ext uri="{FF2B5EF4-FFF2-40B4-BE49-F238E27FC236}">
                <a16:creationId xmlns:a16="http://schemas.microsoft.com/office/drawing/2014/main" id="{B0FC3ECF-14C4-5D4F-F7DF-DFF3CBDF4D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6500" y="1143000"/>
            <a:ext cx="2071688" cy="3232150"/>
          </a:xfrm>
          <a:prstGeom prst="rect">
            <a:avLst/>
          </a:prstGeom>
          <a:noFill/>
          <a:ln w="9525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2000">
                <a:solidFill>
                  <a:srgbClr val="FFFFFF"/>
                </a:solidFill>
                <a:cs typeface="Arial" panose="020B0604020202020204" pitchFamily="34" charset="0"/>
              </a:rPr>
              <a:t>Agora </a:t>
            </a:r>
            <a:r>
              <a:rPr lang="it-CH" altLang="it-CH" sz="2000">
                <a:solidFill>
                  <a:srgbClr val="FFFF00"/>
                </a:solidFill>
                <a:cs typeface="Arial" panose="020B0604020202020204" pitchFamily="34" charset="0"/>
              </a:rPr>
              <a:t>todo  o mundo </a:t>
            </a:r>
            <a:r>
              <a:rPr lang="it-CH" altLang="it-CH" sz="2000">
                <a:solidFill>
                  <a:srgbClr val="FFFFFF"/>
                </a:solidFill>
                <a:cs typeface="Arial" panose="020B0604020202020204" pitchFamily="34" charset="0"/>
              </a:rPr>
              <a:t>pode levar raviolis, mas</a:t>
            </a:r>
            <a:r>
              <a:rPr lang="it-CH" altLang="it-CH" sz="2000">
                <a:solidFill>
                  <a:srgbClr val="FFFF00"/>
                </a:solidFill>
                <a:cs typeface="Arial" panose="020B0604020202020204" pitchFamily="34" charset="0"/>
              </a:rPr>
              <a:t>.</a:t>
            </a:r>
            <a:r>
              <a:rPr lang="it-CH" altLang="it-CH" sz="2000">
                <a:solidFill>
                  <a:srgbClr val="FFFFFF"/>
                </a:solidFill>
                <a:cs typeface="Arial" panose="020B0604020202020204" pitchFamily="34" charset="0"/>
              </a:rPr>
              <a:t>....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it-CH" altLang="it-CH" sz="2000">
              <a:solidFill>
                <a:srgbClr val="FFFFFF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2000">
                <a:solidFill>
                  <a:srgbClr val="FFFFFF"/>
                </a:solidFill>
                <a:cs typeface="Arial" panose="020B0604020202020204" pitchFamily="34" charset="0"/>
              </a:rPr>
              <a:t>.......após                 alguns dias, o armazém de raviolis                      </a:t>
            </a:r>
            <a:r>
              <a:rPr lang="it-CH" altLang="it-CH" sz="2400" b="1">
                <a:solidFill>
                  <a:srgbClr val="FFFF00"/>
                </a:solidFill>
                <a:cs typeface="Arial" panose="020B0604020202020204" pitchFamily="34" charset="0"/>
              </a:rPr>
              <a:t>está vazia!</a:t>
            </a:r>
          </a:p>
        </p:txBody>
      </p:sp>
      <p:sp>
        <p:nvSpPr>
          <p:cNvPr id="1047557" name="CasellaDiTesto 1">
            <a:extLst>
              <a:ext uri="{FF2B5EF4-FFF2-40B4-BE49-F238E27FC236}">
                <a16:creationId xmlns:a16="http://schemas.microsoft.com/office/drawing/2014/main" id="{9E09B57C-9089-20A9-F1CA-49E8FC0E71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3000" y="5016500"/>
            <a:ext cx="24034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2400" b="1">
                <a:latin typeface="Arial Black" panose="020B0A04020102020204" pitchFamily="34" charset="0"/>
                <a:cs typeface="Arial" panose="020B0604020202020204" pitchFamily="34" charset="0"/>
              </a:rPr>
              <a:t>O que facer ?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C0582E5F-519E-3D1F-A06C-9E89F735BE1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602" name="Text Box 1">
            <a:extLst>
              <a:ext uri="{FF2B5EF4-FFF2-40B4-BE49-F238E27FC236}">
                <a16:creationId xmlns:a16="http://schemas.microsoft.com/office/drawing/2014/main" id="{7F53C178-F9D4-ABFB-B37E-2B660D12AB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932D955F-9B8D-4305-A267-B30D336A977A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256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1049603" name="Rectangle 2">
            <a:extLst>
              <a:ext uri="{FF2B5EF4-FFF2-40B4-BE49-F238E27FC236}">
                <a16:creationId xmlns:a16="http://schemas.microsoft.com/office/drawing/2014/main" id="{53144C4C-0D14-CFA8-CC21-B19ED5762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1913" y="1700213"/>
            <a:ext cx="6840537" cy="3448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s-ES" altLang="it-CH" sz="2000" b="1">
                <a:cs typeface="Arial" panose="020B0604020202020204" pitchFamily="34" charset="0"/>
              </a:rPr>
              <a:t>O povo ganhou (como no Vietnã) e se apropria da fábrica de raviolis, da fábrica de automóveis e de todos os outros meios de produção de bens e serviços, da terra e também do Estado.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s-ES" altLang="it-CH" sz="2000" b="1">
                <a:latin typeface="Times New Roman" panose="02020603050405020304" pitchFamily="18" charset="0"/>
                <a:cs typeface="Arial" panose="020B0604020202020204" pitchFamily="34" charset="0"/>
              </a:rPr>
              <a:t>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s-ES" altLang="it-CH" sz="2000" b="1">
                <a:cs typeface="Arial" panose="020B0604020202020204" pitchFamily="34" charset="0"/>
              </a:rPr>
              <a:t>A propriedade privada e a apropriação da mais-valia já não  existem.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s-ES" altLang="it-CH" sz="2000" b="1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s-ES" altLang="it-CH" sz="2000" b="1">
                <a:cs typeface="Arial" panose="020B0604020202020204" pitchFamily="34" charset="0"/>
              </a:rPr>
              <a:t>No entanto, no início, devemos proceder por etapas, ou seja, com uma economia mista.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s-ES" altLang="it-CH" sz="2000" b="1">
                <a:cs typeface="Arial" panose="020B0604020202020204" pitchFamily="34" charset="0"/>
              </a:rPr>
              <a:t>Exemplo: as democracias da Europa do Norte.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2E4DE06E-0188-5D28-8C0E-1A6D48F7BE67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650" name="Text Box 1">
            <a:extLst>
              <a:ext uri="{FF2B5EF4-FFF2-40B4-BE49-F238E27FC236}">
                <a16:creationId xmlns:a16="http://schemas.microsoft.com/office/drawing/2014/main" id="{EEA8EE21-1C4A-745C-C16B-CD4BF63589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D9C592D4-18AE-410E-9262-D9EF349B00CB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257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1051651" name="Text Box 2">
            <a:extLst>
              <a:ext uri="{FF2B5EF4-FFF2-40B4-BE49-F238E27FC236}">
                <a16:creationId xmlns:a16="http://schemas.microsoft.com/office/drawing/2014/main" id="{4A2C6EBD-0866-0F18-3463-285BA1D89B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" y="42863"/>
            <a:ext cx="8302625" cy="5713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br>
              <a:rPr lang="fr-CH" altLang="it-CH" sz="3600" b="1" u="sng">
                <a:solidFill>
                  <a:srgbClr val="FF33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</a:br>
            <a:br>
              <a:rPr lang="fr-CH" altLang="it-CH" sz="3600" b="1" u="sng">
                <a:solidFill>
                  <a:srgbClr val="FF33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</a:br>
            <a:r>
              <a:rPr lang="fr-CH" altLang="it-CH" sz="2500">
                <a:latin typeface="Arial Black" panose="020B0A04020102020204" pitchFamily="34" charset="0"/>
                <a:cs typeface="Arial" panose="020B0604020202020204" pitchFamily="34" charset="0"/>
              </a:rPr>
              <a:t>A propriedade coletiva 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2500">
                <a:latin typeface="Arial Black" panose="020B0A04020102020204" pitchFamily="34" charset="0"/>
                <a:cs typeface="Arial" panose="020B0604020202020204" pitchFamily="34" charset="0"/>
              </a:rPr>
              <a:t>da terra e dos meios de produção.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endParaRPr lang="fr-CH" altLang="it-CH" sz="2500">
              <a:latin typeface="Arial Black" panose="020B0A04020102020204" pitchFamily="34" charset="0"/>
              <a:cs typeface="Arial" panose="020B0604020202020204" pitchFamily="34" charset="0"/>
            </a:endParaRP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2500">
                <a:latin typeface="Arial Black" panose="020B0A04020102020204" pitchFamily="34" charset="0"/>
                <a:cs typeface="Arial" panose="020B0604020202020204" pitchFamily="34" charset="0"/>
              </a:rPr>
              <a:t>A distribuição eqüitativa do trabalho necessário para satisfazer 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2500">
                <a:latin typeface="Arial Black" panose="020B0A04020102020204" pitchFamily="34" charset="0"/>
                <a:cs typeface="Arial" panose="020B0604020202020204" pitchFamily="34" charset="0"/>
              </a:rPr>
              <a:t>todas as necessidades de todo o mundo.</a:t>
            </a:r>
            <a:br>
              <a:rPr lang="fr-CH" altLang="it-CH" sz="2500"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fr-CH" altLang="it-CH" sz="2500"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br>
              <a:rPr lang="fr-CH" altLang="it-CH" sz="2500"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fr-CH" altLang="it-CH" sz="2500">
                <a:latin typeface="Arial Black" panose="020B0A04020102020204" pitchFamily="34" charset="0"/>
                <a:cs typeface="Arial" panose="020B0604020202020204" pitchFamily="34" charset="0"/>
              </a:rPr>
              <a:t>A </a:t>
            </a:r>
            <a:r>
              <a:rPr lang="fr-CH" altLang="it-CH" sz="2500" u="sng">
                <a:latin typeface="Arial Black" panose="020B0A04020102020204" pitchFamily="34" charset="0"/>
                <a:cs typeface="Arial" panose="020B0604020202020204" pitchFamily="34" charset="0"/>
              </a:rPr>
              <a:t>economia planificada.</a:t>
            </a:r>
            <a:br>
              <a:rPr lang="fr-CH" altLang="it-CH" sz="2500" u="sng">
                <a:latin typeface="Arial Black" panose="020B0A04020102020204" pitchFamily="34" charset="0"/>
                <a:cs typeface="Arial" panose="020B0604020202020204" pitchFamily="34" charset="0"/>
              </a:rPr>
            </a:br>
            <a:br>
              <a:rPr lang="fr-CH" altLang="it-CH" sz="2500" u="sng">
                <a:latin typeface="Arial Black" panose="020B0A04020102020204" pitchFamily="34" charset="0"/>
                <a:cs typeface="Arial" panose="020B0604020202020204" pitchFamily="34" charset="0"/>
              </a:rPr>
            </a:br>
            <a:br>
              <a:rPr lang="fr-CH" altLang="it-CH" sz="2500" u="sng"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fr-CH" altLang="it-CH" sz="1100" u="sng">
                <a:latin typeface="Arial Black" panose="020B0A04020102020204" pitchFamily="34" charset="0"/>
                <a:cs typeface="Arial" panose="020B0604020202020204" pitchFamily="34" charset="0"/>
              </a:rPr>
              <a:t>(A apropriação da mais-valia já não existe. </a:t>
            </a:r>
            <a:r>
              <a:rPr lang="pt-BR" altLang="it-CH" sz="1100" u="sng">
                <a:latin typeface="Arial Black" panose="020B0A04020102020204" pitchFamily="34" charset="0"/>
                <a:cs typeface="Arial" panose="020B0604020202020204" pitchFamily="34" charset="0"/>
              </a:rPr>
              <a:t>No entanto, a economia planejada é apenas um primeiro passo para a construção da sociedade socialista e a criação do homem novo, capaz de fazer suas próprias escolhas autonomamente. O Estado de hoje não serve mais.</a:t>
            </a:r>
            <a:r>
              <a:rPr lang="fr-CH" altLang="it-CH" sz="1100" u="sng">
                <a:latin typeface="Arial Black" panose="020B0A04020102020204" pitchFamily="34" charset="0"/>
                <a:cs typeface="Arial" panose="020B0604020202020204" pitchFamily="34" charset="0"/>
              </a:rPr>
              <a:t>)</a:t>
            </a:r>
            <a:br>
              <a:rPr lang="fr-CH" altLang="it-CH" sz="1100" u="sng">
                <a:latin typeface="Arial Black" panose="020B0A04020102020204" pitchFamily="34" charset="0"/>
                <a:cs typeface="Arial" panose="020B0604020202020204" pitchFamily="34" charset="0"/>
              </a:rPr>
            </a:br>
            <a:endParaRPr lang="fr-CH" altLang="it-CH" sz="1100" u="sng"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3FD1574C-7CF8-5F88-7E75-F23B773634C6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2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698" name="Text Box 1">
            <a:extLst>
              <a:ext uri="{FF2B5EF4-FFF2-40B4-BE49-F238E27FC236}">
                <a16:creationId xmlns:a16="http://schemas.microsoft.com/office/drawing/2014/main" id="{DCFCA8AC-FF07-F043-F9D6-13D3F50F91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EEDBF7CD-6524-49CA-B928-CEF74F3102A4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258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879619" name="Text Box 2">
            <a:extLst>
              <a:ext uri="{FF2B5EF4-FFF2-40B4-BE49-F238E27FC236}">
                <a16:creationId xmlns:a16="http://schemas.microsoft.com/office/drawing/2014/main" id="{876564AD-5A89-9E04-A626-CC03A0BA05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260350"/>
            <a:ext cx="8353425" cy="6367463"/>
          </a:xfrm>
          <a:prstGeom prst="rect">
            <a:avLst/>
          </a:prstGeom>
          <a:noFill/>
          <a:ln>
            <a:noFill/>
          </a:ln>
          <a:effectLst/>
        </p:spPr>
        <p:txBody>
          <a:bodyPr lIns="90000" tIns="46800" rIns="90000" bIns="46800">
            <a:spAutoFit/>
          </a:bodyPr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chemeClr val="bg1"/>
                </a:solidFill>
                <a:latin typeface="Arial" pitchFamily="34" charset="0"/>
                <a:ea typeface="SimSun" pitchFamily="2" charset="-122"/>
              </a:defRPr>
            </a:lvl9pPr>
          </a:lstStyle>
          <a:p>
            <a:pPr defTabSz="449263" eaLnBrk="1" hangingPunct="1">
              <a:spcBef>
                <a:spcPts val="1500"/>
              </a:spcBef>
              <a:buSzPct val="100000"/>
              <a:defRPr/>
            </a:pPr>
            <a:r>
              <a:rPr lang="fr-FR" sz="2000" b="1" dirty="0">
                <a:solidFill>
                  <a:srgbClr val="FFFFF7"/>
                </a:solidFill>
              </a:rPr>
              <a:t>Agora a </a:t>
            </a:r>
            <a:r>
              <a:rPr lang="fr-FR" sz="2000" b="1" dirty="0" err="1">
                <a:solidFill>
                  <a:srgbClr val="FFFFF7"/>
                </a:solidFill>
              </a:rPr>
              <a:t>fábrica</a:t>
            </a:r>
            <a:r>
              <a:rPr lang="fr-FR" sz="2000" b="1" dirty="0">
                <a:solidFill>
                  <a:srgbClr val="FFFFF7"/>
                </a:solidFill>
              </a:rPr>
              <a:t> de raviolis </a:t>
            </a:r>
            <a:r>
              <a:rPr lang="fr-FR" sz="2000" b="1" dirty="0" err="1">
                <a:solidFill>
                  <a:srgbClr val="FFFFF7"/>
                </a:solidFill>
              </a:rPr>
              <a:t>pertence</a:t>
            </a:r>
            <a:r>
              <a:rPr lang="fr-FR" sz="2000" b="1" dirty="0">
                <a:solidFill>
                  <a:srgbClr val="FFFFF7"/>
                </a:solidFill>
              </a:rPr>
              <a:t> a </a:t>
            </a:r>
            <a:r>
              <a:rPr lang="fr-FR" b="1" dirty="0">
                <a:solidFill>
                  <a:srgbClr val="FFFFF7"/>
                </a:solidFill>
              </a:rPr>
              <a:t>TODO O MUNDO.</a:t>
            </a:r>
            <a:r>
              <a:rPr lang="fr-FR" sz="2400" b="1" dirty="0">
                <a:solidFill>
                  <a:srgbClr val="FFFFF7"/>
                </a:solidFill>
              </a:rPr>
              <a:t> </a:t>
            </a:r>
          </a:p>
          <a:p>
            <a:pPr defTabSz="449263" eaLnBrk="1" hangingPunct="1">
              <a:spcBef>
                <a:spcPts val="1500"/>
              </a:spcBef>
              <a:buSzPct val="100000"/>
              <a:defRPr/>
            </a:pPr>
            <a:r>
              <a:rPr lang="fr-FR" sz="2000" b="1" dirty="0">
                <a:solidFill>
                  <a:srgbClr val="FFFFF7"/>
                </a:solidFill>
              </a:rPr>
              <a:t>O </a:t>
            </a:r>
            <a:r>
              <a:rPr lang="fr-FR" sz="2000" b="1" dirty="0" err="1">
                <a:solidFill>
                  <a:srgbClr val="FFFFF7"/>
                </a:solidFill>
              </a:rPr>
              <a:t>povo</a:t>
            </a:r>
            <a:r>
              <a:rPr lang="fr-FR" sz="2000" b="1" dirty="0">
                <a:solidFill>
                  <a:srgbClr val="FFFFF7"/>
                </a:solidFill>
              </a:rPr>
              <a:t> </a:t>
            </a:r>
            <a:r>
              <a:rPr lang="fr-FR" sz="2000" b="1" dirty="0" err="1">
                <a:solidFill>
                  <a:srgbClr val="FFFFF7"/>
                </a:solidFill>
              </a:rPr>
              <a:t>venceu</a:t>
            </a:r>
            <a:r>
              <a:rPr lang="fr-FR" sz="2000" b="1" dirty="0">
                <a:solidFill>
                  <a:srgbClr val="FFFFF7"/>
                </a:solidFill>
              </a:rPr>
              <a:t> e se </a:t>
            </a:r>
            <a:r>
              <a:rPr lang="fr-FR" sz="2000" b="1" dirty="0" err="1">
                <a:solidFill>
                  <a:srgbClr val="FFFFF7"/>
                </a:solidFill>
              </a:rPr>
              <a:t>apropria</a:t>
            </a:r>
            <a:r>
              <a:rPr lang="fr-FR" sz="2000" b="1" dirty="0">
                <a:solidFill>
                  <a:srgbClr val="FFFFF7"/>
                </a:solidFill>
              </a:rPr>
              <a:t> da </a:t>
            </a:r>
            <a:r>
              <a:rPr lang="fr-FR" sz="2000" b="1" dirty="0" err="1">
                <a:solidFill>
                  <a:srgbClr val="FFFFF7"/>
                </a:solidFill>
              </a:rPr>
              <a:t>fábrica</a:t>
            </a:r>
            <a:r>
              <a:rPr lang="fr-FR" sz="2000" b="1" dirty="0">
                <a:solidFill>
                  <a:srgbClr val="FFFFF7"/>
                </a:solidFill>
              </a:rPr>
              <a:t> de raviolis e dos </a:t>
            </a:r>
            <a:r>
              <a:rPr lang="fr-FR" sz="2000" b="1" dirty="0" err="1">
                <a:solidFill>
                  <a:srgbClr val="FFFFF7"/>
                </a:solidFill>
              </a:rPr>
              <a:t>outros</a:t>
            </a:r>
            <a:r>
              <a:rPr lang="fr-FR" sz="2000" b="1" dirty="0">
                <a:solidFill>
                  <a:srgbClr val="FFFFF7"/>
                </a:solidFill>
              </a:rPr>
              <a:t> </a:t>
            </a:r>
            <a:r>
              <a:rPr lang="fr-FR" sz="2000" b="1" dirty="0" err="1">
                <a:solidFill>
                  <a:srgbClr val="FFFFF7"/>
                </a:solidFill>
              </a:rPr>
              <a:t>meios</a:t>
            </a:r>
            <a:r>
              <a:rPr lang="fr-FR" sz="2000" b="1" dirty="0">
                <a:solidFill>
                  <a:srgbClr val="FFFFF7"/>
                </a:solidFill>
              </a:rPr>
              <a:t> de </a:t>
            </a:r>
            <a:r>
              <a:rPr lang="fr-FR" sz="2000" b="1" dirty="0" err="1">
                <a:solidFill>
                  <a:srgbClr val="FFFFF7"/>
                </a:solidFill>
              </a:rPr>
              <a:t>produção</a:t>
            </a:r>
            <a:r>
              <a:rPr lang="fr-FR" sz="2000" b="1" dirty="0">
                <a:solidFill>
                  <a:srgbClr val="FFFFF7"/>
                </a:solidFill>
              </a:rPr>
              <a:t> de bens e </a:t>
            </a:r>
            <a:r>
              <a:rPr lang="fr-FR" sz="2000" b="1" dirty="0" err="1">
                <a:solidFill>
                  <a:srgbClr val="FFFFF7"/>
                </a:solidFill>
              </a:rPr>
              <a:t>serviços</a:t>
            </a:r>
            <a:r>
              <a:rPr lang="fr-FR" sz="2000" b="1" dirty="0">
                <a:solidFill>
                  <a:srgbClr val="FFFFF7"/>
                </a:solidFill>
              </a:rPr>
              <a:t>, da terra e do </a:t>
            </a:r>
            <a:r>
              <a:rPr lang="fr-FR" sz="2000" b="1" dirty="0" err="1">
                <a:solidFill>
                  <a:srgbClr val="FFFFF7"/>
                </a:solidFill>
              </a:rPr>
              <a:t>Estado</a:t>
            </a:r>
            <a:r>
              <a:rPr lang="fr-FR" sz="2000" b="1" dirty="0">
                <a:solidFill>
                  <a:srgbClr val="FFFFF7"/>
                </a:solidFill>
              </a:rPr>
              <a:t>. A </a:t>
            </a:r>
            <a:r>
              <a:rPr lang="fr-FR" sz="2000" b="1" dirty="0" err="1">
                <a:solidFill>
                  <a:srgbClr val="FFFFF7"/>
                </a:solidFill>
              </a:rPr>
              <a:t>propriedade</a:t>
            </a:r>
            <a:r>
              <a:rPr lang="fr-FR" sz="2000" b="1" dirty="0">
                <a:solidFill>
                  <a:srgbClr val="FFFFF7"/>
                </a:solidFill>
              </a:rPr>
              <a:t> </a:t>
            </a:r>
            <a:r>
              <a:rPr lang="fr-FR" sz="2000" b="1" dirty="0" err="1">
                <a:solidFill>
                  <a:srgbClr val="FFFFF7"/>
                </a:solidFill>
              </a:rPr>
              <a:t>privada</a:t>
            </a:r>
            <a:r>
              <a:rPr lang="fr-FR" sz="2000" b="1" dirty="0">
                <a:solidFill>
                  <a:srgbClr val="FFFFF7"/>
                </a:solidFill>
              </a:rPr>
              <a:t> e a </a:t>
            </a:r>
            <a:r>
              <a:rPr lang="fr-FR" sz="2000" b="1" dirty="0" err="1">
                <a:solidFill>
                  <a:srgbClr val="FFFFF7"/>
                </a:solidFill>
              </a:rPr>
              <a:t>apropriação</a:t>
            </a:r>
            <a:r>
              <a:rPr lang="fr-FR" sz="2000" b="1" dirty="0">
                <a:solidFill>
                  <a:srgbClr val="FFFFF7"/>
                </a:solidFill>
              </a:rPr>
              <a:t> da mais-</a:t>
            </a:r>
            <a:r>
              <a:rPr lang="fr-FR" sz="2000" b="1" dirty="0" err="1">
                <a:solidFill>
                  <a:srgbClr val="FFFFF7"/>
                </a:solidFill>
              </a:rPr>
              <a:t>valia</a:t>
            </a:r>
            <a:r>
              <a:rPr lang="fr-FR" sz="2000" b="1" dirty="0">
                <a:solidFill>
                  <a:srgbClr val="FFFFF7"/>
                </a:solidFill>
              </a:rPr>
              <a:t> </a:t>
            </a:r>
            <a:r>
              <a:rPr lang="fr-FR" sz="2000" b="1" dirty="0" err="1">
                <a:solidFill>
                  <a:srgbClr val="FFFFF7"/>
                </a:solidFill>
              </a:rPr>
              <a:t>não</a:t>
            </a:r>
            <a:r>
              <a:rPr lang="fr-FR" sz="2000" b="1" dirty="0">
                <a:solidFill>
                  <a:srgbClr val="FFFFF7"/>
                </a:solidFill>
              </a:rPr>
              <a:t> </a:t>
            </a:r>
            <a:r>
              <a:rPr lang="fr-FR" sz="2000" b="1" dirty="0" err="1">
                <a:solidFill>
                  <a:srgbClr val="FFFFF7"/>
                </a:solidFill>
              </a:rPr>
              <a:t>existem</a:t>
            </a:r>
            <a:r>
              <a:rPr lang="fr-FR" sz="2000" b="1" dirty="0">
                <a:solidFill>
                  <a:srgbClr val="FFFFF7"/>
                </a:solidFill>
              </a:rPr>
              <a:t> mais.</a:t>
            </a:r>
          </a:p>
          <a:p>
            <a:pPr defTabSz="449263" eaLnBrk="1" hangingPunct="1">
              <a:buSzPct val="100000"/>
              <a:defRPr/>
            </a:pPr>
            <a:r>
              <a:rPr lang="fr-FR" sz="1600" dirty="0">
                <a:solidFill>
                  <a:srgbClr val="FFFFF7"/>
                </a:solidFill>
              </a:rPr>
              <a:t>(</a:t>
            </a:r>
            <a:r>
              <a:rPr lang="fr-FR" sz="1600" dirty="0" err="1">
                <a:solidFill>
                  <a:srgbClr val="FFFFF7"/>
                </a:solidFill>
              </a:rPr>
              <a:t>Contudo</a:t>
            </a:r>
            <a:r>
              <a:rPr lang="fr-FR" sz="1600" dirty="0">
                <a:solidFill>
                  <a:srgbClr val="FFFFF7"/>
                </a:solidFill>
              </a:rPr>
              <a:t>, </a:t>
            </a:r>
            <a:r>
              <a:rPr lang="fr-FR" sz="1600" dirty="0" err="1">
                <a:solidFill>
                  <a:srgbClr val="FFFFF7"/>
                </a:solidFill>
              </a:rPr>
              <a:t>devemos</a:t>
            </a:r>
            <a:r>
              <a:rPr lang="fr-FR" sz="1600" dirty="0">
                <a:solidFill>
                  <a:srgbClr val="FFFFF7"/>
                </a:solidFill>
              </a:rPr>
              <a:t> </a:t>
            </a:r>
            <a:r>
              <a:rPr lang="fr-FR" sz="1600" dirty="0" err="1">
                <a:solidFill>
                  <a:srgbClr val="FFFFF7"/>
                </a:solidFill>
              </a:rPr>
              <a:t>proceder</a:t>
            </a:r>
            <a:r>
              <a:rPr lang="fr-FR" sz="1600" dirty="0">
                <a:solidFill>
                  <a:srgbClr val="FFFFF7"/>
                </a:solidFill>
              </a:rPr>
              <a:t> </a:t>
            </a:r>
            <a:r>
              <a:rPr lang="fr-FR" sz="1600" dirty="0" err="1">
                <a:solidFill>
                  <a:srgbClr val="FFFFF7"/>
                </a:solidFill>
              </a:rPr>
              <a:t>por</a:t>
            </a:r>
            <a:r>
              <a:rPr lang="fr-FR" sz="1600" dirty="0">
                <a:solidFill>
                  <a:srgbClr val="FFFFF7"/>
                </a:solidFill>
              </a:rPr>
              <a:t> </a:t>
            </a:r>
            <a:r>
              <a:rPr lang="fr-FR" sz="1600" dirty="0" err="1">
                <a:solidFill>
                  <a:srgbClr val="FFFFF7"/>
                </a:solidFill>
              </a:rPr>
              <a:t>fases</a:t>
            </a:r>
            <a:r>
              <a:rPr lang="fr-FR" sz="1600" dirty="0">
                <a:solidFill>
                  <a:srgbClr val="FFFFF7"/>
                </a:solidFill>
              </a:rPr>
              <a:t>, </a:t>
            </a:r>
            <a:r>
              <a:rPr lang="fr-FR" sz="1600" dirty="0" err="1">
                <a:solidFill>
                  <a:srgbClr val="FFFFF7"/>
                </a:solidFill>
              </a:rPr>
              <a:t>com</a:t>
            </a:r>
            <a:r>
              <a:rPr lang="fr-FR" sz="1600" dirty="0">
                <a:solidFill>
                  <a:srgbClr val="FFFFF7"/>
                </a:solidFill>
              </a:rPr>
              <a:t> </a:t>
            </a:r>
            <a:r>
              <a:rPr lang="fr-FR" sz="1600" dirty="0" err="1">
                <a:solidFill>
                  <a:srgbClr val="FFFFF7"/>
                </a:solidFill>
              </a:rPr>
              <a:t>um</a:t>
            </a:r>
            <a:r>
              <a:rPr lang="fr-FR" sz="1600" dirty="0">
                <a:solidFill>
                  <a:srgbClr val="FFFFF7"/>
                </a:solidFill>
              </a:rPr>
              <a:t> </a:t>
            </a:r>
            <a:r>
              <a:rPr lang="fr-FR" sz="1600" dirty="0" err="1">
                <a:solidFill>
                  <a:srgbClr val="FFFFF7"/>
                </a:solidFill>
              </a:rPr>
              <a:t>período</a:t>
            </a:r>
            <a:r>
              <a:rPr lang="fr-FR" sz="1600" dirty="0">
                <a:solidFill>
                  <a:srgbClr val="FFFFF7"/>
                </a:solidFill>
              </a:rPr>
              <a:t> de </a:t>
            </a:r>
            <a:r>
              <a:rPr lang="fr-FR" sz="1600" dirty="0" err="1">
                <a:solidFill>
                  <a:srgbClr val="FFFFF7"/>
                </a:solidFill>
              </a:rPr>
              <a:t>transição</a:t>
            </a:r>
            <a:r>
              <a:rPr lang="fr-FR" sz="1600" dirty="0">
                <a:solidFill>
                  <a:srgbClr val="FFFFF7"/>
                </a:solidFill>
              </a:rPr>
              <a:t> de </a:t>
            </a:r>
            <a:r>
              <a:rPr lang="fr-FR" sz="1600" dirty="0" err="1">
                <a:solidFill>
                  <a:srgbClr val="FFFFF7"/>
                </a:solidFill>
              </a:rPr>
              <a:t>economia</a:t>
            </a:r>
            <a:r>
              <a:rPr lang="fr-FR" sz="1600" dirty="0">
                <a:solidFill>
                  <a:srgbClr val="FFFFF7"/>
                </a:solidFill>
              </a:rPr>
              <a:t> </a:t>
            </a:r>
            <a:r>
              <a:rPr lang="fr-FR" sz="1600" dirty="0" err="1">
                <a:solidFill>
                  <a:srgbClr val="FFFFF7"/>
                </a:solidFill>
              </a:rPr>
              <a:t>mista</a:t>
            </a:r>
            <a:r>
              <a:rPr lang="fr-FR" sz="1600" dirty="0">
                <a:solidFill>
                  <a:srgbClr val="FFFFF7"/>
                </a:solidFill>
              </a:rPr>
              <a:t>.                                                              </a:t>
            </a:r>
            <a:r>
              <a:rPr lang="fr-FR" sz="1600" dirty="0" err="1">
                <a:solidFill>
                  <a:srgbClr val="FFFFF7"/>
                </a:solidFill>
              </a:rPr>
              <a:t>Exemplo</a:t>
            </a:r>
            <a:r>
              <a:rPr lang="fr-FR" sz="1600" dirty="0">
                <a:solidFill>
                  <a:srgbClr val="FFFFF7"/>
                </a:solidFill>
              </a:rPr>
              <a:t>: as </a:t>
            </a:r>
            <a:r>
              <a:rPr lang="fr-FR" sz="1600" dirty="0" err="1">
                <a:solidFill>
                  <a:srgbClr val="FFFFF7"/>
                </a:solidFill>
              </a:rPr>
              <a:t>democracias</a:t>
            </a:r>
            <a:r>
              <a:rPr lang="fr-FR" sz="1600" dirty="0">
                <a:solidFill>
                  <a:srgbClr val="FFFFF7"/>
                </a:solidFill>
              </a:rPr>
              <a:t> da Europa do </a:t>
            </a:r>
            <a:r>
              <a:rPr lang="fr-FR" sz="1600" dirty="0" err="1">
                <a:solidFill>
                  <a:srgbClr val="FFFFF7"/>
                </a:solidFill>
              </a:rPr>
              <a:t>Norte</a:t>
            </a:r>
            <a:r>
              <a:rPr lang="fr-FR" sz="1600" dirty="0">
                <a:solidFill>
                  <a:srgbClr val="FFFFF7"/>
                </a:solidFill>
              </a:rPr>
              <a:t>.)</a:t>
            </a:r>
          </a:p>
          <a:p>
            <a:pPr marL="3235325" indent="-3235325" defTabSz="449263" eaLnBrk="1" hangingPunct="1">
              <a:spcBef>
                <a:spcPts val="1250"/>
              </a:spcBef>
              <a:buSzPct val="100000"/>
              <a:tabLst>
                <a:tab pos="447675" algn="l"/>
                <a:tab pos="896938" algn="l"/>
                <a:tab pos="1346200" algn="l"/>
                <a:tab pos="17018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/>
            </a:pPr>
            <a:r>
              <a:rPr lang="fr-FR" sz="2000" b="1" dirty="0">
                <a:solidFill>
                  <a:srgbClr val="FFFFFF"/>
                </a:solidFill>
              </a:rPr>
              <a:t>                                              A </a:t>
            </a:r>
            <a:r>
              <a:rPr lang="fr-FR" sz="2000" b="1" dirty="0" err="1">
                <a:solidFill>
                  <a:srgbClr val="FFFFFF"/>
                </a:solidFill>
              </a:rPr>
              <a:t>assembleia</a:t>
            </a:r>
            <a:r>
              <a:rPr lang="fr-FR" sz="2000" b="1" dirty="0">
                <a:solidFill>
                  <a:srgbClr val="FFFFFF"/>
                </a:solidFill>
              </a:rPr>
              <a:t> dos </a:t>
            </a:r>
            <a:r>
              <a:rPr lang="fr-FR" sz="2000" b="1" dirty="0" err="1">
                <a:solidFill>
                  <a:srgbClr val="FFFFFF"/>
                </a:solidFill>
              </a:rPr>
              <a:t>trabalhadores</a:t>
            </a:r>
            <a:r>
              <a:rPr lang="fr-FR" sz="2000" b="1" dirty="0">
                <a:solidFill>
                  <a:srgbClr val="FFFFFF"/>
                </a:solidFill>
              </a:rPr>
              <a:t>                                                            </a:t>
            </a:r>
            <a:r>
              <a:rPr lang="fr-FR" sz="2000" b="1" dirty="0" err="1">
                <a:solidFill>
                  <a:srgbClr val="FFFFFF"/>
                </a:solidFill>
              </a:rPr>
              <a:t>encarrega</a:t>
            </a:r>
            <a:r>
              <a:rPr lang="fr-FR" sz="2000" b="1" dirty="0">
                <a:solidFill>
                  <a:srgbClr val="FFFFFF"/>
                </a:solidFill>
              </a:rPr>
              <a:t> </a:t>
            </a:r>
            <a:r>
              <a:rPr lang="fr-FR" sz="2000" b="1" dirty="0" err="1">
                <a:solidFill>
                  <a:srgbClr val="FFFFFF"/>
                </a:solidFill>
              </a:rPr>
              <a:t>um</a:t>
            </a:r>
            <a:r>
              <a:rPr lang="fr-FR" sz="2000" b="1" dirty="0">
                <a:solidFill>
                  <a:srgbClr val="FFFFFF"/>
                </a:solidFill>
              </a:rPr>
              <a:t> </a:t>
            </a:r>
            <a:r>
              <a:rPr lang="fr-FR" sz="2000" b="1" dirty="0" err="1">
                <a:solidFill>
                  <a:srgbClr val="FFFFFF"/>
                </a:solidFill>
              </a:rPr>
              <a:t>grupo</a:t>
            </a:r>
            <a:r>
              <a:rPr lang="fr-FR" sz="2000" b="1" dirty="0">
                <a:solidFill>
                  <a:srgbClr val="FFFFFF"/>
                </a:solidFill>
              </a:rPr>
              <a:t> de </a:t>
            </a:r>
            <a:r>
              <a:rPr lang="fr-FR" sz="2000" b="1" dirty="0" err="1">
                <a:solidFill>
                  <a:srgbClr val="FFFFFF"/>
                </a:solidFill>
              </a:rPr>
              <a:t>pessoas</a:t>
            </a:r>
            <a:r>
              <a:rPr lang="fr-FR" sz="2000" b="1" dirty="0">
                <a:solidFill>
                  <a:srgbClr val="FFFFFF"/>
                </a:solidFill>
              </a:rPr>
              <a:t>                           (o </a:t>
            </a:r>
            <a:r>
              <a:rPr lang="fr-FR" sz="2000" b="1" dirty="0" err="1">
                <a:solidFill>
                  <a:srgbClr val="FFFFFF"/>
                </a:solidFill>
              </a:rPr>
              <a:t>comitê</a:t>
            </a:r>
            <a:r>
              <a:rPr lang="fr-FR" sz="2000" b="1" dirty="0">
                <a:solidFill>
                  <a:srgbClr val="FFFFFF"/>
                </a:solidFill>
              </a:rPr>
              <a:t>) de: </a:t>
            </a:r>
          </a:p>
          <a:p>
            <a:pPr defTabSz="449263" eaLnBrk="1" hangingPunct="1">
              <a:spcBef>
                <a:spcPts val="1125"/>
              </a:spcBef>
              <a:buSzPct val="100000"/>
              <a:defRPr/>
            </a:pPr>
            <a:r>
              <a:rPr lang="fr-FR" sz="2000" b="1" dirty="0">
                <a:solidFill>
                  <a:srgbClr val="FFFFFF"/>
                </a:solidFill>
              </a:rPr>
              <a:t>                                              </a:t>
            </a:r>
          </a:p>
          <a:p>
            <a:pPr defTabSz="449263" eaLnBrk="1" hangingPunct="1">
              <a:spcBef>
                <a:spcPts val="1125"/>
              </a:spcBef>
              <a:buSzPct val="100000"/>
              <a:buFontTx/>
              <a:buChar char="-"/>
              <a:defRPr/>
            </a:pPr>
            <a:r>
              <a:rPr lang="fr-FR" sz="2000" b="1" dirty="0">
                <a:solidFill>
                  <a:srgbClr val="FFFFFF"/>
                </a:solidFill>
              </a:rPr>
              <a:t> </a:t>
            </a:r>
            <a:r>
              <a:rPr lang="fr-FR" sz="2000" b="1" dirty="0" err="1">
                <a:solidFill>
                  <a:srgbClr val="FFFFFF"/>
                </a:solidFill>
              </a:rPr>
              <a:t>levantar</a:t>
            </a:r>
            <a:r>
              <a:rPr lang="fr-FR" sz="2000" b="1" dirty="0">
                <a:solidFill>
                  <a:srgbClr val="FFFFFF"/>
                </a:solidFill>
              </a:rPr>
              <a:t> as </a:t>
            </a:r>
            <a:r>
              <a:rPr lang="fr-FR" sz="2000" b="1" dirty="0" err="1">
                <a:solidFill>
                  <a:srgbClr val="FFFFFF"/>
                </a:solidFill>
              </a:rPr>
              <a:t>necessidades</a:t>
            </a:r>
            <a:r>
              <a:rPr lang="fr-FR" sz="2000" b="1" dirty="0">
                <a:solidFill>
                  <a:srgbClr val="FFFFFF"/>
                </a:solidFill>
              </a:rPr>
              <a:t> da </a:t>
            </a:r>
            <a:r>
              <a:rPr lang="fr-FR" sz="2000" b="1" dirty="0" err="1">
                <a:solidFill>
                  <a:srgbClr val="FFFFFF"/>
                </a:solidFill>
              </a:rPr>
              <a:t>população</a:t>
            </a:r>
            <a:r>
              <a:rPr lang="fr-FR" sz="2000" b="1" dirty="0">
                <a:solidFill>
                  <a:srgbClr val="FFFFFF"/>
                </a:solidFill>
              </a:rPr>
              <a:t>                                                 - </a:t>
            </a:r>
            <a:r>
              <a:rPr lang="fr-FR" sz="2000" b="1" dirty="0" err="1">
                <a:solidFill>
                  <a:srgbClr val="FFFFFF"/>
                </a:solidFill>
              </a:rPr>
              <a:t>estabelecer</a:t>
            </a:r>
            <a:r>
              <a:rPr lang="fr-FR" sz="2000" b="1" dirty="0">
                <a:solidFill>
                  <a:srgbClr val="FFFFFF"/>
                </a:solidFill>
              </a:rPr>
              <a:t> um plano para a </a:t>
            </a:r>
            <a:r>
              <a:rPr lang="fr-FR" sz="2000" b="1" dirty="0" err="1">
                <a:solidFill>
                  <a:srgbClr val="FFFFFF"/>
                </a:solidFill>
              </a:rPr>
              <a:t>produção</a:t>
            </a:r>
            <a:r>
              <a:rPr lang="fr-FR" sz="2000" b="1" dirty="0">
                <a:solidFill>
                  <a:srgbClr val="FFFFFF"/>
                </a:solidFill>
              </a:rPr>
              <a:t> de bens e </a:t>
            </a:r>
            <a:r>
              <a:rPr lang="fr-FR" sz="2000" b="1" dirty="0" err="1">
                <a:solidFill>
                  <a:srgbClr val="FFFFFF"/>
                </a:solidFill>
              </a:rPr>
              <a:t>serviços</a:t>
            </a:r>
            <a:r>
              <a:rPr lang="fr-FR" sz="2000" b="1" dirty="0">
                <a:solidFill>
                  <a:srgbClr val="FFFFFF"/>
                </a:solidFill>
              </a:rPr>
              <a:t> </a:t>
            </a:r>
            <a:r>
              <a:rPr lang="fr-FR" sz="2000" b="1" dirty="0" err="1">
                <a:solidFill>
                  <a:srgbClr val="FFFFFF"/>
                </a:solidFill>
              </a:rPr>
              <a:t>necessários</a:t>
            </a:r>
            <a:r>
              <a:rPr lang="fr-FR" sz="2000" b="1" dirty="0">
                <a:solidFill>
                  <a:srgbClr val="FFFFFF"/>
                </a:solidFill>
              </a:rPr>
              <a:t> para </a:t>
            </a:r>
            <a:r>
              <a:rPr lang="fr-FR" sz="2000" b="1" dirty="0" err="1">
                <a:solidFill>
                  <a:srgbClr val="FFFFFF"/>
                </a:solidFill>
              </a:rPr>
              <a:t>satisfazer</a:t>
            </a:r>
            <a:r>
              <a:rPr lang="fr-FR" sz="2000" b="1" dirty="0">
                <a:solidFill>
                  <a:srgbClr val="FFFFFF"/>
                </a:solidFill>
              </a:rPr>
              <a:t> </a:t>
            </a:r>
            <a:r>
              <a:rPr lang="fr-FR" sz="2000" b="1" dirty="0" err="1">
                <a:solidFill>
                  <a:srgbClr val="FFFFFF"/>
                </a:solidFill>
              </a:rPr>
              <a:t>todas</a:t>
            </a:r>
            <a:r>
              <a:rPr lang="fr-FR" sz="2000" b="1" dirty="0">
                <a:solidFill>
                  <a:srgbClr val="FFFFFF"/>
                </a:solidFill>
              </a:rPr>
              <a:t> as </a:t>
            </a:r>
            <a:r>
              <a:rPr lang="fr-FR" sz="2000" b="1" dirty="0" err="1">
                <a:solidFill>
                  <a:srgbClr val="FFFFFF"/>
                </a:solidFill>
              </a:rPr>
              <a:t>necessidades</a:t>
            </a:r>
            <a:r>
              <a:rPr lang="fr-FR" sz="2000" b="1" dirty="0">
                <a:solidFill>
                  <a:srgbClr val="FFFFFF"/>
                </a:solidFill>
              </a:rPr>
              <a:t> da </a:t>
            </a:r>
            <a:r>
              <a:rPr lang="fr-FR" sz="2000" b="1" dirty="0" err="1">
                <a:solidFill>
                  <a:srgbClr val="FFFFFF"/>
                </a:solidFill>
              </a:rPr>
              <a:t>população</a:t>
            </a:r>
            <a:r>
              <a:rPr lang="fr-FR" sz="2000" b="1" dirty="0">
                <a:solidFill>
                  <a:srgbClr val="FFFFFF"/>
                </a:solidFill>
              </a:rPr>
              <a:t>   </a:t>
            </a:r>
            <a:r>
              <a:rPr lang="fr-FR" dirty="0">
                <a:solidFill>
                  <a:srgbClr val="FFFFFF"/>
                </a:solidFill>
              </a:rPr>
              <a:t>(</a:t>
            </a:r>
            <a:r>
              <a:rPr lang="fr-FR" dirty="0" err="1">
                <a:solidFill>
                  <a:srgbClr val="FFFFFF"/>
                </a:solidFill>
              </a:rPr>
              <a:t>Exemplo</a:t>
            </a:r>
            <a:r>
              <a:rPr lang="fr-FR" dirty="0">
                <a:solidFill>
                  <a:srgbClr val="FFFFFF"/>
                </a:solidFill>
              </a:rPr>
              <a:t>: os </a:t>
            </a:r>
            <a:r>
              <a:rPr lang="fr-FR" dirty="0" err="1">
                <a:solidFill>
                  <a:srgbClr val="FFFFFF"/>
                </a:solidFill>
              </a:rPr>
              <a:t>planos</a:t>
            </a:r>
            <a:r>
              <a:rPr lang="fr-FR" dirty="0">
                <a:solidFill>
                  <a:srgbClr val="FFFFFF"/>
                </a:solidFill>
              </a:rPr>
              <a:t> de </a:t>
            </a:r>
            <a:r>
              <a:rPr lang="fr-FR" dirty="0" err="1">
                <a:solidFill>
                  <a:srgbClr val="FFFFFF"/>
                </a:solidFill>
              </a:rPr>
              <a:t>cinco</a:t>
            </a:r>
            <a:r>
              <a:rPr lang="fr-FR" dirty="0">
                <a:solidFill>
                  <a:srgbClr val="FFFFFF"/>
                </a:solidFill>
              </a:rPr>
              <a:t> </a:t>
            </a:r>
            <a:r>
              <a:rPr lang="fr-FR" dirty="0" err="1">
                <a:solidFill>
                  <a:srgbClr val="FFFFFF"/>
                </a:solidFill>
              </a:rPr>
              <a:t>anos</a:t>
            </a:r>
            <a:r>
              <a:rPr lang="fr-FR" dirty="0">
                <a:solidFill>
                  <a:srgbClr val="FFFFFF"/>
                </a:solidFill>
              </a:rPr>
              <a:t> da URSS. A </a:t>
            </a:r>
            <a:r>
              <a:rPr lang="fr-FR" dirty="0" err="1">
                <a:solidFill>
                  <a:srgbClr val="FFFFFF"/>
                </a:solidFill>
              </a:rPr>
              <a:t>produção</a:t>
            </a:r>
            <a:r>
              <a:rPr lang="fr-FR" dirty="0">
                <a:solidFill>
                  <a:srgbClr val="FFFFFF"/>
                </a:solidFill>
              </a:rPr>
              <a:t> de </a:t>
            </a:r>
            <a:r>
              <a:rPr lang="fr-FR" dirty="0" err="1">
                <a:solidFill>
                  <a:srgbClr val="FFFFFF"/>
                </a:solidFill>
              </a:rPr>
              <a:t>armemento</a:t>
            </a:r>
            <a:r>
              <a:rPr lang="fr-FR" dirty="0">
                <a:solidFill>
                  <a:srgbClr val="FFFFFF"/>
                </a:solidFill>
              </a:rPr>
              <a:t> e a </a:t>
            </a:r>
            <a:r>
              <a:rPr lang="fr-FR" dirty="0" err="1">
                <a:solidFill>
                  <a:srgbClr val="FFFFFF"/>
                </a:solidFill>
              </a:rPr>
              <a:t>guerra</a:t>
            </a:r>
            <a:r>
              <a:rPr lang="fr-FR" dirty="0">
                <a:solidFill>
                  <a:srgbClr val="FFFFFF"/>
                </a:solidFill>
              </a:rPr>
              <a:t> </a:t>
            </a:r>
            <a:r>
              <a:rPr lang="fr-FR" dirty="0" err="1">
                <a:solidFill>
                  <a:srgbClr val="FFFFFF"/>
                </a:solidFill>
              </a:rPr>
              <a:t>não</a:t>
            </a:r>
            <a:r>
              <a:rPr lang="fr-FR" dirty="0">
                <a:solidFill>
                  <a:srgbClr val="FFFFFF"/>
                </a:solidFill>
              </a:rPr>
              <a:t> </a:t>
            </a:r>
            <a:r>
              <a:rPr lang="fr-FR" dirty="0" err="1">
                <a:solidFill>
                  <a:srgbClr val="FFFFFF"/>
                </a:solidFill>
              </a:rPr>
              <a:t>são</a:t>
            </a:r>
            <a:r>
              <a:rPr lang="fr-FR" dirty="0">
                <a:solidFill>
                  <a:srgbClr val="FFFFFF"/>
                </a:solidFill>
              </a:rPr>
              <a:t> mais </a:t>
            </a:r>
            <a:r>
              <a:rPr lang="fr-FR" dirty="0" err="1">
                <a:solidFill>
                  <a:srgbClr val="FFFFFF"/>
                </a:solidFill>
              </a:rPr>
              <a:t>necessárias</a:t>
            </a:r>
            <a:r>
              <a:rPr lang="fr-FR" dirty="0">
                <a:solidFill>
                  <a:srgbClr val="FFFFFF"/>
                </a:solidFill>
              </a:rPr>
              <a:t>. O </a:t>
            </a:r>
            <a:r>
              <a:rPr lang="fr-FR" dirty="0" err="1">
                <a:solidFill>
                  <a:srgbClr val="FFFFFF"/>
                </a:solidFill>
              </a:rPr>
              <a:t>trabalho</a:t>
            </a:r>
            <a:r>
              <a:rPr lang="fr-FR" dirty="0">
                <a:solidFill>
                  <a:srgbClr val="FFFFFF"/>
                </a:solidFill>
              </a:rPr>
              <a:t> </a:t>
            </a:r>
            <a:r>
              <a:rPr lang="fr-FR" dirty="0" err="1">
                <a:solidFill>
                  <a:srgbClr val="FFFFFF"/>
                </a:solidFill>
              </a:rPr>
              <a:t>necessário</a:t>
            </a:r>
            <a:r>
              <a:rPr lang="fr-FR" dirty="0">
                <a:solidFill>
                  <a:srgbClr val="FFFFFF"/>
                </a:solidFill>
              </a:rPr>
              <a:t> é </a:t>
            </a:r>
            <a:r>
              <a:rPr lang="fr-FR" dirty="0" err="1">
                <a:solidFill>
                  <a:srgbClr val="FFFFFF"/>
                </a:solidFill>
              </a:rPr>
              <a:t>repartido</a:t>
            </a:r>
            <a:r>
              <a:rPr lang="fr-FR" dirty="0">
                <a:solidFill>
                  <a:srgbClr val="FFFFFF"/>
                </a:solidFill>
              </a:rPr>
              <a:t> </a:t>
            </a:r>
            <a:r>
              <a:rPr lang="fr-FR" dirty="0" err="1">
                <a:solidFill>
                  <a:srgbClr val="FFFFFF"/>
                </a:solidFill>
              </a:rPr>
              <a:t>por</a:t>
            </a:r>
            <a:r>
              <a:rPr lang="fr-FR" dirty="0">
                <a:solidFill>
                  <a:srgbClr val="FFFFFF"/>
                </a:solidFill>
              </a:rPr>
              <a:t> </a:t>
            </a:r>
            <a:r>
              <a:rPr lang="fr-FR" dirty="0" err="1">
                <a:solidFill>
                  <a:srgbClr val="FFFFFF"/>
                </a:solidFill>
              </a:rPr>
              <a:t>todos</a:t>
            </a:r>
            <a:r>
              <a:rPr lang="fr-FR" dirty="0">
                <a:solidFill>
                  <a:srgbClr val="FFFFFF"/>
                </a:solidFill>
              </a:rPr>
              <a:t> os </a:t>
            </a:r>
            <a:r>
              <a:rPr lang="fr-FR" dirty="0" err="1">
                <a:solidFill>
                  <a:srgbClr val="FFFFFF"/>
                </a:solidFill>
              </a:rPr>
              <a:t>trabalhadores</a:t>
            </a:r>
            <a:r>
              <a:rPr lang="fr-FR" dirty="0">
                <a:solidFill>
                  <a:srgbClr val="FFFFFF"/>
                </a:solidFill>
              </a:rPr>
              <a:t> </a:t>
            </a:r>
            <a:r>
              <a:rPr lang="fr-FR" dirty="0" err="1">
                <a:solidFill>
                  <a:srgbClr val="FFFFFF"/>
                </a:solidFill>
              </a:rPr>
              <a:t>disponíveis</a:t>
            </a:r>
            <a:r>
              <a:rPr lang="fr-FR" dirty="0">
                <a:solidFill>
                  <a:srgbClr val="FFFFFF"/>
                </a:solidFill>
              </a:rPr>
              <a:t> e </a:t>
            </a:r>
            <a:r>
              <a:rPr lang="fr-FR" dirty="0" err="1">
                <a:solidFill>
                  <a:srgbClr val="FFFFFF"/>
                </a:solidFill>
              </a:rPr>
              <a:t>com</a:t>
            </a:r>
            <a:r>
              <a:rPr lang="fr-FR" dirty="0">
                <a:solidFill>
                  <a:srgbClr val="FFFFFF"/>
                </a:solidFill>
              </a:rPr>
              <a:t> </a:t>
            </a:r>
            <a:r>
              <a:rPr lang="fr-FR" dirty="0" err="1">
                <a:solidFill>
                  <a:srgbClr val="FFFFFF"/>
                </a:solidFill>
              </a:rPr>
              <a:t>cerca</a:t>
            </a:r>
            <a:r>
              <a:rPr lang="fr-FR" dirty="0">
                <a:solidFill>
                  <a:srgbClr val="FFFFFF"/>
                </a:solidFill>
              </a:rPr>
              <a:t> de 2-3 </a:t>
            </a:r>
            <a:r>
              <a:rPr lang="fr-FR" dirty="0" err="1">
                <a:solidFill>
                  <a:srgbClr val="FFFFFF"/>
                </a:solidFill>
              </a:rPr>
              <a:t>dias</a:t>
            </a:r>
            <a:r>
              <a:rPr lang="fr-FR" dirty="0">
                <a:solidFill>
                  <a:srgbClr val="FFFFFF"/>
                </a:solidFill>
              </a:rPr>
              <a:t> de </a:t>
            </a:r>
            <a:r>
              <a:rPr lang="fr-FR" dirty="0" err="1">
                <a:solidFill>
                  <a:srgbClr val="FFFFFF"/>
                </a:solidFill>
              </a:rPr>
              <a:t>trabalho</a:t>
            </a:r>
            <a:r>
              <a:rPr lang="fr-FR" dirty="0">
                <a:solidFill>
                  <a:srgbClr val="FFFFFF"/>
                </a:solidFill>
              </a:rPr>
              <a:t> </a:t>
            </a:r>
            <a:r>
              <a:rPr lang="fr-FR" dirty="0" err="1">
                <a:solidFill>
                  <a:srgbClr val="FFFFFF"/>
                </a:solidFill>
              </a:rPr>
              <a:t>semanal</a:t>
            </a:r>
            <a:r>
              <a:rPr lang="fr-FR" dirty="0">
                <a:solidFill>
                  <a:srgbClr val="FFFFFF"/>
                </a:solidFill>
              </a:rPr>
              <a:t> é </a:t>
            </a:r>
            <a:r>
              <a:rPr lang="fr-FR" dirty="0" err="1">
                <a:solidFill>
                  <a:srgbClr val="FFFFFF"/>
                </a:solidFill>
              </a:rPr>
              <a:t>possível</a:t>
            </a:r>
            <a:r>
              <a:rPr lang="fr-FR" dirty="0">
                <a:solidFill>
                  <a:srgbClr val="FFFFFF"/>
                </a:solidFill>
              </a:rPr>
              <a:t> </a:t>
            </a:r>
            <a:r>
              <a:rPr lang="fr-FR" dirty="0" err="1">
                <a:solidFill>
                  <a:srgbClr val="FFFFFF"/>
                </a:solidFill>
              </a:rPr>
              <a:t>satisfazer</a:t>
            </a:r>
            <a:r>
              <a:rPr lang="fr-FR" dirty="0">
                <a:solidFill>
                  <a:srgbClr val="FFFFFF"/>
                </a:solidFill>
              </a:rPr>
              <a:t> </a:t>
            </a:r>
            <a:r>
              <a:rPr lang="fr-FR" dirty="0" err="1">
                <a:solidFill>
                  <a:srgbClr val="FFFFFF"/>
                </a:solidFill>
              </a:rPr>
              <a:t>todas</a:t>
            </a:r>
            <a:r>
              <a:rPr lang="fr-FR" dirty="0">
                <a:solidFill>
                  <a:srgbClr val="FFFFFF"/>
                </a:solidFill>
              </a:rPr>
              <a:t> as </a:t>
            </a:r>
            <a:r>
              <a:rPr lang="fr-FR" dirty="0" err="1">
                <a:solidFill>
                  <a:srgbClr val="FFFFFF"/>
                </a:solidFill>
              </a:rPr>
              <a:t>necesidades</a:t>
            </a:r>
            <a:r>
              <a:rPr lang="fr-FR" dirty="0">
                <a:solidFill>
                  <a:srgbClr val="FFFFFF"/>
                </a:solidFill>
              </a:rPr>
              <a:t> da </a:t>
            </a:r>
            <a:r>
              <a:rPr lang="fr-FR" dirty="0" err="1">
                <a:solidFill>
                  <a:srgbClr val="FFFFFF"/>
                </a:solidFill>
              </a:rPr>
              <a:t>população</a:t>
            </a:r>
            <a:r>
              <a:rPr lang="fr-FR" dirty="0">
                <a:solidFill>
                  <a:srgbClr val="FFFFFF"/>
                </a:solidFill>
              </a:rPr>
              <a:t>. O </a:t>
            </a:r>
            <a:r>
              <a:rPr lang="fr-FR" dirty="0" err="1">
                <a:solidFill>
                  <a:srgbClr val="FFFFFF"/>
                </a:solidFill>
              </a:rPr>
              <a:t>ser</a:t>
            </a:r>
            <a:r>
              <a:rPr lang="fr-FR" dirty="0">
                <a:solidFill>
                  <a:srgbClr val="FFFFFF"/>
                </a:solidFill>
              </a:rPr>
              <a:t> humano é mais livre).</a:t>
            </a:r>
          </a:p>
        </p:txBody>
      </p:sp>
      <p:pic>
        <p:nvPicPr>
          <p:cNvPr id="1053700" name="Picture 3">
            <a:extLst>
              <a:ext uri="{FF2B5EF4-FFF2-40B4-BE49-F238E27FC236}">
                <a16:creationId xmlns:a16="http://schemas.microsoft.com/office/drawing/2014/main" id="{0DC680F4-EAEE-0507-A801-6B40EED908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113" y="2781300"/>
            <a:ext cx="1943100" cy="1309688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871C40D3-933A-C2A2-0654-ACDF06649D38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746" name="Text Box 1">
            <a:extLst>
              <a:ext uri="{FF2B5EF4-FFF2-40B4-BE49-F238E27FC236}">
                <a16:creationId xmlns:a16="http://schemas.microsoft.com/office/drawing/2014/main" id="{85BFB42C-DC35-9C89-F823-BFAA95C0F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4438" y="765175"/>
            <a:ext cx="3529012" cy="869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4400" b="1">
                <a:cs typeface="Arial" panose="020B0604020202020204" pitchFamily="34" charset="0"/>
              </a:rPr>
              <a:t>Exercício</a:t>
            </a:r>
          </a:p>
        </p:txBody>
      </p:sp>
      <p:sp>
        <p:nvSpPr>
          <p:cNvPr id="1055747" name="Text Box 2">
            <a:extLst>
              <a:ext uri="{FF2B5EF4-FFF2-40B4-BE49-F238E27FC236}">
                <a16:creationId xmlns:a16="http://schemas.microsoft.com/office/drawing/2014/main" id="{48FDED8A-7DA6-3071-1963-CC1EABF23F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9E8DE2F0-C18C-4A71-B6F4-C8DD50095513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259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1055748" name="Text Box 3">
            <a:extLst>
              <a:ext uri="{FF2B5EF4-FFF2-40B4-BE49-F238E27FC236}">
                <a16:creationId xmlns:a16="http://schemas.microsoft.com/office/drawing/2014/main" id="{35156143-7CF5-B603-F63A-C18677F5B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3" y="1916113"/>
            <a:ext cx="7488237" cy="3478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>
                <a:cs typeface="Arial" panose="020B0604020202020204" pitchFamily="34" charset="0"/>
              </a:rPr>
              <a:t>O que planificamos / gerimos hoje no nosso país?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18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A utilização do território, os hospitais, as finanças públicas, etc.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2000" b="1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>
                <a:cs typeface="Arial" panose="020B0604020202020204" pitchFamily="34" charset="0"/>
              </a:rPr>
              <a:t>Qual a proporção entre setor público e privado?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18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Suiça: 15% público (o Estado e as empresas públicas) e 85% privado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URSS: 85% público e 15% privado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18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Economia mista – países democráticos da Europa do Norte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18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1800"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04B1E76D-E341-2ADE-5A27-D1657D537C3E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37C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610" name="Text Box 1">
            <a:extLst>
              <a:ext uri="{FF2B5EF4-FFF2-40B4-BE49-F238E27FC236}">
                <a16:creationId xmlns:a16="http://schemas.microsoft.com/office/drawing/2014/main" id="{4BFC19F7-78AE-2650-2540-2E2217B35E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FC77B342-B320-4FA0-A134-C4763109BD46}" type="slidenum">
              <a:rPr lang="it-IT" altLang="it-CH" sz="1600" b="1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26</a:t>
            </a:fld>
            <a:endParaRPr lang="it-IT" altLang="it-CH" sz="1600" b="1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80611" name="Text Box 2">
            <a:extLst>
              <a:ext uri="{FF2B5EF4-FFF2-40B4-BE49-F238E27FC236}">
                <a16:creationId xmlns:a16="http://schemas.microsoft.com/office/drawing/2014/main" id="{07073267-6A88-F9A1-3608-8F28F827EE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7988" y="1366838"/>
            <a:ext cx="273685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CH" altLang="it-CH" sz="2400" b="1">
                <a:solidFill>
                  <a:srgbClr val="FFFFFF"/>
                </a:solidFill>
                <a:cs typeface="Arial" panose="020B0604020202020204" pitchFamily="34" charset="0"/>
              </a:rPr>
              <a:t>MAS EM FRANÇA      A CONCURRÊNCIA NÃO DORME</a:t>
            </a:r>
          </a:p>
        </p:txBody>
      </p:sp>
      <p:pic>
        <p:nvPicPr>
          <p:cNvPr id="580612" name="Picture 3">
            <a:extLst>
              <a:ext uri="{FF2B5EF4-FFF2-40B4-BE49-F238E27FC236}">
                <a16:creationId xmlns:a16="http://schemas.microsoft.com/office/drawing/2014/main" id="{27564400-87B0-D29B-0DB0-9AFFB54895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750" y="549275"/>
            <a:ext cx="4429125" cy="5848350"/>
          </a:xfrm>
          <a:prstGeom prst="rect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0613" name="Picture 4">
            <a:extLst>
              <a:ext uri="{FF2B5EF4-FFF2-40B4-BE49-F238E27FC236}">
                <a16:creationId xmlns:a16="http://schemas.microsoft.com/office/drawing/2014/main" id="{E628485D-5DCE-581B-04A4-C47C5298E1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3860800"/>
            <a:ext cx="3219450" cy="2368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80614" name="Text Box 5">
            <a:extLst>
              <a:ext uri="{FF2B5EF4-FFF2-40B4-BE49-F238E27FC236}">
                <a16:creationId xmlns:a16="http://schemas.microsoft.com/office/drawing/2014/main" id="{1A355E25-5BC3-2832-B705-4BAF77D30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2750" y="5214938"/>
            <a:ext cx="272732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Em França, a Renault também saturou o marcado francês e agora tenta exportar para a Alemanha.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4A1B5430-70E2-75C8-94F3-AA5D731BE1C3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2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794" name="Text Box 1">
            <a:extLst>
              <a:ext uri="{FF2B5EF4-FFF2-40B4-BE49-F238E27FC236}">
                <a16:creationId xmlns:a16="http://schemas.microsoft.com/office/drawing/2014/main" id="{4F3360BE-C35F-19F2-F267-9914A6A30A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B07E56BE-4F32-4FCC-97D5-076E224CAC9E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260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pic>
        <p:nvPicPr>
          <p:cNvPr id="1057795" name="Picture 2">
            <a:extLst>
              <a:ext uri="{FF2B5EF4-FFF2-40B4-BE49-F238E27FC236}">
                <a16:creationId xmlns:a16="http://schemas.microsoft.com/office/drawing/2014/main" id="{43240BB6-9D4C-7F2A-DCA4-8EDEC6EB6C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188913"/>
            <a:ext cx="4413250" cy="6480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57796" name="Text Box 3">
            <a:extLst>
              <a:ext uri="{FF2B5EF4-FFF2-40B4-BE49-F238E27FC236}">
                <a16:creationId xmlns:a16="http://schemas.microsoft.com/office/drawing/2014/main" id="{372351AF-81B5-A930-DAD2-C04B7ADBB3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9338" y="571500"/>
            <a:ext cx="3779837" cy="3563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FFF7"/>
                </a:solidFill>
                <a:cs typeface="Arial" panose="020B0604020202020204" pitchFamily="34" charset="0"/>
              </a:rPr>
              <a:t>AS ALTERNATIVAS:</a:t>
            </a:r>
          </a:p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CH" altLang="it-CH" sz="2400" b="1">
                <a:solidFill>
                  <a:srgbClr val="FFFFF7"/>
                </a:solidFill>
                <a:cs typeface="Arial" panose="020B0604020202020204" pitchFamily="34" charset="0"/>
              </a:rPr>
              <a:t>A cogestão.</a:t>
            </a:r>
          </a:p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FFF7"/>
                </a:solidFill>
                <a:cs typeface="Arial" panose="020B0604020202020204" pitchFamily="34" charset="0"/>
              </a:rPr>
              <a:t>O controle popular dos recursos e meios de produção.</a:t>
            </a:r>
          </a:p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FFF7"/>
                </a:solidFill>
                <a:cs typeface="Arial" panose="020B0604020202020204" pitchFamily="34" charset="0"/>
              </a:rPr>
              <a:t>O controle popular sobre a gestão da administração pública.</a:t>
            </a:r>
          </a:p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FFF7"/>
                </a:solidFill>
                <a:cs typeface="Arial" panose="020B0604020202020204" pitchFamily="34" charset="0"/>
              </a:rPr>
              <a:t>A ECONOMIA PLANIFICADA</a:t>
            </a:r>
          </a:p>
        </p:txBody>
      </p:sp>
      <p:sp>
        <p:nvSpPr>
          <p:cNvPr id="1057797" name="Text Box 4">
            <a:extLst>
              <a:ext uri="{FF2B5EF4-FFF2-40B4-BE49-F238E27FC236}">
                <a16:creationId xmlns:a16="http://schemas.microsoft.com/office/drawing/2014/main" id="{96917E54-B3BA-F891-802B-E16E5C70F0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2063" y="4786313"/>
            <a:ext cx="342900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7"/>
                </a:solidFill>
                <a:cs typeface="Arial" panose="020B0604020202020204" pitchFamily="34" charset="0"/>
              </a:rPr>
              <a:t>NA VENEZUELA O POVO ESTÁ A TOMAR O CONTROLE DOS RECURSOS E MEIOS DE PRODUÇÃO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931D3D54-7B5E-CE55-D811-D72FB9562BCC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2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842" name="Text Box 1">
            <a:extLst>
              <a:ext uri="{FF2B5EF4-FFF2-40B4-BE49-F238E27FC236}">
                <a16:creationId xmlns:a16="http://schemas.microsoft.com/office/drawing/2014/main" id="{7C7E74F4-048E-C4F6-7702-9DA2CC48F5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16913" y="3940175"/>
            <a:ext cx="53975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D4F2E31-F685-406A-B662-A7304DF6EAE5}" type="slidenum">
              <a:rPr lang="it-IT" altLang="it-CH" sz="1400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261</a:t>
            </a:fld>
            <a:endParaRPr lang="it-IT" altLang="it-CH" sz="1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pic>
        <p:nvPicPr>
          <p:cNvPr id="1059843" name="Picture 2">
            <a:extLst>
              <a:ext uri="{FF2B5EF4-FFF2-40B4-BE49-F238E27FC236}">
                <a16:creationId xmlns:a16="http://schemas.microsoft.com/office/drawing/2014/main" id="{CB87B571-9855-75C4-5BE7-58F06A9E86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454"/>
          <a:stretch>
            <a:fillRect/>
          </a:stretch>
        </p:blipFill>
        <p:spPr bwMode="auto">
          <a:xfrm>
            <a:off x="395288" y="333375"/>
            <a:ext cx="5591175" cy="6192838"/>
          </a:xfrm>
          <a:prstGeom prst="rect">
            <a:avLst/>
          </a:prstGeom>
          <a:noFill/>
          <a:ln w="28575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t="6454"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59844" name="Text Box 3">
            <a:extLst>
              <a:ext uri="{FF2B5EF4-FFF2-40B4-BE49-F238E27FC236}">
                <a16:creationId xmlns:a16="http://schemas.microsoft.com/office/drawing/2014/main" id="{D655B3D3-B89B-E9A7-9F00-DCFB5841F1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4508500"/>
            <a:ext cx="2232025" cy="204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FR" altLang="it-CH" sz="1600" b="1">
                <a:solidFill>
                  <a:srgbClr val="FFFFFA"/>
                </a:solidFill>
                <a:cs typeface="Arial" panose="020B0604020202020204" pitchFamily="34" charset="0"/>
              </a:rPr>
              <a:t>O trabalho necessário para satisfazer as necessidades de todos deve ser distribuído eqüitativamente por todos.</a:t>
            </a:r>
          </a:p>
        </p:txBody>
      </p:sp>
      <p:sp>
        <p:nvSpPr>
          <p:cNvPr id="1059845" name="Text Box 4">
            <a:extLst>
              <a:ext uri="{FF2B5EF4-FFF2-40B4-BE49-F238E27FC236}">
                <a16:creationId xmlns:a16="http://schemas.microsoft.com/office/drawing/2014/main" id="{B65FDA98-1F65-99F6-DDE5-3431FF83A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360363"/>
            <a:ext cx="2376487" cy="1882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FR" altLang="it-CH" sz="1800" b="1">
                <a:solidFill>
                  <a:srgbClr val="FFFFF7"/>
                </a:solidFill>
                <a:cs typeface="Arial" panose="020B0604020202020204" pitchFamily="34" charset="0"/>
              </a:rPr>
              <a:t>Cada um de acordo com as suas necessidades,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FR" altLang="it-CH" sz="1800" b="1">
                <a:solidFill>
                  <a:srgbClr val="FFFFF7"/>
                </a:solidFill>
                <a:cs typeface="Arial" panose="020B0604020202020204" pitchFamily="34" charset="0"/>
              </a:rPr>
              <a:t>cada um de acordo com as suas habilidades. </a:t>
            </a:r>
          </a:p>
        </p:txBody>
      </p:sp>
      <p:sp>
        <p:nvSpPr>
          <p:cNvPr id="1059846" name="Text Box 5">
            <a:extLst>
              <a:ext uri="{FF2B5EF4-FFF2-40B4-BE49-F238E27FC236}">
                <a16:creationId xmlns:a16="http://schemas.microsoft.com/office/drawing/2014/main" id="{8C0812AE-7DCB-5D2A-94F7-3FE31F8237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3713" y="4762500"/>
            <a:ext cx="1044575" cy="946150"/>
          </a:xfrm>
          <a:prstGeom prst="rect">
            <a:avLst/>
          </a:prstGeom>
          <a:solidFill>
            <a:srgbClr val="FFFFF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FR" altLang="it-CH" sz="1400" b="1">
                <a:cs typeface="Arial" panose="020B0604020202020204" pitchFamily="34" charset="0"/>
              </a:rPr>
              <a:t>Operário,o único que trabalha</a:t>
            </a:r>
          </a:p>
        </p:txBody>
      </p:sp>
      <p:sp>
        <p:nvSpPr>
          <p:cNvPr id="1059847" name="Text Box 6">
            <a:extLst>
              <a:ext uri="{FF2B5EF4-FFF2-40B4-BE49-F238E27FC236}">
                <a16:creationId xmlns:a16="http://schemas.microsoft.com/office/drawing/2014/main" id="{284E0E94-9E72-8E3B-8902-A60F4F7E20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0775" y="2197100"/>
            <a:ext cx="1020763" cy="463550"/>
          </a:xfrm>
          <a:prstGeom prst="rect">
            <a:avLst/>
          </a:prstGeom>
          <a:solidFill>
            <a:srgbClr val="FFFFF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200" b="1">
                <a:cs typeface="Arial" panose="020B0604020202020204" pitchFamily="34" charset="0"/>
              </a:rPr>
              <a:t>Desempre-         gado</a:t>
            </a:r>
          </a:p>
        </p:txBody>
      </p:sp>
      <p:sp>
        <p:nvSpPr>
          <p:cNvPr id="1059848" name="Text Box 7">
            <a:extLst>
              <a:ext uri="{FF2B5EF4-FFF2-40B4-BE49-F238E27FC236}">
                <a16:creationId xmlns:a16="http://schemas.microsoft.com/office/drawing/2014/main" id="{134BF27F-FB99-8BF3-F633-213C745194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48525" y="2924175"/>
            <a:ext cx="1338263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750"/>
              </a:spcBef>
              <a:buClrTx/>
              <a:buFontTx/>
              <a:buNone/>
            </a:pPr>
            <a:r>
              <a:rPr lang="fr-FR" altLang="it-CH" sz="2800" b="1">
                <a:solidFill>
                  <a:srgbClr val="00FF00"/>
                </a:solidFill>
                <a:cs typeface="Arial" panose="020B0604020202020204" pitchFamily="34" charset="0"/>
              </a:rPr>
              <a:t>Falso!</a:t>
            </a:r>
          </a:p>
        </p:txBody>
      </p:sp>
      <p:sp>
        <p:nvSpPr>
          <p:cNvPr id="1059849" name="AutoShape 8">
            <a:extLst>
              <a:ext uri="{FF2B5EF4-FFF2-40B4-BE49-F238E27FC236}">
                <a16:creationId xmlns:a16="http://schemas.microsoft.com/office/drawing/2014/main" id="{016DDC90-8A8F-5ECE-5415-721BD4DFA2B2}"/>
              </a:ext>
            </a:extLst>
          </p:cNvPr>
          <p:cNvSpPr>
            <a:spLocks/>
          </p:cNvSpPr>
          <p:nvPr/>
        </p:nvSpPr>
        <p:spPr bwMode="auto">
          <a:xfrm>
            <a:off x="6443663" y="2212975"/>
            <a:ext cx="690562" cy="2016125"/>
          </a:xfrm>
          <a:prstGeom prst="rightBrace">
            <a:avLst>
              <a:gd name="adj1" fmla="val 8340"/>
              <a:gd name="adj2" fmla="val 50000"/>
            </a:avLst>
          </a:prstGeom>
          <a:noFill/>
          <a:ln w="28440">
            <a:solidFill>
              <a:srgbClr val="FFFFD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1059850" name="Text Box 9">
            <a:extLst>
              <a:ext uri="{FF2B5EF4-FFF2-40B4-BE49-F238E27FC236}">
                <a16:creationId xmlns:a16="http://schemas.microsoft.com/office/drawing/2014/main" id="{50769016-8229-7D9E-44A8-B37084F1F2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84363" y="476250"/>
            <a:ext cx="1079500" cy="458788"/>
          </a:xfrm>
          <a:prstGeom prst="rect">
            <a:avLst/>
          </a:prstGeom>
          <a:solidFill>
            <a:srgbClr val="FFFFF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Diretor de vendas</a:t>
            </a:r>
          </a:p>
        </p:txBody>
      </p:sp>
      <p:sp>
        <p:nvSpPr>
          <p:cNvPr id="1059851" name="Text Box 10">
            <a:extLst>
              <a:ext uri="{FF2B5EF4-FFF2-40B4-BE49-F238E27FC236}">
                <a16:creationId xmlns:a16="http://schemas.microsoft.com/office/drawing/2014/main" id="{6D51F5F9-5DDF-B2C1-501B-79DF1BEC04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788" y="730250"/>
            <a:ext cx="1304925" cy="463550"/>
          </a:xfrm>
          <a:prstGeom prst="rect">
            <a:avLst/>
          </a:prstGeom>
          <a:solidFill>
            <a:srgbClr val="FFFFF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Chefe de recur- sos humanos</a:t>
            </a:r>
          </a:p>
        </p:txBody>
      </p:sp>
      <p:sp>
        <p:nvSpPr>
          <p:cNvPr id="1059852" name="Text Box 11">
            <a:extLst>
              <a:ext uri="{FF2B5EF4-FFF2-40B4-BE49-F238E27FC236}">
                <a16:creationId xmlns:a16="http://schemas.microsoft.com/office/drawing/2014/main" id="{489F6FFD-71C4-01C5-E945-32C6003C68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5163" y="1658938"/>
            <a:ext cx="869950" cy="458787"/>
          </a:xfrm>
          <a:prstGeom prst="rect">
            <a:avLst/>
          </a:prstGeom>
          <a:solidFill>
            <a:srgbClr val="FFFFF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Chefe de obras</a:t>
            </a:r>
          </a:p>
        </p:txBody>
      </p:sp>
      <p:sp>
        <p:nvSpPr>
          <p:cNvPr id="1059853" name="Text Box 12">
            <a:extLst>
              <a:ext uri="{FF2B5EF4-FFF2-40B4-BE49-F238E27FC236}">
                <a16:creationId xmlns:a16="http://schemas.microsoft.com/office/drawing/2014/main" id="{304DBFE8-0416-95C3-7151-A834AA6EDC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2492375"/>
            <a:ext cx="936625" cy="458788"/>
          </a:xfrm>
          <a:prstGeom prst="rect">
            <a:avLst/>
          </a:prstGeom>
          <a:solidFill>
            <a:srgbClr val="FFFFF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Chefe da sgurança</a:t>
            </a:r>
          </a:p>
        </p:txBody>
      </p:sp>
      <p:sp>
        <p:nvSpPr>
          <p:cNvPr id="1059854" name="Text Box 13">
            <a:extLst>
              <a:ext uri="{FF2B5EF4-FFF2-40B4-BE49-F238E27FC236}">
                <a16:creationId xmlns:a16="http://schemas.microsoft.com/office/drawing/2014/main" id="{484849D4-E9AB-F577-B5C6-569A60C631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3800" y="1189038"/>
            <a:ext cx="982663" cy="458787"/>
          </a:xfrm>
          <a:prstGeom prst="rect">
            <a:avLst/>
          </a:prstGeom>
          <a:solidFill>
            <a:srgbClr val="FFFFF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Consultor externo</a:t>
            </a:r>
          </a:p>
        </p:txBody>
      </p:sp>
      <p:sp>
        <p:nvSpPr>
          <p:cNvPr id="1059855" name="Text Box 14">
            <a:extLst>
              <a:ext uri="{FF2B5EF4-FFF2-40B4-BE49-F238E27FC236}">
                <a16:creationId xmlns:a16="http://schemas.microsoft.com/office/drawing/2014/main" id="{976ED214-1D79-0A2A-5732-0C8F6E1911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1100" y="2997200"/>
            <a:ext cx="1008063" cy="458788"/>
          </a:xfrm>
          <a:prstGeom prst="rect">
            <a:avLst/>
          </a:prstGeom>
          <a:solidFill>
            <a:srgbClr val="FFFFF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Relações públicas</a:t>
            </a:r>
          </a:p>
        </p:txBody>
      </p:sp>
      <p:sp>
        <p:nvSpPr>
          <p:cNvPr id="1059856" name="Text Box 15">
            <a:extLst>
              <a:ext uri="{FF2B5EF4-FFF2-40B4-BE49-F238E27FC236}">
                <a16:creationId xmlns:a16="http://schemas.microsoft.com/office/drawing/2014/main" id="{FC9BC94C-192E-EBC2-EAE1-ACAAAF837C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6963" y="3644900"/>
            <a:ext cx="1079500" cy="771525"/>
          </a:xfrm>
          <a:prstGeom prst="rect">
            <a:avLst/>
          </a:prstGeom>
          <a:solidFill>
            <a:srgbClr val="FFFFF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100" b="1">
                <a:cs typeface="Arial" panose="020B0604020202020204" pitchFamily="34" charset="0"/>
              </a:rPr>
              <a:t>Diretor desenvolvi-              mento produtivo</a:t>
            </a:r>
          </a:p>
        </p:txBody>
      </p:sp>
      <p:sp>
        <p:nvSpPr>
          <p:cNvPr id="1059857" name="Text Box 16">
            <a:extLst>
              <a:ext uri="{FF2B5EF4-FFF2-40B4-BE49-F238E27FC236}">
                <a16:creationId xmlns:a16="http://schemas.microsoft.com/office/drawing/2014/main" id="{550F1CEF-A69A-3931-BA1E-43333AADD9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138" y="333375"/>
            <a:ext cx="1187450" cy="428625"/>
          </a:xfrm>
          <a:prstGeom prst="rect">
            <a:avLst/>
          </a:prstGeom>
          <a:solidFill>
            <a:srgbClr val="FFFFF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100" b="1">
                <a:cs typeface="Arial" panose="020B0604020202020204" pitchFamily="34" charset="0"/>
              </a:rPr>
              <a:t>Diretor de logística</a:t>
            </a:r>
          </a:p>
        </p:txBody>
      </p:sp>
      <p:sp>
        <p:nvSpPr>
          <p:cNvPr id="1059858" name="Text Box 17">
            <a:extLst>
              <a:ext uri="{FF2B5EF4-FFF2-40B4-BE49-F238E27FC236}">
                <a16:creationId xmlns:a16="http://schemas.microsoft.com/office/drawing/2014/main" id="{365E1744-637C-9707-4D79-A9680E955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22800" y="560388"/>
            <a:ext cx="1343025" cy="458787"/>
          </a:xfrm>
          <a:prstGeom prst="rect">
            <a:avLst/>
          </a:prstGeom>
          <a:solidFill>
            <a:srgbClr val="FFFFF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Diretor novas tecnologias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292521D8-325C-1DBD-182C-E17548D2ACF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938" name="Text Box 1">
            <a:extLst>
              <a:ext uri="{FF2B5EF4-FFF2-40B4-BE49-F238E27FC236}">
                <a16:creationId xmlns:a16="http://schemas.microsoft.com/office/drawing/2014/main" id="{DBFCDFBF-5ABF-C0A8-AB40-EBB4AB893C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AA0C24BE-7774-44BD-9036-085CCF7FBECA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262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1063939" name="Rectangle 2">
            <a:extLst>
              <a:ext uri="{FF2B5EF4-FFF2-40B4-BE49-F238E27FC236}">
                <a16:creationId xmlns:a16="http://schemas.microsoft.com/office/drawing/2014/main" id="{8728823B-187A-7292-5A88-AECFB50B8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1557338"/>
            <a:ext cx="7127875" cy="3684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800" b="1">
                <a:solidFill>
                  <a:srgbClr val="FF3300"/>
                </a:solidFill>
                <a:cs typeface="Arial" panose="020B0604020202020204" pitchFamily="34" charset="0"/>
              </a:rPr>
              <a:t>DISCUSSÃO: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1600" b="1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600" b="1">
                <a:cs typeface="Arial" panose="020B0604020202020204" pitchFamily="34" charset="0"/>
              </a:rPr>
              <a:t>O papel do Estado na economia planificada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600" b="1">
                <a:cs typeface="Arial" panose="020B0604020202020204" pitchFamily="34" charset="0"/>
              </a:rPr>
              <a:t>A redução teórica e gradual do papel do Estado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600" b="1">
                <a:cs typeface="Arial" panose="020B0604020202020204" pitchFamily="34" charset="0"/>
              </a:rPr>
              <a:t>Situação atual no nosso país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600" b="1">
                <a:cs typeface="Arial" panose="020B0604020202020204" pitchFamily="34" charset="0"/>
              </a:rPr>
              <a:t>Situação atual no mundo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600" b="1">
                <a:cs typeface="Arial" panose="020B0604020202020204" pitchFamily="34" charset="0"/>
              </a:rPr>
              <a:t>O justo equilíbrio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600" b="1">
                <a:cs typeface="Arial" panose="020B0604020202020204" pitchFamily="34" charset="0"/>
              </a:rPr>
              <a:t>A guerra ainda é necessária?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1600" b="1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600" b="1">
                <a:cs typeface="Arial" panose="020B0604020202020204" pitchFamily="34" charset="0"/>
              </a:rPr>
              <a:t>Ainda há ricos e pobres?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600" b="1">
                <a:cs typeface="Arial" panose="020B0604020202020204" pitchFamily="34" charset="0"/>
              </a:rPr>
              <a:t>Situação no seu país e no mundo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600" b="1">
                <a:cs typeface="Arial" panose="020B0604020202020204" pitchFamily="34" charset="0"/>
              </a:rPr>
              <a:t>De quantas classes sociais é composta a sociedade?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600" b="1">
                <a:cs typeface="Arial" panose="020B0604020202020204" pitchFamily="34" charset="0"/>
              </a:rPr>
              <a:t>				Uma classe social: os trabalhadores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600" b="1">
                <a:cs typeface="Arial" panose="020B0604020202020204" pitchFamily="34" charset="0"/>
              </a:rPr>
              <a:t>A ditadura do proletariado</a:t>
            </a:r>
          </a:p>
        </p:txBody>
      </p:sp>
      <p:pic>
        <p:nvPicPr>
          <p:cNvPr id="1063940" name="Picture 3">
            <a:extLst>
              <a:ext uri="{FF2B5EF4-FFF2-40B4-BE49-F238E27FC236}">
                <a16:creationId xmlns:a16="http://schemas.microsoft.com/office/drawing/2014/main" id="{9C9D41F5-697A-792F-0257-93D67430BC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6463" y="620713"/>
            <a:ext cx="1803400" cy="1547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CD53C789-A4B7-FA2F-0C65-FF191351EB1C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986" name="Text Box 1">
            <a:extLst>
              <a:ext uri="{FF2B5EF4-FFF2-40B4-BE49-F238E27FC236}">
                <a16:creationId xmlns:a16="http://schemas.microsoft.com/office/drawing/2014/main" id="{2BFFC1C1-3813-558F-703E-2BF6BECAD2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EDBB846E-6512-42DC-BB8A-E1433297D0AB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263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1065987" name="Rectangle 2">
            <a:extLst>
              <a:ext uri="{FF2B5EF4-FFF2-40B4-BE49-F238E27FC236}">
                <a16:creationId xmlns:a16="http://schemas.microsoft.com/office/drawing/2014/main" id="{4EFD6210-0190-3860-BDFC-6ABA59E7E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50" y="804863"/>
            <a:ext cx="7997825" cy="5148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 anchor="ctr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2400" b="1" u="sng">
                <a:solidFill>
                  <a:srgbClr val="FF3300"/>
                </a:solidFill>
                <a:cs typeface="Arial" panose="020B0604020202020204" pitchFamily="34" charset="0"/>
              </a:rPr>
              <a:t>O SISTEMA ECONÔMICO E AS ALTERNATIVAS 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3300"/>
                </a:solidFill>
                <a:cs typeface="Arial" panose="020B0604020202020204" pitchFamily="34" charset="0"/>
              </a:rPr>
              <a:t>ESQUEMA GERAL DE «AS ALTERNATIVAS»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000" b="1">
              <a:solidFill>
                <a:srgbClr val="FF3300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O proprietário está em frente do seu armazém cheio de raviolis. Ele gostaria de vendê-los.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Ganham os desempregados - que levam os raviolis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A polícia chega com reforços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Ganham os cidadãos – eles levam o raviolis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Chega o exército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Ganha a população – ela leva os raviolis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O exército estrangeiro chega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Vitórias da Resistência – a comunidade confiscou os raviolis e a fábrica de raviolis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Esgotam-se os raviolis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Necessidade de produzir raviolis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Análise das necessidades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Abolição da propriedade privada.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Nacionalização dos meios de produção e da terra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Planificação da produção de bens e serviços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Quantificação dos bens / serviços necessários / para produzir e do trabalho a fazer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Distribuição de raviolis (conforme necessário)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Distribuição do trabalho necessário para produzi-los (consoante possibilidade)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Não há apropriação da mais-valia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Alternativa: o controle popular dos meios de produção e do Estado - a economia planificada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1400" b="1"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38EF0EAC-BCA8-BFBB-920B-12C1885A2518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034" name="Text Box 1">
            <a:extLst>
              <a:ext uri="{FF2B5EF4-FFF2-40B4-BE49-F238E27FC236}">
                <a16:creationId xmlns:a16="http://schemas.microsoft.com/office/drawing/2014/main" id="{5601EC7F-7021-0719-ED69-6F38346B56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1C5D7095-9942-49CD-A6B5-A9867FDCADC0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264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1068035" name="Rectangle 2">
            <a:extLst>
              <a:ext uri="{FF2B5EF4-FFF2-40B4-BE49-F238E27FC236}">
                <a16:creationId xmlns:a16="http://schemas.microsoft.com/office/drawing/2014/main" id="{D8364B04-575D-E7BB-8429-F9D07D92E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3713" y="2060575"/>
            <a:ext cx="5545137" cy="2346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1200" b="1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800" b="1" u="sng">
                <a:solidFill>
                  <a:srgbClr val="FF3300"/>
                </a:solidFill>
                <a:cs typeface="Arial" panose="020B0604020202020204" pitchFamily="34" charset="0"/>
              </a:rPr>
              <a:t>ANEXO</a:t>
            </a:r>
            <a:r>
              <a:rPr lang="it-CH" altLang="it-CH" sz="2800" b="1">
                <a:solidFill>
                  <a:srgbClr val="FF3300"/>
                </a:solidFill>
                <a:cs typeface="Arial" panose="020B0604020202020204" pitchFamily="34" charset="0"/>
              </a:rPr>
              <a:t>: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2800" b="1">
              <a:solidFill>
                <a:srgbClr val="FF3300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600" b="1" u="sng">
                <a:cs typeface="Arial" panose="020B0604020202020204" pitchFamily="34" charset="0"/>
              </a:rPr>
              <a:t>Psicologia social</a:t>
            </a:r>
            <a:r>
              <a:rPr lang="it-CH" altLang="it-CH" sz="1600" b="1">
                <a:cs typeface="Arial" panose="020B0604020202020204" pitchFamily="34" charset="0"/>
              </a:rPr>
              <a:t>: a teoria das necessidades (Maslov)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1600" b="1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600" b="1" u="sng">
                <a:cs typeface="Arial" panose="020B0604020202020204" pitchFamily="34" charset="0"/>
              </a:rPr>
              <a:t>Tipologia</a:t>
            </a:r>
            <a:r>
              <a:rPr lang="fr-FR" altLang="it-CH" sz="1600" b="1">
                <a:cs typeface="Arial" panose="020B0604020202020204" pitchFamily="34" charset="0"/>
              </a:rPr>
              <a:t>: características tendenciais do ser humano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1600" b="1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600" b="1" u="sng">
                <a:cs typeface="Arial" panose="020B0604020202020204" pitchFamily="34" charset="0"/>
              </a:rPr>
              <a:t>Sociologia</a:t>
            </a:r>
            <a:r>
              <a:rPr lang="it-CH" altLang="it-CH" sz="1600" b="1">
                <a:cs typeface="Arial" panose="020B0604020202020204" pitchFamily="34" charset="0"/>
              </a:rPr>
              <a:t>: a aceleração da história (Engels)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3212BFBF-6B47-48FE-746F-7674F12CDA12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082" name="Rectangle 23">
            <a:extLst>
              <a:ext uri="{FF2B5EF4-FFF2-40B4-BE49-F238E27FC236}">
                <a16:creationId xmlns:a16="http://schemas.microsoft.com/office/drawing/2014/main" id="{559C5A55-354C-6590-C4E4-EFCEBAD9E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1825" y="0"/>
            <a:ext cx="3432175" cy="6858000"/>
          </a:xfrm>
          <a:prstGeom prst="rect">
            <a:avLst/>
          </a:prstGeom>
          <a:solidFill>
            <a:srgbClr val="C3D6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70083" name="Picture 1">
            <a:extLst>
              <a:ext uri="{FF2B5EF4-FFF2-40B4-BE49-F238E27FC236}">
                <a16:creationId xmlns:a16="http://schemas.microsoft.com/office/drawing/2014/main" id="{CF6F018A-3787-4217-DED7-AD82C7D45E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93"/>
          <a:stretch>
            <a:fillRect/>
          </a:stretch>
        </p:blipFill>
        <p:spPr bwMode="auto">
          <a:xfrm>
            <a:off x="0" y="0"/>
            <a:ext cx="5711825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5093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70084" name="Text Box 2">
            <a:extLst>
              <a:ext uri="{FF2B5EF4-FFF2-40B4-BE49-F238E27FC236}">
                <a16:creationId xmlns:a16="http://schemas.microsoft.com/office/drawing/2014/main" id="{A569862E-CCE2-204C-72CD-A448C0F6A6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9438" y="204788"/>
            <a:ext cx="1152525" cy="39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A verdadeira felicidade </a:t>
            </a:r>
          </a:p>
        </p:txBody>
      </p:sp>
      <p:sp>
        <p:nvSpPr>
          <p:cNvPr id="1070085" name="Text Box 3">
            <a:extLst>
              <a:ext uri="{FF2B5EF4-FFF2-40B4-BE49-F238E27FC236}">
                <a16:creationId xmlns:a16="http://schemas.microsoft.com/office/drawing/2014/main" id="{0B697205-B9DC-99D1-3F31-87412F3FBC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51300" y="1500188"/>
            <a:ext cx="64770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70086" name="Text Box 4">
            <a:extLst>
              <a:ext uri="{FF2B5EF4-FFF2-40B4-BE49-F238E27FC236}">
                <a16:creationId xmlns:a16="http://schemas.microsoft.com/office/drawing/2014/main" id="{1B0C7EE7-514C-A2F2-6937-A9789B96C6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51300" y="804863"/>
            <a:ext cx="539750" cy="24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Ideal</a:t>
            </a:r>
          </a:p>
        </p:txBody>
      </p:sp>
      <p:sp>
        <p:nvSpPr>
          <p:cNvPr id="1070087" name="Text Box 5">
            <a:extLst>
              <a:ext uri="{FF2B5EF4-FFF2-40B4-BE49-F238E27FC236}">
                <a16:creationId xmlns:a16="http://schemas.microsoft.com/office/drawing/2014/main" id="{44AD1053-0A67-CBA1-C13B-AF8ED23384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2375" y="2508250"/>
            <a:ext cx="165735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70088" name="Text Box 6">
            <a:extLst>
              <a:ext uri="{FF2B5EF4-FFF2-40B4-BE49-F238E27FC236}">
                <a16:creationId xmlns:a16="http://schemas.microsoft.com/office/drawing/2014/main" id="{C3EE0EC5-B47D-DEAA-A8E1-72AA8428D7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8400" y="1909763"/>
            <a:ext cx="2003425" cy="550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Afirmação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(autoestima, respeito,           sucesso)</a:t>
            </a:r>
          </a:p>
        </p:txBody>
      </p:sp>
      <p:sp>
        <p:nvSpPr>
          <p:cNvPr id="1070089" name="Text Box 7">
            <a:extLst>
              <a:ext uri="{FF2B5EF4-FFF2-40B4-BE49-F238E27FC236}">
                <a16:creationId xmlns:a16="http://schemas.microsoft.com/office/drawing/2014/main" id="{EED8D90B-BD8F-6E86-F1A1-53060A12E3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3600" y="2876550"/>
            <a:ext cx="1295400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Carinho, amor</a:t>
            </a:r>
          </a:p>
        </p:txBody>
      </p:sp>
      <p:sp>
        <p:nvSpPr>
          <p:cNvPr id="1070090" name="Text Box 8">
            <a:extLst>
              <a:ext uri="{FF2B5EF4-FFF2-40B4-BE49-F238E27FC236}">
                <a16:creationId xmlns:a16="http://schemas.microsoft.com/office/drawing/2014/main" id="{07E973B9-4CDC-CCFF-757D-21344191C7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9438" y="3576638"/>
            <a:ext cx="1020762" cy="24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Socialidade</a:t>
            </a:r>
          </a:p>
        </p:txBody>
      </p:sp>
      <p:sp>
        <p:nvSpPr>
          <p:cNvPr id="1070091" name="Text Box 9">
            <a:extLst>
              <a:ext uri="{FF2B5EF4-FFF2-40B4-BE49-F238E27FC236}">
                <a16:creationId xmlns:a16="http://schemas.microsoft.com/office/drawing/2014/main" id="{D8DE821C-294B-F7DB-FB5C-CBA882CE1D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0188" y="4398963"/>
            <a:ext cx="1009650" cy="24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Segurança</a:t>
            </a:r>
          </a:p>
        </p:txBody>
      </p:sp>
      <p:sp>
        <p:nvSpPr>
          <p:cNvPr id="1070092" name="Text Box 10">
            <a:extLst>
              <a:ext uri="{FF2B5EF4-FFF2-40B4-BE49-F238E27FC236}">
                <a16:creationId xmlns:a16="http://schemas.microsoft.com/office/drawing/2014/main" id="{2D693B6E-52F5-52D4-B2EE-49A4075B1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6975" y="4956175"/>
            <a:ext cx="952500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Sexualidade</a:t>
            </a:r>
          </a:p>
        </p:txBody>
      </p:sp>
      <p:sp>
        <p:nvSpPr>
          <p:cNvPr id="1070093" name="Text Box 11">
            <a:extLst>
              <a:ext uri="{FF2B5EF4-FFF2-40B4-BE49-F238E27FC236}">
                <a16:creationId xmlns:a16="http://schemas.microsoft.com/office/drawing/2014/main" id="{3ABFEFBA-D7D1-41B1-3029-6019B9D3E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6613" y="5387975"/>
            <a:ext cx="679450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Dormir</a:t>
            </a:r>
          </a:p>
        </p:txBody>
      </p:sp>
      <p:sp>
        <p:nvSpPr>
          <p:cNvPr id="1070094" name="Text Box 12">
            <a:extLst>
              <a:ext uri="{FF2B5EF4-FFF2-40B4-BE49-F238E27FC236}">
                <a16:creationId xmlns:a16="http://schemas.microsoft.com/office/drawing/2014/main" id="{8D682EB9-4440-11D7-AB06-2C4E86B55B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3563" y="5794375"/>
            <a:ext cx="722312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Comer</a:t>
            </a:r>
          </a:p>
        </p:txBody>
      </p:sp>
      <p:sp>
        <p:nvSpPr>
          <p:cNvPr id="1070095" name="Text Box 13">
            <a:extLst>
              <a:ext uri="{FF2B5EF4-FFF2-40B4-BE49-F238E27FC236}">
                <a16:creationId xmlns:a16="http://schemas.microsoft.com/office/drawing/2014/main" id="{CF2128D2-D6D2-C2C1-FFC5-4508032851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9388" y="6040438"/>
            <a:ext cx="657225" cy="24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Beber</a:t>
            </a:r>
          </a:p>
        </p:txBody>
      </p:sp>
      <p:sp>
        <p:nvSpPr>
          <p:cNvPr id="1070096" name="Text Box 14">
            <a:extLst>
              <a:ext uri="{FF2B5EF4-FFF2-40B4-BE49-F238E27FC236}">
                <a16:creationId xmlns:a16="http://schemas.microsoft.com/office/drawing/2014/main" id="{707C4B66-C8F6-49FC-DD7E-4BF7F25589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3638" y="6211888"/>
            <a:ext cx="815975" cy="24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Respirar</a:t>
            </a:r>
          </a:p>
        </p:txBody>
      </p:sp>
      <p:sp>
        <p:nvSpPr>
          <p:cNvPr id="1070097" name="Text Box 15">
            <a:extLst>
              <a:ext uri="{FF2B5EF4-FFF2-40B4-BE49-F238E27FC236}">
                <a16:creationId xmlns:a16="http://schemas.microsoft.com/office/drawing/2014/main" id="{529464F4-729A-02F2-2F10-1F97945FDF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38" y="6070600"/>
            <a:ext cx="647700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Existir</a:t>
            </a:r>
          </a:p>
        </p:txBody>
      </p:sp>
      <p:sp>
        <p:nvSpPr>
          <p:cNvPr id="1070098" name="Text Box 16">
            <a:extLst>
              <a:ext uri="{FF2B5EF4-FFF2-40B4-BE49-F238E27FC236}">
                <a16:creationId xmlns:a16="http://schemas.microsoft.com/office/drawing/2014/main" id="{E892114C-94AA-14CB-ED6B-12513D1B1F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1200150"/>
            <a:ext cx="2700337" cy="596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it-CH" sz="1100" b="1">
                <a:latin typeface="Arial" panose="020B0604020202020204" pitchFamily="34" charset="0"/>
                <a:cs typeface="Arial" panose="020B0604020202020204" pitchFamily="34" charset="0"/>
              </a:rPr>
              <a:t>HIERARQUIA DAS NECESSIDADES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it-CH" sz="1100" b="1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it-CH" sz="1100" b="1">
                <a:latin typeface="Arial" panose="020B0604020202020204" pitchFamily="34" charset="0"/>
                <a:cs typeface="Arial" panose="020B0604020202020204" pitchFamily="34" charset="0"/>
              </a:rPr>
              <a:t>(Maslov - simplificado)</a:t>
            </a:r>
          </a:p>
        </p:txBody>
      </p:sp>
      <p:sp>
        <p:nvSpPr>
          <p:cNvPr id="1070099" name="Text Box 17">
            <a:extLst>
              <a:ext uri="{FF2B5EF4-FFF2-40B4-BE49-F238E27FC236}">
                <a16:creationId xmlns:a16="http://schemas.microsoft.com/office/drawing/2014/main" id="{0B817E5D-E254-5C00-2FAE-8321DC4FCA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8525" y="6321425"/>
            <a:ext cx="149225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it-CH" sz="900" b="1" dirty="0">
                <a:latin typeface="Arial" panose="020B0604020202020204" pitchFamily="34" charset="0"/>
                <a:cs typeface="Arial" panose="020B0604020202020204" pitchFamily="34" charset="0"/>
              </a:rPr>
              <a:t>Não </a:t>
            </a:r>
            <a:r>
              <a:rPr lang="en-US" altLang="it-CH" sz="900" b="1" dirty="0" err="1">
                <a:latin typeface="Arial" panose="020B0604020202020204" pitchFamily="34" charset="0"/>
                <a:cs typeface="Arial" panose="020B0604020202020204" pitchFamily="34" charset="0"/>
              </a:rPr>
              <a:t>urgente</a:t>
            </a:r>
            <a:r>
              <a:rPr lang="en-US" altLang="it-CH" sz="9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it-CH" sz="800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n-US" altLang="it-CH" sz="800" dirty="0" err="1">
                <a:latin typeface="Arial" panose="020B0604020202020204" pitchFamily="34" charset="0"/>
                <a:cs typeface="Arial" panose="020B0604020202020204" pitchFamily="34" charset="0"/>
              </a:rPr>
              <a:t>longo</a:t>
            </a:r>
            <a:r>
              <a:rPr lang="en-US" altLang="it-CH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it-CH" sz="800" dirty="0" err="1">
                <a:latin typeface="Arial" panose="020B0604020202020204" pitchFamily="34" charset="0"/>
                <a:cs typeface="Arial" panose="020B0604020202020204" pitchFamily="34" charset="0"/>
              </a:rPr>
              <a:t>prazo</a:t>
            </a:r>
            <a:r>
              <a:rPr lang="en-US" altLang="it-CH" sz="800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sp>
        <p:nvSpPr>
          <p:cNvPr id="1070100" name="Text Box 18">
            <a:extLst>
              <a:ext uri="{FF2B5EF4-FFF2-40B4-BE49-F238E27FC236}">
                <a16:creationId xmlns:a16="http://schemas.microsoft.com/office/drawing/2014/main" id="{18924B95-B464-1C70-37A4-7A1B7B6B05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038" y="6318250"/>
            <a:ext cx="2105025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ClrTx/>
              <a:buFontTx/>
              <a:buNone/>
            </a:pPr>
            <a:r>
              <a:rPr lang="fr-FR" altLang="it-CH" sz="900" b="1">
                <a:latin typeface="Arial" panose="020B0604020202020204" pitchFamily="34" charset="0"/>
                <a:cs typeface="Arial" panose="020B0604020202020204" pitchFamily="34" charset="0"/>
              </a:rPr>
              <a:t>Urgente    </a:t>
            </a:r>
            <a:r>
              <a:rPr lang="fr-FR" altLang="it-CH" sz="800">
                <a:latin typeface="Arial" panose="020B0604020202020204" pitchFamily="34" charset="0"/>
                <a:cs typeface="Arial" panose="020B0604020202020204" pitchFamily="34" charset="0"/>
              </a:rPr>
              <a:t>(frequentemente 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ClrTx/>
              <a:buFontTx/>
              <a:buNone/>
            </a:pPr>
            <a:r>
              <a:rPr lang="fr-FR" altLang="it-CH" sz="800">
                <a:latin typeface="Arial" panose="020B0604020202020204" pitchFamily="34" charset="0"/>
                <a:cs typeface="Arial" panose="020B0604020202020204" pitchFamily="34" charset="0"/>
              </a:rPr>
              <a:t>e facilmente satisfeitos)</a:t>
            </a:r>
          </a:p>
        </p:txBody>
      </p:sp>
      <p:sp>
        <p:nvSpPr>
          <p:cNvPr id="1070101" name="Text Box 19">
            <a:extLst>
              <a:ext uri="{FF2B5EF4-FFF2-40B4-BE49-F238E27FC236}">
                <a16:creationId xmlns:a16="http://schemas.microsoft.com/office/drawing/2014/main" id="{D48F5799-B435-23A2-B54D-5517C6A74F6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347368" y="5304632"/>
            <a:ext cx="1643063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it-CH" sz="1400" b="1">
                <a:latin typeface="Arial" panose="020B0604020202020204" pitchFamily="34" charset="0"/>
                <a:cs typeface="Arial" panose="020B0604020202020204" pitchFamily="34" charset="0"/>
              </a:rPr>
              <a:t>Necessidades  básicas</a:t>
            </a:r>
          </a:p>
        </p:txBody>
      </p:sp>
      <p:sp>
        <p:nvSpPr>
          <p:cNvPr id="1070102" name="Text Box 20">
            <a:extLst>
              <a:ext uri="{FF2B5EF4-FFF2-40B4-BE49-F238E27FC236}">
                <a16:creationId xmlns:a16="http://schemas.microsoft.com/office/drawing/2014/main" id="{DB7D5EE9-02A9-FCA7-D443-43FED87EDF86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98131" y="3412332"/>
            <a:ext cx="2141537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it-CH" sz="1400" b="1">
                <a:latin typeface="Arial" panose="020B0604020202020204" pitchFamily="34" charset="0"/>
                <a:cs typeface="Arial" panose="020B0604020202020204" pitchFamily="34" charset="0"/>
              </a:rPr>
              <a:t>Necessidades secundárias</a:t>
            </a:r>
          </a:p>
        </p:txBody>
      </p:sp>
      <p:sp>
        <p:nvSpPr>
          <p:cNvPr id="1070103" name="Line 21">
            <a:extLst>
              <a:ext uri="{FF2B5EF4-FFF2-40B4-BE49-F238E27FC236}">
                <a16:creationId xmlns:a16="http://schemas.microsoft.com/office/drawing/2014/main" id="{809D44A4-5A13-30DE-34F1-B0ED4A27268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11825" y="0"/>
            <a:ext cx="1588" cy="115888"/>
          </a:xfrm>
          <a:prstGeom prst="line">
            <a:avLst/>
          </a:prstGeom>
          <a:noFill/>
          <a:ln w="9360">
            <a:solidFill>
              <a:srgbClr val="4A7EBB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0104" name="Line 22">
            <a:extLst>
              <a:ext uri="{FF2B5EF4-FFF2-40B4-BE49-F238E27FC236}">
                <a16:creationId xmlns:a16="http://schemas.microsoft.com/office/drawing/2014/main" id="{87C47417-4914-6EE7-C877-6D5449A630CC}"/>
              </a:ext>
            </a:extLst>
          </p:cNvPr>
          <p:cNvSpPr>
            <a:spLocks noChangeShapeType="1"/>
          </p:cNvSpPr>
          <p:nvPr/>
        </p:nvSpPr>
        <p:spPr bwMode="auto">
          <a:xfrm>
            <a:off x="5711825" y="0"/>
            <a:ext cx="1588" cy="6858000"/>
          </a:xfrm>
          <a:prstGeom prst="line">
            <a:avLst/>
          </a:prstGeom>
          <a:noFill/>
          <a:ln w="9360">
            <a:solidFill>
              <a:srgbClr val="4A7EBB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0105" name="Text Box 24">
            <a:extLst>
              <a:ext uri="{FF2B5EF4-FFF2-40B4-BE49-F238E27FC236}">
                <a16:creationId xmlns:a16="http://schemas.microsoft.com/office/drawing/2014/main" id="{F0138654-5077-DD0D-6AA2-1FAC46125C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9813" y="1663700"/>
            <a:ext cx="2400300" cy="1160463"/>
          </a:xfrm>
          <a:prstGeom prst="rect">
            <a:avLst/>
          </a:prstGeom>
          <a:solidFill>
            <a:srgbClr val="FFFFFF"/>
          </a:solidFill>
          <a:ln w="28440">
            <a:solidFill>
              <a:srgbClr val="C0504D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Na escala  ao lado  as necessidades humanas estão classificadas de acordo com a sua urgência, ou dependendo de quanto tempo um ser humano pode resistir sem satisfazer uma necessidade particular.</a:t>
            </a:r>
            <a:r>
              <a:rPr lang="fr-FR" altLang="it-CH" sz="1000" b="1">
                <a:latin typeface="Times New Roman" panose="02020603050405020304" pitchFamily="18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1070106" name="Text Box 25">
            <a:extLst>
              <a:ext uri="{FF2B5EF4-FFF2-40B4-BE49-F238E27FC236}">
                <a16:creationId xmlns:a16="http://schemas.microsoft.com/office/drawing/2014/main" id="{4EBDEA83-E63C-C1A5-4A97-428C9DE75C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9813" y="315913"/>
            <a:ext cx="2374900" cy="1160462"/>
          </a:xfrm>
          <a:prstGeom prst="rect">
            <a:avLst/>
          </a:prstGeom>
          <a:solidFill>
            <a:srgbClr val="FFFFFF"/>
          </a:solidFill>
          <a:ln w="28440">
            <a:solidFill>
              <a:srgbClr val="C0504D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O ser humano é dominado pelas suas próprias necessidades e necessidade de satisfazê-las.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O desejo de satisfazer as suas próprias necessidades é o mecanismo de motivação de qualquer ação humana racional.</a:t>
            </a:r>
          </a:p>
        </p:txBody>
      </p:sp>
      <p:sp>
        <p:nvSpPr>
          <p:cNvPr id="1070107" name="Text Box 26">
            <a:extLst>
              <a:ext uri="{FF2B5EF4-FFF2-40B4-BE49-F238E27FC236}">
                <a16:creationId xmlns:a16="http://schemas.microsoft.com/office/drawing/2014/main" id="{055593D4-83B2-268E-F476-986C3A2D4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9813" y="2992438"/>
            <a:ext cx="2416175" cy="1008062"/>
          </a:xfrm>
          <a:prstGeom prst="rect">
            <a:avLst/>
          </a:prstGeom>
          <a:solidFill>
            <a:srgbClr val="FFFFFF"/>
          </a:solidFill>
          <a:ln w="28440">
            <a:solidFill>
              <a:srgbClr val="C0504D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A incapacidade de satisfazer as necessidades básicas leva à morte.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Deixar de cumprir os requisitos secundários leva à frustração, à depressão nervosa, a complexos, à exaustão, ao suicídio.</a:t>
            </a:r>
          </a:p>
        </p:txBody>
      </p:sp>
      <p:sp>
        <p:nvSpPr>
          <p:cNvPr id="1070108" name="Text Box 27">
            <a:extLst>
              <a:ext uri="{FF2B5EF4-FFF2-40B4-BE49-F238E27FC236}">
                <a16:creationId xmlns:a16="http://schemas.microsoft.com/office/drawing/2014/main" id="{50007466-C46F-0DC5-AE81-30521C0B9F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9813" y="4140200"/>
            <a:ext cx="2408237" cy="1160463"/>
          </a:xfrm>
          <a:prstGeom prst="rect">
            <a:avLst/>
          </a:prstGeom>
          <a:solidFill>
            <a:srgbClr val="FFFFFF"/>
          </a:solidFill>
          <a:ln w="28440">
            <a:solidFill>
              <a:srgbClr val="C0504D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Quanto mais necessidades satisfeitas há maior mas mais transitória é a felicidade.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A liberdade é a possibilidade (teórica) de decidir de forma independente, onde, quando e como satisfazer as suas necessidades.</a:t>
            </a:r>
          </a:p>
        </p:txBody>
      </p:sp>
      <p:sp>
        <p:nvSpPr>
          <p:cNvPr id="1070109" name="Text Box 28">
            <a:extLst>
              <a:ext uri="{FF2B5EF4-FFF2-40B4-BE49-F238E27FC236}">
                <a16:creationId xmlns:a16="http://schemas.microsoft.com/office/drawing/2014/main" id="{D1130A5B-D2A9-AA47-25CE-9345664117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9813" y="5580063"/>
            <a:ext cx="2416175" cy="703262"/>
          </a:xfrm>
          <a:prstGeom prst="rect">
            <a:avLst/>
          </a:prstGeom>
          <a:solidFill>
            <a:srgbClr val="FFFFFF"/>
          </a:solidFill>
          <a:ln w="28440">
            <a:solidFill>
              <a:srgbClr val="C0504D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Hoje em dia, o materialismo generalizado cria a ilusão de que as necessidades e a felicidade podem ser compradas.</a:t>
            </a:r>
          </a:p>
        </p:txBody>
      </p:sp>
      <p:sp>
        <p:nvSpPr>
          <p:cNvPr id="1070110" name="Text Box 29">
            <a:extLst>
              <a:ext uri="{FF2B5EF4-FFF2-40B4-BE49-F238E27FC236}">
                <a16:creationId xmlns:a16="http://schemas.microsoft.com/office/drawing/2014/main" id="{1E80CDE1-FD06-D115-3A16-C1F4213CEC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763" y="9525"/>
            <a:ext cx="1838326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Psicologia social</a:t>
            </a:r>
          </a:p>
        </p:txBody>
      </p:sp>
      <p:sp>
        <p:nvSpPr>
          <p:cNvPr id="1070111" name="Text Box 30">
            <a:extLst>
              <a:ext uri="{FF2B5EF4-FFF2-40B4-BE49-F238E27FC236}">
                <a16:creationId xmlns:a16="http://schemas.microsoft.com/office/drawing/2014/main" id="{8A6D2AB0-0AE2-9C49-ADE2-E473F1F118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5663" y="6432550"/>
            <a:ext cx="658812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EBBF5B5-7B57-44BF-8166-43006EFE5426}" type="slidenum">
              <a:rPr lang="it-CH" altLang="it-CH" sz="1200" b="1">
                <a:solidFill>
                  <a:srgbClr val="0D0D0D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265</a:t>
            </a:fld>
            <a:endParaRPr lang="it-CH" altLang="it-CH" sz="1200" b="1">
              <a:solidFill>
                <a:srgbClr val="0D0D0D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F744AAAA-F440-C306-3743-78E7646BF143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130" name="Rectangle 1">
            <a:extLst>
              <a:ext uri="{FF2B5EF4-FFF2-40B4-BE49-F238E27FC236}">
                <a16:creationId xmlns:a16="http://schemas.microsoft.com/office/drawing/2014/main" id="{31C0FE0D-937C-DFFE-9449-B70CD9E92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3D69B"/>
          </a:solidFill>
          <a:ln w="25560">
            <a:solidFill>
              <a:srgbClr val="385D8A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72131" name="Text Box 2">
            <a:extLst>
              <a:ext uri="{FF2B5EF4-FFF2-40B4-BE49-F238E27FC236}">
                <a16:creationId xmlns:a16="http://schemas.microsoft.com/office/drawing/2014/main" id="{2D380631-242C-D6F9-1B40-BCFCA2ECBA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588"/>
            <a:ext cx="1204913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Tipologia</a:t>
            </a:r>
          </a:p>
        </p:txBody>
      </p:sp>
      <p:sp>
        <p:nvSpPr>
          <p:cNvPr id="1072132" name="Rectangle 3">
            <a:extLst>
              <a:ext uri="{FF2B5EF4-FFF2-40B4-BE49-F238E27FC236}">
                <a16:creationId xmlns:a16="http://schemas.microsoft.com/office/drawing/2014/main" id="{A455E62C-E473-1E3B-AFA9-52EAC775C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788" y="646113"/>
            <a:ext cx="8226425" cy="5545137"/>
          </a:xfrm>
          <a:prstGeom prst="rect">
            <a:avLst/>
          </a:prstGeom>
          <a:solidFill>
            <a:srgbClr val="FFFFFF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72133" name="Picture 4">
            <a:extLst>
              <a:ext uri="{FF2B5EF4-FFF2-40B4-BE49-F238E27FC236}">
                <a16:creationId xmlns:a16="http://schemas.microsoft.com/office/drawing/2014/main" id="{6A8655F2-4492-6CE1-4381-96BFC7C4E8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8875" y="882650"/>
            <a:ext cx="4810125" cy="155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72134" name="Text Box 5">
            <a:extLst>
              <a:ext uri="{FF2B5EF4-FFF2-40B4-BE49-F238E27FC236}">
                <a16:creationId xmlns:a16="http://schemas.microsoft.com/office/drawing/2014/main" id="{E2A819CE-6513-5EE1-B2EA-361150D5D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6213" y="2422525"/>
            <a:ext cx="1008062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 u="sng">
                <a:latin typeface="Arial" panose="020B0604020202020204" pitchFamily="34" charset="0"/>
                <a:cs typeface="Arial" panose="020B0604020202020204" pitchFamily="34" charset="0"/>
              </a:rPr>
              <a:t>Magro</a:t>
            </a:r>
          </a:p>
        </p:txBody>
      </p:sp>
      <p:sp>
        <p:nvSpPr>
          <p:cNvPr id="1072135" name="Text Box 6">
            <a:extLst>
              <a:ext uri="{FF2B5EF4-FFF2-40B4-BE49-F238E27FC236}">
                <a16:creationId xmlns:a16="http://schemas.microsoft.com/office/drawing/2014/main" id="{B7F73E69-E8E2-30CD-2225-3B59CEF4E6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2774950"/>
            <a:ext cx="7848600" cy="3425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it-CH" altLang="it-CH" sz="1100">
                <a:latin typeface="Arial" panose="020B0604020202020204" pitchFamily="34" charset="0"/>
                <a:cs typeface="Arial" panose="020B0604020202020204" pitchFamily="34" charset="0"/>
              </a:rPr>
              <a:t>Forma de viver                        idealista, vida excessivamente organizada             prático, natural, sem regras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it-CH" altLang="it-CH" sz="1100">
                <a:latin typeface="Arial" panose="020B0604020202020204" pitchFamily="34" charset="0"/>
                <a:cs typeface="Arial" panose="020B0604020202020204" pitchFamily="34" charset="0"/>
              </a:rPr>
              <a:t>Ritmo de vida                          ritmo próprio                                                             adapta-se às circunstâncias e aos outros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it-CH" altLang="it-CH" sz="1100">
                <a:latin typeface="Arial" panose="020B0604020202020204" pitchFamily="34" charset="0"/>
                <a:cs typeface="Arial" panose="020B0604020202020204" pitchFamily="34" charset="0"/>
              </a:rPr>
              <a:t>Modo de negociar,                  de acordo com padrões fixos e predeterminados    adapta-se à situação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it-CH" altLang="it-CH" sz="1100">
                <a:latin typeface="Arial" panose="020B0604020202020204" pitchFamily="34" charset="0"/>
                <a:cs typeface="Arial" panose="020B0604020202020204" pitchFamily="34" charset="0"/>
              </a:rPr>
              <a:t>comportamento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it-CH" altLang="it-CH" sz="1100">
                <a:latin typeface="Arial" panose="020B0604020202020204" pitchFamily="34" charset="0"/>
                <a:cs typeface="Arial" panose="020B0604020202020204" pitchFamily="34" charset="0"/>
              </a:rPr>
              <a:t>Modo de interpretar as coisas    segundo a forma	                                                segundo a cor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it-CH" altLang="it-CH" sz="1100">
                <a:latin typeface="Arial" panose="020B0604020202020204" pitchFamily="34" charset="0"/>
                <a:cs typeface="Arial" panose="020B0604020202020204" pitchFamily="34" charset="0"/>
              </a:rPr>
              <a:t>Atenção, concentração	difícil de distrair,  concentra-se                                	fácil de distrair, muitas atividades paralelas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it-CH" altLang="it-CH" sz="1100">
                <a:latin typeface="Arial" panose="020B0604020202020204" pitchFamily="34" charset="0"/>
                <a:cs typeface="Arial" panose="020B0604020202020204" pitchFamily="34" charset="0"/>
              </a:rPr>
              <a:t>	                                                 em uma única atividade	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it-CH" altLang="it-CH" sz="1100">
                <a:latin typeface="Arial" panose="020B0604020202020204" pitchFamily="34" charset="0"/>
                <a:cs typeface="Arial" panose="020B0604020202020204" pitchFamily="34" charset="0"/>
              </a:rPr>
              <a:t>Sensibilidade	                        grande, dificilmente conciliável                    	              pequena, concilia facilmente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it-CH" altLang="it-CH" sz="1100">
                <a:latin typeface="Arial" panose="020B0604020202020204" pitchFamily="34" charset="0"/>
                <a:cs typeface="Arial" panose="020B0604020202020204" pitchFamily="34" charset="0"/>
              </a:rPr>
              <a:t>Relações com os outros	desligado, frio 	                                                 facilidade de contacto,                                                                           	(poucos amigos mas bons)    grande calor humano mas superficial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it-CH" altLang="it-CH" sz="1100">
                <a:latin typeface="Arial" panose="020B0604020202020204" pitchFamily="34" charset="0"/>
                <a:cs typeface="Arial" panose="020B0604020202020204" pitchFamily="34" charset="0"/>
              </a:rPr>
              <a:t>Ritmo pessoal        	             rápido                                     	                          lento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it-CH" altLang="it-CH" sz="1100">
                <a:latin typeface="Arial" panose="020B0604020202020204" pitchFamily="34" charset="0"/>
                <a:cs typeface="Arial" panose="020B0604020202020204" pitchFamily="34" charset="0"/>
              </a:rPr>
              <a:t>Fadiga                                      repentina        	                                                  gradual</a:t>
            </a:r>
          </a:p>
          <a:p>
            <a:pPr eaLnBrk="1" hangingPunct="1">
              <a:spcBef>
                <a:spcPts val="600"/>
              </a:spcBef>
              <a:buClrTx/>
              <a:buFontTx/>
              <a:buNone/>
            </a:pPr>
            <a:r>
              <a:rPr lang="it-CH" altLang="it-CH" sz="1100" b="1">
                <a:latin typeface="Arial" panose="020B0604020202020204" pitchFamily="34" charset="0"/>
                <a:cs typeface="Arial" panose="020B0604020202020204" pitchFamily="34" charset="0"/>
              </a:rPr>
              <a:t>Filosofia, política          	racionalista	                                                              pragmático</a:t>
            </a:r>
          </a:p>
          <a:p>
            <a:pPr eaLnBrk="1" hangingPunct="1">
              <a:spcBef>
                <a:spcPts val="600"/>
              </a:spcBef>
              <a:buClrTx/>
              <a:buFontTx/>
              <a:buNone/>
            </a:pPr>
            <a:r>
              <a:rPr lang="it-CH" altLang="it-CH" sz="1100">
                <a:latin typeface="Arial" panose="020B0604020202020204" pitchFamily="34" charset="0"/>
                <a:cs typeface="Arial" panose="020B0604020202020204" pitchFamily="34" charset="0"/>
              </a:rPr>
              <a:t>Forma extrema</a:t>
            </a:r>
            <a:r>
              <a:rPr lang="it-CH" altLang="it-CH" sz="1100" b="1">
                <a:latin typeface="Arial" panose="020B0604020202020204" pitchFamily="34" charset="0"/>
                <a:cs typeface="Arial" panose="020B0604020202020204" pitchFamily="34" charset="0"/>
              </a:rPr>
              <a:t>	            </a:t>
            </a:r>
            <a:r>
              <a:rPr lang="it-CH" altLang="it-CH" sz="1100">
                <a:latin typeface="Arial" panose="020B0604020202020204" pitchFamily="34" charset="0"/>
                <a:cs typeface="Arial" panose="020B0604020202020204" pitchFamily="34" charset="0"/>
              </a:rPr>
              <a:t>esquizofênico	                                                              nevrótico	</a:t>
            </a:r>
          </a:p>
        </p:txBody>
      </p:sp>
      <p:sp>
        <p:nvSpPr>
          <p:cNvPr id="1072136" name="Text Box 7">
            <a:extLst>
              <a:ext uri="{FF2B5EF4-FFF2-40B4-BE49-F238E27FC236}">
                <a16:creationId xmlns:a16="http://schemas.microsoft.com/office/drawing/2014/main" id="{E888C6A8-81B4-0171-9CD3-641201DB30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6725" y="2435225"/>
            <a:ext cx="1008063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 u="sng">
                <a:latin typeface="Arial" panose="020B0604020202020204" pitchFamily="34" charset="0"/>
                <a:cs typeface="Arial" panose="020B0604020202020204" pitchFamily="34" charset="0"/>
              </a:rPr>
              <a:t>Gordo</a:t>
            </a:r>
          </a:p>
        </p:txBody>
      </p:sp>
      <p:sp>
        <p:nvSpPr>
          <p:cNvPr id="1072137" name="Text Box 8">
            <a:extLst>
              <a:ext uri="{FF2B5EF4-FFF2-40B4-BE49-F238E27FC236}">
                <a16:creationId xmlns:a16="http://schemas.microsoft.com/office/drawing/2014/main" id="{EA486665-D3A9-2EC4-3A52-A20339C459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0" y="1600200"/>
            <a:ext cx="13493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Introvertido</a:t>
            </a:r>
          </a:p>
        </p:txBody>
      </p:sp>
      <p:sp>
        <p:nvSpPr>
          <p:cNvPr id="1072138" name="Text Box 9">
            <a:extLst>
              <a:ext uri="{FF2B5EF4-FFF2-40B4-BE49-F238E27FC236}">
                <a16:creationId xmlns:a16="http://schemas.microsoft.com/office/drawing/2014/main" id="{DA1FE450-6E88-AE8D-A7F9-6AE1329E91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4388" y="1600200"/>
            <a:ext cx="14763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cs typeface="Arial" panose="020B0604020202020204" pitchFamily="34" charset="0"/>
              </a:rPr>
              <a:t>Extrovertido</a:t>
            </a:r>
          </a:p>
        </p:txBody>
      </p:sp>
      <p:sp>
        <p:nvSpPr>
          <p:cNvPr id="1072139" name="Text Box 10">
            <a:extLst>
              <a:ext uri="{FF2B5EF4-FFF2-40B4-BE49-F238E27FC236}">
                <a16:creationId xmlns:a16="http://schemas.microsoft.com/office/drawing/2014/main" id="{60AB1FA9-4A26-A96F-8E83-9D7FE76B1A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2514600"/>
            <a:ext cx="962025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100" b="1">
                <a:latin typeface="Arial" panose="020B0604020202020204" pitchFamily="34" charset="0"/>
                <a:cs typeface="Arial" panose="020B0604020202020204" pitchFamily="34" charset="0"/>
              </a:rPr>
              <a:t>Tendências</a:t>
            </a:r>
          </a:p>
        </p:txBody>
      </p:sp>
      <p:sp>
        <p:nvSpPr>
          <p:cNvPr id="1072140" name="Text Box 11">
            <a:extLst>
              <a:ext uri="{FF2B5EF4-FFF2-40B4-BE49-F238E27FC236}">
                <a16:creationId xmlns:a16="http://schemas.microsoft.com/office/drawing/2014/main" id="{B5242BB8-61CB-84E7-7CA0-29E77734D8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2813" y="6361113"/>
            <a:ext cx="54927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4E5FC860-7BAB-4CC6-AAFB-E89ED92FDA99}" type="slidenum">
              <a:rPr lang="it-CH" altLang="it-CH" sz="1200" b="1">
                <a:solidFill>
                  <a:srgbClr val="0D0D0D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266</a:t>
            </a:fld>
            <a:endParaRPr lang="it-CH" altLang="it-CH" sz="1200" b="1">
              <a:solidFill>
                <a:srgbClr val="0D0D0D"/>
              </a:solidFill>
              <a:cs typeface="Arial" panose="020B0604020202020204" pitchFamily="34" charset="0"/>
            </a:endParaRPr>
          </a:p>
        </p:txBody>
      </p:sp>
      <p:sp>
        <p:nvSpPr>
          <p:cNvPr id="1072141" name="CasellaDiTesto 1">
            <a:extLst>
              <a:ext uri="{FF2B5EF4-FFF2-40B4-BE49-F238E27FC236}">
                <a16:creationId xmlns:a16="http://schemas.microsoft.com/office/drawing/2014/main" id="{2755E7BB-8092-C08A-B5DC-16F4413CFA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0575" y="6348413"/>
            <a:ext cx="74898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pt-BR" altLang="it-CH" sz="18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Aviso: Esta teoria é refutada por alguns investigadores modernos</a:t>
            </a:r>
            <a:endParaRPr lang="it-CH" altLang="it-CH" sz="1800" b="1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178" name="Rectangle 1">
            <a:extLst>
              <a:ext uri="{FF2B5EF4-FFF2-40B4-BE49-F238E27FC236}">
                <a16:creationId xmlns:a16="http://schemas.microsoft.com/office/drawing/2014/main" id="{ECF9B58C-E1BC-2F39-6807-9C60D0691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3D69B"/>
          </a:solidFill>
          <a:ln w="25560">
            <a:solidFill>
              <a:srgbClr val="385D8A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74179" name="Rectangle 2">
            <a:extLst>
              <a:ext uri="{FF2B5EF4-FFF2-40B4-BE49-F238E27FC236}">
                <a16:creationId xmlns:a16="http://schemas.microsoft.com/office/drawing/2014/main" id="{2A12C11E-2F8E-5443-8F3A-5B5918AA1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" y="504825"/>
            <a:ext cx="8339138" cy="3397250"/>
          </a:xfrm>
          <a:prstGeom prst="rect">
            <a:avLst/>
          </a:prstGeom>
          <a:solidFill>
            <a:srgbClr val="FFFFFF"/>
          </a:solidFill>
          <a:ln w="2556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74180" name="Picture 3">
            <a:extLst>
              <a:ext uri="{FF2B5EF4-FFF2-40B4-BE49-F238E27FC236}">
                <a16:creationId xmlns:a16="http://schemas.microsoft.com/office/drawing/2014/main" id="{C183F81C-9AF7-95D1-BC52-5E1B9E363E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162" b="14264"/>
          <a:stretch>
            <a:fillRect/>
          </a:stretch>
        </p:blipFill>
        <p:spPr bwMode="auto">
          <a:xfrm>
            <a:off x="984250" y="620713"/>
            <a:ext cx="7627938" cy="3259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t="16162" b="1426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74181" name="Text Box 4">
            <a:extLst>
              <a:ext uri="{FF2B5EF4-FFF2-40B4-BE49-F238E27FC236}">
                <a16:creationId xmlns:a16="http://schemas.microsoft.com/office/drawing/2014/main" id="{A27BD39D-72E2-87A3-AA61-C1CE94AB0C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13" y="0"/>
            <a:ext cx="21240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Sociologie</a:t>
            </a:r>
          </a:p>
        </p:txBody>
      </p:sp>
      <p:sp>
        <p:nvSpPr>
          <p:cNvPr id="1074182" name="Text Box 5">
            <a:extLst>
              <a:ext uri="{FF2B5EF4-FFF2-40B4-BE49-F238E27FC236}">
                <a16:creationId xmlns:a16="http://schemas.microsoft.com/office/drawing/2014/main" id="{7CAFB46A-B758-E398-4B18-D5C8A8416D03}"/>
              </a:ext>
            </a:extLst>
          </p:cNvPr>
          <p:cNvSpPr txBox="1">
            <a:spLocks noChangeArrowheads="1"/>
          </p:cNvSpPr>
          <p:nvPr/>
        </p:nvSpPr>
        <p:spPr bwMode="auto">
          <a:xfrm rot="-120000">
            <a:off x="2555875" y="2967038"/>
            <a:ext cx="1800225" cy="249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SOCIEDADE PRIMITIVA</a:t>
            </a:r>
          </a:p>
        </p:txBody>
      </p:sp>
      <p:sp>
        <p:nvSpPr>
          <p:cNvPr id="1074183" name="Text Box 6">
            <a:extLst>
              <a:ext uri="{FF2B5EF4-FFF2-40B4-BE49-F238E27FC236}">
                <a16:creationId xmlns:a16="http://schemas.microsoft.com/office/drawing/2014/main" id="{6D1E5EB0-C209-CD3C-C9B5-1FEA1FE1F57B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57994" y="1799431"/>
            <a:ext cx="1968500" cy="249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EVOLUÇÃO -  PROGRESSO</a:t>
            </a:r>
          </a:p>
        </p:txBody>
      </p:sp>
      <p:pic>
        <p:nvPicPr>
          <p:cNvPr id="1074184" name="Picture 7">
            <a:extLst>
              <a:ext uri="{FF2B5EF4-FFF2-40B4-BE49-F238E27FC236}">
                <a16:creationId xmlns:a16="http://schemas.microsoft.com/office/drawing/2014/main" id="{DE56323B-7784-C932-6D2E-9FE75769E3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525" y="2949575"/>
            <a:ext cx="1208088" cy="560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74185" name="Text Box 8">
            <a:extLst>
              <a:ext uri="{FF2B5EF4-FFF2-40B4-BE49-F238E27FC236}">
                <a16:creationId xmlns:a16="http://schemas.microsoft.com/office/drawing/2014/main" id="{D0468480-24C6-A634-999B-3A89D51E5B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3200" y="3509963"/>
            <a:ext cx="204788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0</a:t>
            </a:r>
          </a:p>
        </p:txBody>
      </p:sp>
      <p:sp>
        <p:nvSpPr>
          <p:cNvPr id="1074186" name="Text Box 9">
            <a:extLst>
              <a:ext uri="{FF2B5EF4-FFF2-40B4-BE49-F238E27FC236}">
                <a16:creationId xmlns:a16="http://schemas.microsoft.com/office/drawing/2014/main" id="{5DA47695-8819-A080-67A9-C198D5460F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4438" y="3509963"/>
            <a:ext cx="43180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20</a:t>
            </a:r>
          </a:p>
        </p:txBody>
      </p:sp>
      <p:sp>
        <p:nvSpPr>
          <p:cNvPr id="1074187" name="Text Box 10">
            <a:extLst>
              <a:ext uri="{FF2B5EF4-FFF2-40B4-BE49-F238E27FC236}">
                <a16:creationId xmlns:a16="http://schemas.microsoft.com/office/drawing/2014/main" id="{44BB4A71-27C0-9C02-62D4-050D8DEEE6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00" y="3530600"/>
            <a:ext cx="43180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40</a:t>
            </a:r>
          </a:p>
        </p:txBody>
      </p:sp>
      <p:sp>
        <p:nvSpPr>
          <p:cNvPr id="1074188" name="Text Box 11">
            <a:extLst>
              <a:ext uri="{FF2B5EF4-FFF2-40B4-BE49-F238E27FC236}">
                <a16:creationId xmlns:a16="http://schemas.microsoft.com/office/drawing/2014/main" id="{6A54C9F7-190C-CC74-3893-204380D786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1525" y="3532188"/>
            <a:ext cx="43180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60</a:t>
            </a:r>
          </a:p>
        </p:txBody>
      </p:sp>
      <p:sp>
        <p:nvSpPr>
          <p:cNvPr id="1074189" name="Text Box 12">
            <a:extLst>
              <a:ext uri="{FF2B5EF4-FFF2-40B4-BE49-F238E27FC236}">
                <a16:creationId xmlns:a16="http://schemas.microsoft.com/office/drawing/2014/main" id="{2DEABEF7-0E2F-3879-5FDE-6C749C1AFC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5950" y="3532188"/>
            <a:ext cx="43180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80</a:t>
            </a:r>
          </a:p>
        </p:txBody>
      </p:sp>
      <p:sp>
        <p:nvSpPr>
          <p:cNvPr id="1074190" name="Text Box 13">
            <a:extLst>
              <a:ext uri="{FF2B5EF4-FFF2-40B4-BE49-F238E27FC236}">
                <a16:creationId xmlns:a16="http://schemas.microsoft.com/office/drawing/2014/main" id="{1CDCE069-8B66-F60B-3D33-1500E5300E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9563" y="3532188"/>
            <a:ext cx="576262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100</a:t>
            </a:r>
          </a:p>
        </p:txBody>
      </p:sp>
      <p:sp>
        <p:nvSpPr>
          <p:cNvPr id="1074191" name="Text Box 14">
            <a:extLst>
              <a:ext uri="{FF2B5EF4-FFF2-40B4-BE49-F238E27FC236}">
                <a16:creationId xmlns:a16="http://schemas.microsoft.com/office/drawing/2014/main" id="{FFDF714C-55B9-0B7F-8755-1FAE29CBD6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0" y="3276600"/>
            <a:ext cx="1228725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Anos </a:t>
            </a:r>
            <a:r>
              <a:rPr lang="it-CH" altLang="it-CH" sz="1200">
                <a:cs typeface="Arial" panose="020B0604020202020204" pitchFamily="34" charset="0"/>
              </a:rPr>
              <a:t>(x 1000)</a:t>
            </a:r>
          </a:p>
        </p:txBody>
      </p:sp>
      <p:sp>
        <p:nvSpPr>
          <p:cNvPr id="1074192" name="Text Box 15">
            <a:extLst>
              <a:ext uri="{FF2B5EF4-FFF2-40B4-BE49-F238E27FC236}">
                <a16:creationId xmlns:a16="http://schemas.microsoft.com/office/drawing/2014/main" id="{A4E8EB09-0F51-FB65-85E5-60F3262652DA}"/>
              </a:ext>
            </a:extLst>
          </p:cNvPr>
          <p:cNvSpPr txBox="1">
            <a:spLocks noChangeArrowheads="1"/>
          </p:cNvSpPr>
          <p:nvPr/>
        </p:nvSpPr>
        <p:spPr bwMode="auto">
          <a:xfrm rot="-1080000">
            <a:off x="5688013" y="2700338"/>
            <a:ext cx="879475" cy="24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BARBARIE</a:t>
            </a:r>
          </a:p>
        </p:txBody>
      </p:sp>
      <p:sp>
        <p:nvSpPr>
          <p:cNvPr id="1074193" name="Text Box 16">
            <a:extLst>
              <a:ext uri="{FF2B5EF4-FFF2-40B4-BE49-F238E27FC236}">
                <a16:creationId xmlns:a16="http://schemas.microsoft.com/office/drawing/2014/main" id="{4A885F22-EEED-A3E8-0F33-510718D240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35750" y="2663825"/>
            <a:ext cx="1976438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SOCIEDADE ESCRAVISTA</a:t>
            </a:r>
          </a:p>
        </p:txBody>
      </p:sp>
      <p:sp>
        <p:nvSpPr>
          <p:cNvPr id="1074194" name="Text Box 17">
            <a:extLst>
              <a:ext uri="{FF2B5EF4-FFF2-40B4-BE49-F238E27FC236}">
                <a16:creationId xmlns:a16="http://schemas.microsoft.com/office/drawing/2014/main" id="{77757E6B-5757-58D5-E5EC-BD37B97E07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5463" y="2082800"/>
            <a:ext cx="17367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SOCIEDADE FEUDAL</a:t>
            </a:r>
          </a:p>
        </p:txBody>
      </p:sp>
      <p:sp>
        <p:nvSpPr>
          <p:cNvPr id="1074195" name="Text Box 18">
            <a:extLst>
              <a:ext uri="{FF2B5EF4-FFF2-40B4-BE49-F238E27FC236}">
                <a16:creationId xmlns:a16="http://schemas.microsoft.com/office/drawing/2014/main" id="{653B9774-90D6-0C24-AF1C-A85FC05391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48488" y="1708150"/>
            <a:ext cx="1663700" cy="23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900" b="1">
                <a:latin typeface="Arial" panose="020B0604020202020204" pitchFamily="34" charset="0"/>
                <a:cs typeface="Arial" panose="020B0604020202020204" pitchFamily="34" charset="0"/>
              </a:rPr>
              <a:t>SOCIEDADE CAPITALISTA</a:t>
            </a:r>
          </a:p>
        </p:txBody>
      </p:sp>
      <p:sp>
        <p:nvSpPr>
          <p:cNvPr id="1074196" name="Text Box 19">
            <a:extLst>
              <a:ext uri="{FF2B5EF4-FFF2-40B4-BE49-F238E27FC236}">
                <a16:creationId xmlns:a16="http://schemas.microsoft.com/office/drawing/2014/main" id="{92E4E092-31A4-5E86-A940-99BAC1E94C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3250" y="1308100"/>
            <a:ext cx="18002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900" b="1">
                <a:latin typeface="Arial" panose="020B0604020202020204" pitchFamily="34" charset="0"/>
                <a:cs typeface="Arial" panose="020B0604020202020204" pitchFamily="34" charset="0"/>
              </a:rPr>
              <a:t>SOCIEDADE SOCIALISTA </a:t>
            </a:r>
            <a:r>
              <a:rPr lang="it-CH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(?)</a:t>
            </a:r>
          </a:p>
        </p:txBody>
      </p:sp>
      <p:sp>
        <p:nvSpPr>
          <p:cNvPr id="1074197" name="Text Box 20">
            <a:extLst>
              <a:ext uri="{FF2B5EF4-FFF2-40B4-BE49-F238E27FC236}">
                <a16:creationId xmlns:a16="http://schemas.microsoft.com/office/drawing/2014/main" id="{7A586AFD-B1DA-298B-936B-437E29EB56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1223963"/>
            <a:ext cx="3600450" cy="371475"/>
          </a:xfrm>
          <a:prstGeom prst="rect">
            <a:avLst/>
          </a:prstGeom>
          <a:solidFill>
            <a:srgbClr val="FFFF00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pt-PT" altLang="it-CH" sz="1800" b="1">
                <a:latin typeface="Arial" panose="020B0604020202020204" pitchFamily="34" charset="0"/>
                <a:cs typeface="Arial" panose="020B0604020202020204" pitchFamily="34" charset="0"/>
              </a:rPr>
              <a:t>A ACELERAÇÃO DA HISTÓRIA</a:t>
            </a:r>
            <a:endParaRPr lang="it-CH" altLang="it-CH" sz="1800" b="1">
              <a:cs typeface="Arial" panose="020B0604020202020204" pitchFamily="34" charset="0"/>
            </a:endParaRPr>
          </a:p>
        </p:txBody>
      </p:sp>
      <p:sp>
        <p:nvSpPr>
          <p:cNvPr id="1074198" name="Text Box 21">
            <a:extLst>
              <a:ext uri="{FF2B5EF4-FFF2-40B4-BE49-F238E27FC236}">
                <a16:creationId xmlns:a16="http://schemas.microsoft.com/office/drawing/2014/main" id="{DC68C5BE-F07F-F15D-8D52-D624E0D083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25" y="4243388"/>
            <a:ext cx="1441450" cy="2225675"/>
          </a:xfrm>
          <a:prstGeom prst="rect">
            <a:avLst/>
          </a:prstGeom>
          <a:solidFill>
            <a:srgbClr val="FFFFFF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SOCIEDADE PRIMITIVA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FR" altLang="it-CH" sz="10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Desde há cerca de 100 mil anos até há cerca de 20.000 ano.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Sociedade matriarcal e democrática.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Uma classe social.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Não há propriedade privada.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Nomadismo e primeiros estabelecimentos.</a:t>
            </a:r>
          </a:p>
        </p:txBody>
      </p:sp>
      <p:sp>
        <p:nvSpPr>
          <p:cNvPr id="1074199" name="Text Box 22">
            <a:extLst>
              <a:ext uri="{FF2B5EF4-FFF2-40B4-BE49-F238E27FC236}">
                <a16:creationId xmlns:a16="http://schemas.microsoft.com/office/drawing/2014/main" id="{F2B19192-85EF-EE43-B813-1AC595B702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4249738"/>
            <a:ext cx="1439862" cy="2043112"/>
          </a:xfrm>
          <a:prstGeom prst="rect">
            <a:avLst/>
          </a:prstGeom>
          <a:solidFill>
            <a:srgbClr val="FFFFFF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BARBÁRIE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800" b="1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Sociedade de transição.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A propriedade privada é muito limitada.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Início do sedentarismo, da família tradicional e de uma hierarquia.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Pecuária.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A tribo é dominante.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FR" altLang="it-CH" sz="10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74200" name="Text Box 23">
            <a:extLst>
              <a:ext uri="{FF2B5EF4-FFF2-40B4-BE49-F238E27FC236}">
                <a16:creationId xmlns:a16="http://schemas.microsoft.com/office/drawing/2014/main" id="{74C9F87B-5FFA-C57B-8DD2-91F58F1AA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3938" y="4259263"/>
            <a:ext cx="1584325" cy="2514600"/>
          </a:xfrm>
          <a:prstGeom prst="rect">
            <a:avLst/>
          </a:prstGeom>
          <a:solidFill>
            <a:srgbClr val="FFFFFF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SOCIEDADE ESCLAVAGISTA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90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Desde há 15,000 anos até há cerca de 1600 anos (Roma).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Patriarcal et peu Democrática.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Duas classes sociais.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Propriedade privada: a terra, os animais, os escravos.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Sedentarismo.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As grandes conquistas.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Dominam os grandes proprietários.</a:t>
            </a:r>
          </a:p>
        </p:txBody>
      </p:sp>
      <p:sp>
        <p:nvSpPr>
          <p:cNvPr id="1074201" name="Text Box 24">
            <a:extLst>
              <a:ext uri="{FF2B5EF4-FFF2-40B4-BE49-F238E27FC236}">
                <a16:creationId xmlns:a16="http://schemas.microsoft.com/office/drawing/2014/main" id="{70587C82-FF4F-F8CE-8E6B-23CA3C2FA2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9075" y="4270375"/>
            <a:ext cx="1560513" cy="2393950"/>
          </a:xfrm>
          <a:prstGeom prst="rect">
            <a:avLst/>
          </a:prstGeom>
          <a:solidFill>
            <a:srgbClr val="FFFFFF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SOCIEDADE FEUDAL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11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Desde há cerca de 1600 anos até há 200 anos (Revolução Francesa).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Sociedade patriarcal.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Três classes sociais: nobres, burgueses, os plebeus.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Sociedade oligárquica.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É a propriedade privada da terra. Grandes conflitos para a aquisição de terras.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Dominam os nobres</a:t>
            </a:r>
            <a:r>
              <a:rPr lang="fr-FR" altLang="it-CH" sz="90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74202" name="Text Box 25">
            <a:extLst>
              <a:ext uri="{FF2B5EF4-FFF2-40B4-BE49-F238E27FC236}">
                <a16:creationId xmlns:a16="http://schemas.microsoft.com/office/drawing/2014/main" id="{B19D1CFC-BAA6-99EB-963E-6A780FAE4B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24688" y="4254500"/>
            <a:ext cx="1655762" cy="2530475"/>
          </a:xfrm>
          <a:prstGeom prst="rect">
            <a:avLst/>
          </a:prstGeom>
          <a:solidFill>
            <a:srgbClr val="FFFFFF"/>
          </a:solidFill>
          <a:ln w="2844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latin typeface="Arial" panose="020B0604020202020204" pitchFamily="34" charset="0"/>
                <a:cs typeface="Arial" panose="020B0604020202020204" pitchFamily="34" charset="0"/>
              </a:rPr>
              <a:t>SOCIEDADE CAPITALISTA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Existe há cerca de 200 anos. Sociedade patriarcal e parcialmente democrática.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Duas classes sociais: a burguesia e o proletariado.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Existe a propriedade privada da terra e os meios de produção, um Estado e grandes conflitos para a aquisição dos recursos.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000">
                <a:latin typeface="Arial" panose="020B0604020202020204" pitchFamily="34" charset="0"/>
                <a:cs typeface="Arial" panose="020B0604020202020204" pitchFamily="34" charset="0"/>
              </a:rPr>
              <a:t>Domina o capital.</a:t>
            </a:r>
          </a:p>
        </p:txBody>
      </p:sp>
      <p:sp>
        <p:nvSpPr>
          <p:cNvPr id="1074203" name="Text Box 26">
            <a:extLst>
              <a:ext uri="{FF2B5EF4-FFF2-40B4-BE49-F238E27FC236}">
                <a16:creationId xmlns:a16="http://schemas.microsoft.com/office/drawing/2014/main" id="{A20AF2C4-DE78-327E-F9AF-547B364E68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5950" y="6429375"/>
            <a:ext cx="2133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494A90D6-7A54-4785-8C71-6770E0403756}" type="slidenum">
              <a:rPr lang="it-CH" altLang="it-CH" sz="1200" b="1">
                <a:solidFill>
                  <a:srgbClr val="0D0D0D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267</a:t>
            </a:fld>
            <a:endParaRPr lang="it-CH" altLang="it-CH" sz="1200" b="1">
              <a:solidFill>
                <a:srgbClr val="0D0D0D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226" name="Segnaposto numero diapositiva 3">
            <a:extLst>
              <a:ext uri="{FF2B5EF4-FFF2-40B4-BE49-F238E27FC236}">
                <a16:creationId xmlns:a16="http://schemas.microsoft.com/office/drawing/2014/main" id="{BD36AD66-2518-1BF6-712C-29E9BC655CB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CC59813-F163-4781-90E6-5B7807F062C7}" type="slidenum">
              <a:rPr lang="it-CH" altLang="en-US" sz="1800" smtClean="0"/>
              <a:pPr>
                <a:spcBef>
                  <a:spcPct val="0"/>
                </a:spcBef>
                <a:buClrTx/>
                <a:buFontTx/>
                <a:buNone/>
              </a:pPr>
              <a:t>268</a:t>
            </a:fld>
            <a:endParaRPr lang="it-CH" altLang="en-US" sz="1800"/>
          </a:p>
        </p:txBody>
      </p:sp>
      <p:pic>
        <p:nvPicPr>
          <p:cNvPr id="643075" name="Picture 3" descr="C:\Users\Enrico\Desktop\disocc bianco jpeg.jpg">
            <a:extLst>
              <a:ext uri="{FF2B5EF4-FFF2-40B4-BE49-F238E27FC236}">
                <a16:creationId xmlns:a16="http://schemas.microsoft.com/office/drawing/2014/main" id="{529720BF-16C7-8438-211A-B553A8A1C3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971550" y="444500"/>
            <a:ext cx="6192838" cy="6065838"/>
          </a:xfrm>
          <a:prstGeom prst="rect">
            <a:avLst/>
          </a:prstGeom>
          <a:ln w="1905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5" name="CasellaDiTesto 4">
            <a:extLst>
              <a:ext uri="{FF2B5EF4-FFF2-40B4-BE49-F238E27FC236}">
                <a16:creationId xmlns:a16="http://schemas.microsoft.com/office/drawing/2014/main" id="{09A97298-62AB-2998-FDD0-B7A0EF761FF9}"/>
              </a:ext>
            </a:extLst>
          </p:cNvPr>
          <p:cNvSpPr txBox="1"/>
          <p:nvPr/>
        </p:nvSpPr>
        <p:spPr>
          <a:xfrm>
            <a:off x="4668838" y="1052513"/>
            <a:ext cx="1619250" cy="12001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spcBef>
                <a:spcPts val="600"/>
              </a:spcBef>
              <a:defRPr/>
            </a:pPr>
            <a:r>
              <a:rPr lang="pt-BR" b="1" dirty="0">
                <a:solidFill>
                  <a:prstClr val="black"/>
                </a:solidFill>
                <a:latin typeface="Arial" charset="0"/>
                <a:ea typeface="+mn-ea"/>
                <a:cs typeface="Arial" charset="0"/>
              </a:rPr>
              <a:t>Bom dia,           eu são o seu professor de desemprego.</a:t>
            </a:r>
          </a:p>
        </p:txBody>
      </p:sp>
      <p:sp>
        <p:nvSpPr>
          <p:cNvPr id="6" name="CasellaDiTesto 5">
            <a:extLst>
              <a:ext uri="{FF2B5EF4-FFF2-40B4-BE49-F238E27FC236}">
                <a16:creationId xmlns:a16="http://schemas.microsoft.com/office/drawing/2014/main" id="{05E70A01-C246-0DBE-5A4A-A1C67EDD0AD4}"/>
              </a:ext>
            </a:extLst>
          </p:cNvPr>
          <p:cNvSpPr txBox="1"/>
          <p:nvPr/>
        </p:nvSpPr>
        <p:spPr>
          <a:xfrm>
            <a:off x="7474918" y="2188110"/>
            <a:ext cx="161925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lang="pt-BR" sz="2400" b="1" dirty="0">
                <a:solidFill>
                  <a:prstClr val="black"/>
                </a:solidFill>
                <a:latin typeface="Arial" charset="0"/>
                <a:ea typeface="+mn-ea"/>
                <a:cs typeface="Arial" charset="0"/>
              </a:rPr>
              <a:t>É isto                o nosso futuro?</a:t>
            </a:r>
          </a:p>
        </p:txBody>
      </p:sp>
      <p:sp>
        <p:nvSpPr>
          <p:cNvPr id="1076230" name="CasellaDiTesto 1">
            <a:extLst>
              <a:ext uri="{FF2B5EF4-FFF2-40B4-BE49-F238E27FC236}">
                <a16:creationId xmlns:a16="http://schemas.microsoft.com/office/drawing/2014/main" id="{D10A627E-5DD6-1B5C-D896-5F0CC706E6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4125" y="1364237"/>
            <a:ext cx="1033313" cy="553998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</a:ln>
        </p:spPr>
        <p:txBody>
          <a:bodyPr wrap="square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it-CH" altLang="it-CH" sz="3000" b="1" dirty="0">
                <a:solidFill>
                  <a:schemeClr val="tx1"/>
                </a:solidFill>
                <a:cs typeface="Arial" panose="020B0604020202020204" pitchFamily="34" charset="0"/>
              </a:rPr>
              <a:t>FIM</a:t>
            </a:r>
          </a:p>
        </p:txBody>
      </p:sp>
      <p:sp>
        <p:nvSpPr>
          <p:cNvPr id="1076231" name="Text Box 11">
            <a:extLst>
              <a:ext uri="{FF2B5EF4-FFF2-40B4-BE49-F238E27FC236}">
                <a16:creationId xmlns:a16="http://schemas.microsoft.com/office/drawing/2014/main" id="{E6830469-F441-1506-8384-64D0443AE0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9925" y="6129338"/>
            <a:ext cx="54927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BA2277E-EF2D-4344-81CE-8AC179B30935}" type="slidenum">
              <a:rPr lang="it-CH" altLang="it-CH" sz="1200" b="1">
                <a:solidFill>
                  <a:srgbClr val="0D0D0D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268</a:t>
            </a:fld>
            <a:endParaRPr lang="it-CH" altLang="it-CH" sz="1200" b="1">
              <a:solidFill>
                <a:srgbClr val="0D0D0D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07FAED26-4DD3-A532-9773-FD416EA7B666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3" name="CasellaDiTesto 2">
            <a:extLst>
              <a:ext uri="{FF2B5EF4-FFF2-40B4-BE49-F238E27FC236}">
                <a16:creationId xmlns:a16="http://schemas.microsoft.com/office/drawing/2014/main" id="{A6D7324B-7A0C-385D-5BA7-8ADEDDC1ABB9}"/>
              </a:ext>
            </a:extLst>
          </p:cNvPr>
          <p:cNvSpPr txBox="1"/>
          <p:nvPr/>
        </p:nvSpPr>
        <p:spPr>
          <a:xfrm>
            <a:off x="7442200" y="4635480"/>
            <a:ext cx="111586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400" dirty="0"/>
              <a:t>Certamente que o professor é qualificado</a:t>
            </a:r>
            <a:endParaRPr lang="en-US" sz="1400" dirty="0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890" name="Text Box 1">
            <a:extLst>
              <a:ext uri="{FF2B5EF4-FFF2-40B4-BE49-F238E27FC236}">
                <a16:creationId xmlns:a16="http://schemas.microsoft.com/office/drawing/2014/main" id="{CCD1417D-E29E-6FCA-E303-901C162AE3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155FEB1-0DDC-4FA4-B218-268982C600DB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269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1061891" name="Text Box 2">
            <a:extLst>
              <a:ext uri="{FF2B5EF4-FFF2-40B4-BE49-F238E27FC236}">
                <a16:creationId xmlns:a16="http://schemas.microsoft.com/office/drawing/2014/main" id="{89403BB7-0E3B-F0CF-869B-32E64FA0F6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1052513"/>
            <a:ext cx="7689850" cy="4537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2800" b="1" u="sng">
                <a:solidFill>
                  <a:srgbClr val="FF3300"/>
                </a:solidFill>
                <a:cs typeface="Arial" panose="020B0604020202020204" pitchFamily="34" charset="0"/>
              </a:rPr>
              <a:t>O SISTEMA ECONÔMICO ATUAL </a:t>
            </a:r>
            <a:br>
              <a:rPr lang="fr-CH" altLang="it-CH" sz="2800" b="1" u="sng">
                <a:solidFill>
                  <a:srgbClr val="FF3300"/>
                </a:solidFill>
                <a:cs typeface="Arial" panose="020B0604020202020204" pitchFamily="34" charset="0"/>
              </a:rPr>
            </a:br>
            <a:r>
              <a:rPr lang="fr-CH" altLang="it-CH" sz="2800" b="1" u="sng">
                <a:solidFill>
                  <a:srgbClr val="FF3300"/>
                </a:solidFill>
                <a:cs typeface="Arial" panose="020B0604020202020204" pitchFamily="34" charset="0"/>
              </a:rPr>
              <a:t>E AS ALTERNATIVAS</a:t>
            </a:r>
            <a:br>
              <a:rPr lang="fr-CH" altLang="it-CH" sz="2800" b="1" u="sng">
                <a:solidFill>
                  <a:srgbClr val="FF3300"/>
                </a:solidFill>
                <a:cs typeface="Arial" panose="020B0604020202020204" pitchFamily="34" charset="0"/>
              </a:rPr>
            </a:br>
            <a:br>
              <a:rPr lang="fr-CH" altLang="it-CH" sz="2800" b="1" u="sng">
                <a:solidFill>
                  <a:srgbClr val="FF3300"/>
                </a:solidFill>
                <a:cs typeface="Arial" panose="020B0604020202020204" pitchFamily="34" charset="0"/>
              </a:rPr>
            </a:br>
            <a:r>
              <a:rPr lang="fr-CH" altLang="it-CH" sz="5400" b="1" u="sng">
                <a:solidFill>
                  <a:srgbClr val="FF3300"/>
                </a:solidFill>
                <a:cs typeface="Arial" panose="020B0604020202020204" pitchFamily="34" charset="0"/>
              </a:rPr>
              <a:t>FIM</a:t>
            </a:r>
            <a:br>
              <a:rPr lang="fr-CH" altLang="it-CH" sz="5400" b="1" u="sng">
                <a:solidFill>
                  <a:srgbClr val="FF3300"/>
                </a:solidFill>
                <a:cs typeface="Arial" panose="020B0604020202020204" pitchFamily="34" charset="0"/>
              </a:rPr>
            </a:br>
            <a:br>
              <a:rPr lang="fr-CH" altLang="it-CH" sz="5400" b="1" u="sng">
                <a:solidFill>
                  <a:srgbClr val="FF3300"/>
                </a:solidFill>
                <a:cs typeface="Arial" panose="020B0604020202020204" pitchFamily="34" charset="0"/>
              </a:rPr>
            </a:br>
            <a:r>
              <a:rPr lang="fr-CH" altLang="it-CH" sz="2000">
                <a:cs typeface="Arial" panose="020B0604020202020204" pitchFamily="34" charset="0"/>
              </a:rPr>
              <a:t>(Segue a discussão)</a:t>
            </a:r>
            <a:br>
              <a:rPr lang="fr-CH" altLang="it-CH" sz="5400" b="1" u="sng">
                <a:solidFill>
                  <a:srgbClr val="FF3300"/>
                </a:solidFill>
                <a:cs typeface="Arial" panose="020B0604020202020204" pitchFamily="34" charset="0"/>
              </a:rPr>
            </a:br>
            <a:endParaRPr lang="fr-CH" altLang="it-CH" sz="5400" b="1" u="sng">
              <a:solidFill>
                <a:srgbClr val="FF3300"/>
              </a:solidFill>
              <a:cs typeface="Arial" panose="020B0604020202020204" pitchFamily="34" charset="0"/>
            </a:endParaRPr>
          </a:p>
        </p:txBody>
      </p:sp>
      <p:sp>
        <p:nvSpPr>
          <p:cNvPr id="1061892" name="Rectangle 3">
            <a:extLst>
              <a:ext uri="{FF2B5EF4-FFF2-40B4-BE49-F238E27FC236}">
                <a16:creationId xmlns:a16="http://schemas.microsoft.com/office/drawing/2014/main" id="{F47ED0EA-E01C-145D-EA2E-C72B5E2E4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188913"/>
            <a:ext cx="8785225" cy="6481762"/>
          </a:xfrm>
          <a:prstGeom prst="rect">
            <a:avLst/>
          </a:prstGeom>
          <a:noFill/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79E980BE-5A85-143F-7E7F-F0F828E210FB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8" name="Text Box 1">
            <a:extLst>
              <a:ext uri="{FF2B5EF4-FFF2-40B4-BE49-F238E27FC236}">
                <a16:creationId xmlns:a16="http://schemas.microsoft.com/office/drawing/2014/main" id="{53EE63FD-7E65-BFAB-0812-7D3A97F897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F15891F4-B2AE-43BE-B45D-E1E7F908C81C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27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582659" name="Text Box 2">
            <a:extLst>
              <a:ext uri="{FF2B5EF4-FFF2-40B4-BE49-F238E27FC236}">
                <a16:creationId xmlns:a16="http://schemas.microsoft.com/office/drawing/2014/main" id="{704F6F6D-3A52-B0C8-8BB3-78AC760F92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724" y="980234"/>
            <a:ext cx="7921625" cy="50933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800" b="1" dirty="0">
                <a:cs typeface="Arial" panose="020B0604020202020204" pitchFamily="34" charset="0"/>
              </a:rPr>
              <a:t>Pela </a:t>
            </a:r>
            <a:r>
              <a:rPr lang="fr-CH" altLang="it-CH" sz="1800" b="1" dirty="0" err="1">
                <a:cs typeface="Arial" panose="020B0604020202020204" pitchFamily="34" charset="0"/>
              </a:rPr>
              <a:t>primeira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vez</a:t>
            </a:r>
            <a:r>
              <a:rPr lang="fr-CH" altLang="it-CH" sz="1800" b="1" dirty="0">
                <a:cs typeface="Arial" panose="020B0604020202020204" pitchFamily="34" charset="0"/>
              </a:rPr>
              <a:t>, a </a:t>
            </a:r>
            <a:r>
              <a:rPr lang="fr-CH" altLang="it-CH" sz="1800" b="1" dirty="0" err="1">
                <a:cs typeface="Arial" panose="020B0604020202020204" pitchFamily="34" charset="0"/>
              </a:rPr>
              <a:t>fábrica</a:t>
            </a:r>
            <a:r>
              <a:rPr lang="fr-CH" altLang="it-CH" sz="1800" b="1" dirty="0">
                <a:cs typeface="Arial" panose="020B0604020202020204" pitchFamily="34" charset="0"/>
              </a:rPr>
              <a:t> de </a:t>
            </a:r>
            <a:r>
              <a:rPr lang="fr-CH" altLang="it-CH" sz="1800" b="1" dirty="0" err="1">
                <a:cs typeface="Arial" panose="020B0604020202020204" pitchFamily="34" charset="0"/>
              </a:rPr>
              <a:t>carros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>
                <a:solidFill>
                  <a:srgbClr val="FF0000"/>
                </a:solidFill>
                <a:cs typeface="Arial" panose="020B0604020202020204" pitchFamily="34" charset="0"/>
              </a:rPr>
              <a:t>W</a:t>
            </a:r>
            <a:r>
              <a:rPr lang="fr-CH" altLang="it-CH" sz="1800" b="1" dirty="0">
                <a:cs typeface="Arial" panose="020B0604020202020204" pitchFamily="34" charset="0"/>
              </a:rPr>
              <a:t> é </a:t>
            </a:r>
            <a:r>
              <a:rPr lang="fr-CH" altLang="it-CH" sz="1800" b="1" dirty="0" err="1">
                <a:cs typeface="Arial" panose="020B0604020202020204" pitchFamily="34" charset="0"/>
              </a:rPr>
              <a:t>confrontada</a:t>
            </a:r>
            <a:r>
              <a:rPr lang="fr-CH" altLang="it-CH" sz="1800" b="1" dirty="0">
                <a:cs typeface="Arial" panose="020B0604020202020204" pitchFamily="34" charset="0"/>
              </a:rPr>
              <a:t> com a </a:t>
            </a:r>
            <a:r>
              <a:rPr lang="fr-CH" altLang="it-CH" sz="1800" b="1" dirty="0" err="1">
                <a:cs typeface="Arial" panose="020B0604020202020204" pitchFamily="34" charset="0"/>
              </a:rPr>
              <a:t>concurrência</a:t>
            </a:r>
            <a:r>
              <a:rPr lang="fr-CH" altLang="it-CH" sz="1800" b="1" dirty="0">
                <a:cs typeface="Arial" panose="020B0604020202020204" pitchFamily="34" charset="0"/>
              </a:rPr>
              <a:t>. 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800" b="1" dirty="0">
                <a:cs typeface="Arial" panose="020B0604020202020204" pitchFamily="34" charset="0"/>
              </a:rPr>
              <a:t>É a </a:t>
            </a:r>
            <a:r>
              <a:rPr lang="fr-CH" altLang="it-CH" sz="1800" b="1" dirty="0" err="1">
                <a:cs typeface="Arial" panose="020B0604020202020204" pitchFamily="34" charset="0"/>
              </a:rPr>
              <a:t>competição</a:t>
            </a:r>
            <a:r>
              <a:rPr lang="fr-CH" altLang="it-CH" sz="1800" b="1" dirty="0">
                <a:cs typeface="Arial" panose="020B0604020202020204" pitchFamily="34" charset="0"/>
              </a:rPr>
              <a:t>.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endParaRPr lang="fr-CH" altLang="it-CH" sz="1800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800" b="1" dirty="0" err="1">
                <a:cs typeface="Arial" panose="020B0604020202020204" pitchFamily="34" charset="0"/>
              </a:rPr>
              <a:t>Por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esta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razão</a:t>
            </a:r>
            <a:r>
              <a:rPr lang="fr-CH" altLang="it-CH" sz="1800" b="1" dirty="0">
                <a:cs typeface="Arial" panose="020B0604020202020204" pitchFamily="34" charset="0"/>
              </a:rPr>
              <a:t>, é </a:t>
            </a:r>
            <a:r>
              <a:rPr lang="fr-CH" altLang="it-CH" sz="1800" b="1" dirty="0" err="1">
                <a:cs typeface="Arial" panose="020B0604020202020204" pitchFamily="34" charset="0"/>
              </a:rPr>
              <a:t>preciso</a:t>
            </a:r>
            <a:r>
              <a:rPr lang="fr-CH" altLang="it-CH" sz="1800" b="1" dirty="0">
                <a:cs typeface="Arial" panose="020B0604020202020204" pitchFamily="34" charset="0"/>
              </a:rPr>
              <a:t> que o carro </a:t>
            </a:r>
            <a:r>
              <a:rPr lang="fr-CH" altLang="it-CH" sz="1800" b="1" dirty="0">
                <a:solidFill>
                  <a:srgbClr val="FF0000"/>
                </a:solidFill>
                <a:cs typeface="Arial" panose="020B0604020202020204" pitchFamily="34" charset="0"/>
              </a:rPr>
              <a:t>W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seja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menos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cara</a:t>
            </a:r>
            <a:r>
              <a:rPr lang="fr-CH" altLang="it-CH" sz="1800" b="1" dirty="0">
                <a:cs typeface="Arial" panose="020B0604020202020204" pitchFamily="34" charset="0"/>
              </a:rPr>
              <a:t>. 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800" b="1" dirty="0">
                <a:cs typeface="Arial" panose="020B0604020202020204" pitchFamily="34" charset="0"/>
              </a:rPr>
              <a:t>O </a:t>
            </a:r>
            <a:r>
              <a:rPr lang="fr-CH" altLang="it-CH" sz="1800" b="1" dirty="0" err="1">
                <a:cs typeface="Arial" panose="020B0604020202020204" pitchFamily="34" charset="0"/>
              </a:rPr>
              <a:t>Diretor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decide</a:t>
            </a:r>
            <a:r>
              <a:rPr lang="fr-CH" altLang="it-CH" sz="1800" b="1" dirty="0">
                <a:cs typeface="Arial" panose="020B0604020202020204" pitchFamily="34" charset="0"/>
              </a:rPr>
              <a:t>…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800" b="1" dirty="0">
                <a:cs typeface="Arial" panose="020B0604020202020204" pitchFamily="34" charset="0"/>
              </a:rPr>
              <a:t>que é </a:t>
            </a:r>
            <a:r>
              <a:rPr lang="fr-CH" altLang="it-CH" sz="1800" b="1" dirty="0" err="1">
                <a:cs typeface="Arial" panose="020B0604020202020204" pitchFamily="34" charset="0"/>
              </a:rPr>
              <a:t>preciso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poupar</a:t>
            </a:r>
            <a:r>
              <a:rPr lang="fr-CH" altLang="it-CH" sz="1800" b="1" dirty="0">
                <a:cs typeface="Arial" panose="020B0604020202020204" pitchFamily="34" charset="0"/>
              </a:rPr>
              <a:t> no </a:t>
            </a:r>
            <a:r>
              <a:rPr lang="fr-CH" altLang="it-CH" sz="1800" b="1" dirty="0" err="1">
                <a:cs typeface="Arial" panose="020B0604020202020204" pitchFamily="34" charset="0"/>
              </a:rPr>
              <a:t>material</a:t>
            </a:r>
            <a:r>
              <a:rPr lang="fr-CH" altLang="it-CH" sz="1800" b="1" dirty="0">
                <a:cs typeface="Arial" panose="020B0604020202020204" pitchFamily="34" charset="0"/>
              </a:rPr>
              <a:t> e na </a:t>
            </a:r>
            <a:r>
              <a:rPr lang="fr-CH" altLang="it-CH" sz="1800" b="1" dirty="0" err="1">
                <a:cs typeface="Arial" panose="020B0604020202020204" pitchFamily="34" charset="0"/>
              </a:rPr>
              <a:t>logística</a:t>
            </a:r>
            <a:r>
              <a:rPr lang="fr-CH" altLang="it-CH" sz="1800" b="1" dirty="0">
                <a:cs typeface="Arial" panose="020B0604020202020204" pitchFamily="34" charset="0"/>
              </a:rPr>
              <a:t>.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dirty="0">
                <a:cs typeface="Arial" panose="020B0604020202020204" pitchFamily="34" charset="0"/>
              </a:rPr>
              <a:t>(O </a:t>
            </a:r>
            <a:r>
              <a:rPr lang="fr-CH" altLang="it-CH" sz="1400" dirty="0" err="1">
                <a:cs typeface="Arial" panose="020B0604020202020204" pitchFamily="34" charset="0"/>
              </a:rPr>
              <a:t>produtor</a:t>
            </a:r>
            <a:r>
              <a:rPr lang="fr-CH" altLang="it-CH" sz="1400" dirty="0">
                <a:cs typeface="Arial" panose="020B0604020202020204" pitchFamily="34" charset="0"/>
              </a:rPr>
              <a:t> </a:t>
            </a:r>
            <a:r>
              <a:rPr lang="fr-CH" altLang="it-CH" sz="1400" dirty="0" err="1">
                <a:cs typeface="Arial" panose="020B0604020202020204" pitchFamily="34" charset="0"/>
              </a:rPr>
              <a:t>especula</a:t>
            </a:r>
            <a:r>
              <a:rPr lang="fr-CH" altLang="it-CH" sz="1400" dirty="0">
                <a:cs typeface="Arial" panose="020B0604020202020204" pitchFamily="34" charset="0"/>
              </a:rPr>
              <a:t> sobre a </a:t>
            </a:r>
            <a:r>
              <a:rPr lang="fr-CH" altLang="it-CH" sz="1400" dirty="0" err="1">
                <a:cs typeface="Arial" panose="020B0604020202020204" pitchFamily="34" charset="0"/>
              </a:rPr>
              <a:t>qualidade</a:t>
            </a:r>
            <a:r>
              <a:rPr lang="fr-CH" altLang="it-CH" sz="1400" dirty="0">
                <a:cs typeface="Arial" panose="020B0604020202020204" pitchFamily="34" charset="0"/>
              </a:rPr>
              <a:t> e a </a:t>
            </a:r>
            <a:r>
              <a:rPr lang="fr-CH" altLang="it-CH" sz="1400" dirty="0" err="1">
                <a:cs typeface="Arial" panose="020B0604020202020204" pitchFamily="34" charset="0"/>
              </a:rPr>
              <a:t>quantidade</a:t>
            </a:r>
            <a:r>
              <a:rPr lang="fr-CH" altLang="it-CH" sz="1400" dirty="0">
                <a:cs typeface="Arial" panose="020B0604020202020204" pitchFamily="34" charset="0"/>
              </a:rPr>
              <a:t> do </a:t>
            </a:r>
            <a:r>
              <a:rPr lang="fr-CH" altLang="it-CH" sz="1400" dirty="0" err="1">
                <a:cs typeface="Arial" panose="020B0604020202020204" pitchFamily="34" charset="0"/>
              </a:rPr>
              <a:t>materiel</a:t>
            </a:r>
            <a:r>
              <a:rPr lang="fr-CH" altLang="it-CH" sz="1400" dirty="0">
                <a:cs typeface="Arial" panose="020B0604020202020204" pitchFamily="34" charset="0"/>
              </a:rPr>
              <a:t> </a:t>
            </a:r>
            <a:r>
              <a:rPr lang="fr-CH" altLang="it-CH" sz="1400" dirty="0" err="1">
                <a:cs typeface="Arial" panose="020B0604020202020204" pitchFamily="34" charset="0"/>
              </a:rPr>
              <a:t>utilizado</a:t>
            </a:r>
            <a:r>
              <a:rPr lang="fr-CH" altLang="it-CH" sz="1400" dirty="0">
                <a:cs typeface="Arial" panose="020B0604020202020204" pitchFamily="34" charset="0"/>
              </a:rPr>
              <a:t>, e sobre o </a:t>
            </a:r>
            <a:r>
              <a:rPr lang="fr-CH" altLang="it-CH" sz="1400" dirty="0" err="1">
                <a:cs typeface="Arial" panose="020B0604020202020204" pitchFamily="34" charset="0"/>
              </a:rPr>
              <a:t>armazenamento</a:t>
            </a:r>
            <a:r>
              <a:rPr lang="fr-CH" altLang="it-CH" sz="1400" dirty="0">
                <a:cs typeface="Arial" panose="020B0604020202020204" pitchFamily="34" charset="0"/>
              </a:rPr>
              <a:t> e o transporte </a:t>
            </a:r>
            <a:r>
              <a:rPr lang="fr-CH" altLang="it-CH" sz="1400" dirty="0" err="1">
                <a:cs typeface="Arial" panose="020B0604020202020204" pitchFamily="34" charset="0"/>
              </a:rPr>
              <a:t>das</a:t>
            </a:r>
            <a:r>
              <a:rPr lang="fr-CH" altLang="it-CH" sz="1400" dirty="0">
                <a:cs typeface="Arial" panose="020B0604020202020204" pitchFamily="34" charset="0"/>
              </a:rPr>
              <a:t> </a:t>
            </a:r>
            <a:r>
              <a:rPr lang="fr-CH" altLang="it-CH" sz="1400" dirty="0" err="1">
                <a:cs typeface="Arial" panose="020B0604020202020204" pitchFamily="34" charset="0"/>
              </a:rPr>
              <a:t>mercadorias</a:t>
            </a:r>
            <a:r>
              <a:rPr lang="fr-CH" altLang="it-CH" sz="1400" dirty="0">
                <a:cs typeface="Arial" panose="020B0604020202020204" pitchFamily="34" charset="0"/>
              </a:rPr>
              <a:t> – o </a:t>
            </a:r>
            <a:r>
              <a:rPr lang="fr-CH" altLang="it-CH" sz="1400" dirty="0" err="1">
                <a:cs typeface="Arial" panose="020B0604020202020204" pitchFamily="34" charset="0"/>
              </a:rPr>
              <a:t>fornecimento</a:t>
            </a:r>
            <a:r>
              <a:rPr lang="fr-CH" altLang="it-CH" sz="1400" dirty="0">
                <a:cs typeface="Arial" panose="020B0604020202020204" pitchFamily="34" charset="0"/>
              </a:rPr>
              <a:t> « </a:t>
            </a:r>
            <a:r>
              <a:rPr lang="fr-CH" altLang="it-CH" sz="1400" dirty="0" err="1">
                <a:cs typeface="Arial" panose="020B0604020202020204" pitchFamily="34" charset="0"/>
              </a:rPr>
              <a:t>just</a:t>
            </a:r>
            <a:r>
              <a:rPr lang="fr-CH" altLang="it-CH" sz="1400" dirty="0">
                <a:cs typeface="Arial" panose="020B0604020202020204" pitchFamily="34" charset="0"/>
              </a:rPr>
              <a:t> in time »)</a:t>
            </a:r>
          </a:p>
        </p:txBody>
      </p:sp>
      <p:pic>
        <p:nvPicPr>
          <p:cNvPr id="582660" name="Picture 3">
            <a:extLst>
              <a:ext uri="{FF2B5EF4-FFF2-40B4-BE49-F238E27FC236}">
                <a16:creationId xmlns:a16="http://schemas.microsoft.com/office/drawing/2014/main" id="{798E60A9-A458-B254-5D1B-2B659C198B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600" y="3212976"/>
            <a:ext cx="1895475" cy="971550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14D2B5DF-19D3-A13E-E12B-BCDABD95134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706" name="Text Box 1">
            <a:extLst>
              <a:ext uri="{FF2B5EF4-FFF2-40B4-BE49-F238E27FC236}">
                <a16:creationId xmlns:a16="http://schemas.microsoft.com/office/drawing/2014/main" id="{70C77BB7-A225-2857-6148-53F25A0AF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1775" y="6240463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74ACF3F-2E0E-4FC8-960D-5AC5C09450AF}" type="slidenum">
              <a:rPr lang="it-IT" altLang="it-CH" sz="1400">
                <a:solidFill>
                  <a:srgbClr val="0D0D0D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28</a:t>
            </a:fld>
            <a:endParaRPr lang="it-IT" altLang="it-CH" sz="1400">
              <a:solidFill>
                <a:srgbClr val="0D0D0D"/>
              </a:solidFill>
              <a:cs typeface="Arial" panose="020B0604020202020204" pitchFamily="34" charset="0"/>
            </a:endParaRPr>
          </a:p>
        </p:txBody>
      </p:sp>
      <p:pic>
        <p:nvPicPr>
          <p:cNvPr id="584707" name="Picture 2">
            <a:extLst>
              <a:ext uri="{FF2B5EF4-FFF2-40B4-BE49-F238E27FC236}">
                <a16:creationId xmlns:a16="http://schemas.microsoft.com/office/drawing/2014/main" id="{CC090701-DF37-4D55-7DF7-31799DD7C4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4292600"/>
            <a:ext cx="3889375" cy="2278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03460" name="Text Box 3">
            <a:extLst>
              <a:ext uri="{FF2B5EF4-FFF2-40B4-BE49-F238E27FC236}">
                <a16:creationId xmlns:a16="http://schemas.microsoft.com/office/drawing/2014/main" id="{94EFE1C1-3A09-3706-9D2E-07C0011FD8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2276475"/>
            <a:ext cx="1800225" cy="649288"/>
          </a:xfrm>
          <a:prstGeom prst="rect">
            <a:avLst/>
          </a:prstGeom>
          <a:noFill/>
          <a:ln>
            <a:noFill/>
          </a:ln>
          <a:effectLst/>
        </p:spPr>
        <p:txBody>
          <a:bodyPr lIns="90000" tIns="46800" rIns="90000" bIns="46800">
            <a:spAutoFit/>
          </a:bodyPr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  <a:defRPr/>
            </a:pPr>
            <a:r>
              <a:rPr lang="fr-CH" altLang="it-CH" sz="12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Chassis</a:t>
            </a:r>
            <a:r>
              <a:rPr lang="fr-CH" altLang="it-CH" sz="12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de </a:t>
            </a:r>
            <a:r>
              <a:rPr lang="fr-CH" altLang="it-CH" sz="12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madeira</a:t>
            </a:r>
            <a:r>
              <a:rPr lang="fr-CH" altLang="it-CH" sz="12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dos </a:t>
            </a:r>
            <a:r>
              <a:rPr lang="fr-CH" altLang="it-CH" sz="12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carros</a:t>
            </a:r>
            <a:r>
              <a:rPr lang="fr-CH" altLang="it-CH" sz="12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- </a:t>
            </a:r>
            <a:r>
              <a:rPr lang="fr-CH" altLang="it-CH" sz="12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início</a:t>
            </a:r>
            <a:r>
              <a:rPr lang="fr-CH" altLang="it-CH" sz="12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do </a:t>
            </a:r>
            <a:r>
              <a:rPr lang="fr-CH" altLang="it-CH" sz="12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século</a:t>
            </a:r>
            <a:r>
              <a:rPr lang="fr-CH" altLang="it-CH" sz="12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XX</a:t>
            </a:r>
          </a:p>
        </p:txBody>
      </p:sp>
      <p:sp>
        <p:nvSpPr>
          <p:cNvPr id="403461" name="Text Box 4">
            <a:extLst>
              <a:ext uri="{FF2B5EF4-FFF2-40B4-BE49-F238E27FC236}">
                <a16:creationId xmlns:a16="http://schemas.microsoft.com/office/drawing/2014/main" id="{C174C2CE-66BB-D7D9-15D9-891E1B96F9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2950" y="2492375"/>
            <a:ext cx="1727200" cy="463550"/>
          </a:xfrm>
          <a:prstGeom prst="rect">
            <a:avLst/>
          </a:prstGeom>
          <a:noFill/>
          <a:ln>
            <a:noFill/>
          </a:ln>
          <a:effectLst/>
        </p:spPr>
        <p:txBody>
          <a:bodyPr lIns="90000" tIns="46800" rIns="90000" bIns="46800">
            <a:spAutoFit/>
          </a:bodyPr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  <a:defRPr/>
            </a:pPr>
            <a:r>
              <a:rPr lang="fr-CH" altLang="it-CH" sz="1200" b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Carroçaria sólida - anos ‘30</a:t>
            </a:r>
          </a:p>
        </p:txBody>
      </p:sp>
      <p:sp>
        <p:nvSpPr>
          <p:cNvPr id="403462" name="Text Box 5">
            <a:extLst>
              <a:ext uri="{FF2B5EF4-FFF2-40B4-BE49-F238E27FC236}">
                <a16:creationId xmlns:a16="http://schemas.microsoft.com/office/drawing/2014/main" id="{27D8BE38-2F7A-C17B-F60A-1D81A29831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0675" y="6092825"/>
            <a:ext cx="1333500" cy="463550"/>
          </a:xfrm>
          <a:prstGeom prst="rect">
            <a:avLst/>
          </a:prstGeom>
          <a:noFill/>
          <a:ln>
            <a:noFill/>
          </a:ln>
          <a:effectLst/>
        </p:spPr>
        <p:txBody>
          <a:bodyPr lIns="90000" tIns="46800" rIns="90000" bIns="46800">
            <a:spAutoFit/>
          </a:bodyPr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  <a:defRPr/>
            </a:pPr>
            <a:r>
              <a:rPr lang="fr-CH" altLang="it-CH" sz="1200" b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Fundo em ABS anos ‘60</a:t>
            </a:r>
          </a:p>
        </p:txBody>
      </p:sp>
      <p:sp>
        <p:nvSpPr>
          <p:cNvPr id="403463" name="Text Box 6">
            <a:extLst>
              <a:ext uri="{FF2B5EF4-FFF2-40B4-BE49-F238E27FC236}">
                <a16:creationId xmlns:a16="http://schemas.microsoft.com/office/drawing/2014/main" id="{F8385734-8F83-86E1-4F60-CE68022630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5876925"/>
            <a:ext cx="1296987" cy="463550"/>
          </a:xfrm>
          <a:prstGeom prst="rect">
            <a:avLst/>
          </a:prstGeom>
          <a:noFill/>
          <a:ln>
            <a:noFill/>
          </a:ln>
          <a:effectLst/>
        </p:spPr>
        <p:txBody>
          <a:bodyPr lIns="90000" tIns="46800" rIns="90000" bIns="46800">
            <a:spAutoFit/>
          </a:bodyPr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  <a:defRPr/>
            </a:pPr>
            <a:r>
              <a:rPr lang="fr-CH" altLang="it-CH" sz="12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Châssis années ‘50</a:t>
            </a:r>
          </a:p>
        </p:txBody>
      </p:sp>
      <p:pic>
        <p:nvPicPr>
          <p:cNvPr id="584712" name="Picture 7">
            <a:extLst>
              <a:ext uri="{FF2B5EF4-FFF2-40B4-BE49-F238E27FC236}">
                <a16:creationId xmlns:a16="http://schemas.microsoft.com/office/drawing/2014/main" id="{CC22C3AB-258F-AE42-E129-C273090C3D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9563" y="4005263"/>
            <a:ext cx="2100262" cy="2473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03465" name="Text Box 8">
            <a:extLst>
              <a:ext uri="{FF2B5EF4-FFF2-40B4-BE49-F238E27FC236}">
                <a16:creationId xmlns:a16="http://schemas.microsoft.com/office/drawing/2014/main" id="{791CDB1D-A9A3-5922-C40D-172AE43C4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981075"/>
            <a:ext cx="1728788" cy="587375"/>
          </a:xfrm>
          <a:prstGeom prst="rect">
            <a:avLst/>
          </a:prstGeom>
          <a:noFill/>
          <a:ln w="9360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 lIns="90000" tIns="46800" rIns="90000" bIns="46800">
            <a:spAutoFit/>
          </a:bodyPr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eaLnBrk="1" hangingPunct="1">
              <a:spcBef>
                <a:spcPts val="2250"/>
              </a:spcBef>
              <a:buClrTx/>
              <a:buFontTx/>
              <a:buNone/>
              <a:defRPr/>
            </a:pPr>
            <a:r>
              <a:rPr lang="fr-CH" altLang="it-CH" b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ONTEM</a:t>
            </a:r>
          </a:p>
        </p:txBody>
      </p:sp>
      <p:pic>
        <p:nvPicPr>
          <p:cNvPr id="584714" name="Picture 9">
            <a:extLst>
              <a:ext uri="{FF2B5EF4-FFF2-40B4-BE49-F238E27FC236}">
                <a16:creationId xmlns:a16="http://schemas.microsoft.com/office/drawing/2014/main" id="{C04F74D6-7BF9-570E-88D4-02F16FBFB2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0338" y="2203450"/>
            <a:ext cx="4251325" cy="2447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4715" name="Picture 10">
            <a:extLst>
              <a:ext uri="{FF2B5EF4-FFF2-40B4-BE49-F238E27FC236}">
                <a16:creationId xmlns:a16="http://schemas.microsoft.com/office/drawing/2014/main" id="{E787E0FC-715E-C511-5E0E-203C459F5C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404813"/>
            <a:ext cx="2879725" cy="1798637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4716" name="Picture 11">
            <a:extLst>
              <a:ext uri="{FF2B5EF4-FFF2-40B4-BE49-F238E27FC236}">
                <a16:creationId xmlns:a16="http://schemas.microsoft.com/office/drawing/2014/main" id="{D1DAE67D-8978-ECCC-B7E5-6B3B918F07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333375"/>
            <a:ext cx="3529013" cy="2181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5F86DD24-FF73-04DE-16EC-2BEBF1E3D778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754" name="Text Box 1">
            <a:extLst>
              <a:ext uri="{FF2B5EF4-FFF2-40B4-BE49-F238E27FC236}">
                <a16:creationId xmlns:a16="http://schemas.microsoft.com/office/drawing/2014/main" id="{C57AA76B-50E3-9FEF-47B9-EA069E84EB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6100" y="6197600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E28E5DFE-F6CD-474E-9D8C-E0D578CACC6A}" type="slidenum">
              <a:rPr lang="it-IT" altLang="it-CH" sz="1400">
                <a:solidFill>
                  <a:srgbClr val="0D0D0D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29</a:t>
            </a:fld>
            <a:endParaRPr lang="it-IT" altLang="it-CH" sz="1400">
              <a:solidFill>
                <a:srgbClr val="0D0D0D"/>
              </a:solidFill>
              <a:cs typeface="Arial" panose="020B0604020202020204" pitchFamily="34" charset="0"/>
            </a:endParaRPr>
          </a:p>
        </p:txBody>
      </p:sp>
      <p:pic>
        <p:nvPicPr>
          <p:cNvPr id="586755" name="Picture 2">
            <a:extLst>
              <a:ext uri="{FF2B5EF4-FFF2-40B4-BE49-F238E27FC236}">
                <a16:creationId xmlns:a16="http://schemas.microsoft.com/office/drawing/2014/main" id="{9B973B81-8163-DE1C-60E8-B4AFBD1DA5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4075" y="2124075"/>
            <a:ext cx="5256213" cy="2843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6756" name="Picture 3">
            <a:extLst>
              <a:ext uri="{FF2B5EF4-FFF2-40B4-BE49-F238E27FC236}">
                <a16:creationId xmlns:a16="http://schemas.microsoft.com/office/drawing/2014/main" id="{6D453A92-8B00-AEC0-6CD7-70BA765FBC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4789488"/>
            <a:ext cx="2808288" cy="1611312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6757" name="Picture 4">
            <a:extLst>
              <a:ext uri="{FF2B5EF4-FFF2-40B4-BE49-F238E27FC236}">
                <a16:creationId xmlns:a16="http://schemas.microsoft.com/office/drawing/2014/main" id="{7DB84EFC-FB80-BABE-1499-CCD6854281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5600" y="4356100"/>
            <a:ext cx="3492500" cy="2190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6758" name="Picture 5">
            <a:extLst>
              <a:ext uri="{FF2B5EF4-FFF2-40B4-BE49-F238E27FC236}">
                <a16:creationId xmlns:a16="http://schemas.microsoft.com/office/drawing/2014/main" id="{530C611C-6BCD-E0B8-5871-E1D6E0CE1D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6688" y="323850"/>
            <a:ext cx="2271712" cy="2300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6759" name="Picture 6">
            <a:extLst>
              <a:ext uri="{FF2B5EF4-FFF2-40B4-BE49-F238E27FC236}">
                <a16:creationId xmlns:a16="http://schemas.microsoft.com/office/drawing/2014/main" id="{F56BE4D3-87C0-1A58-B353-9B58ABF932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96875"/>
            <a:ext cx="2159000" cy="2159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04488" name="Text Box 7">
            <a:extLst>
              <a:ext uri="{FF2B5EF4-FFF2-40B4-BE49-F238E27FC236}">
                <a16:creationId xmlns:a16="http://schemas.microsoft.com/office/drawing/2014/main" id="{539B5FC3-0D3A-11C8-A1F0-2C40A194D6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9113" y="900113"/>
            <a:ext cx="2881312" cy="642937"/>
          </a:xfrm>
          <a:prstGeom prst="rect">
            <a:avLst/>
          </a:prstGeom>
          <a:noFill/>
          <a:ln w="9360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 lIns="90000" tIns="46800" rIns="90000" bIns="46800">
            <a:spAutoFit/>
          </a:bodyPr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eaLnBrk="1" hangingPunct="1">
              <a:spcBef>
                <a:spcPts val="2250"/>
              </a:spcBef>
              <a:buClrTx/>
              <a:buFontTx/>
              <a:buNone/>
              <a:defRPr/>
            </a:pPr>
            <a:r>
              <a:rPr lang="fr-CH" altLang="it-CH" sz="3600" b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Atualmente</a:t>
            </a:r>
          </a:p>
        </p:txBody>
      </p:sp>
      <p:sp>
        <p:nvSpPr>
          <p:cNvPr id="404489" name="Text Box 8">
            <a:extLst>
              <a:ext uri="{FF2B5EF4-FFF2-40B4-BE49-F238E27FC236}">
                <a16:creationId xmlns:a16="http://schemas.microsoft.com/office/drawing/2014/main" id="{6BE074AB-6E9C-789E-BB9A-46CCF6FED2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2628900"/>
            <a:ext cx="1223962" cy="833438"/>
          </a:xfrm>
          <a:prstGeom prst="rect">
            <a:avLst/>
          </a:prstGeom>
          <a:noFill/>
          <a:ln>
            <a:noFill/>
          </a:ln>
          <a:effectLst/>
        </p:spPr>
        <p:txBody>
          <a:bodyPr lIns="90000" tIns="46800" rIns="90000" bIns="46800">
            <a:spAutoFit/>
          </a:bodyPr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  <a:defRPr/>
            </a:pPr>
            <a:r>
              <a:rPr lang="fr-CH" altLang="it-CH" sz="1200" b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Chão prenssado soldado com laser</a:t>
            </a:r>
          </a:p>
        </p:txBody>
      </p:sp>
      <p:sp>
        <p:nvSpPr>
          <p:cNvPr id="404490" name="Text Box 9">
            <a:extLst>
              <a:ext uri="{FF2B5EF4-FFF2-40B4-BE49-F238E27FC236}">
                <a16:creationId xmlns:a16="http://schemas.microsoft.com/office/drawing/2014/main" id="{898B9DFB-E84A-D5E8-BF15-E54DFB2DB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9700" y="468313"/>
            <a:ext cx="1439863" cy="279400"/>
          </a:xfrm>
          <a:prstGeom prst="rect">
            <a:avLst/>
          </a:prstGeom>
          <a:noFill/>
          <a:ln>
            <a:noFill/>
          </a:ln>
          <a:effectLst/>
        </p:spPr>
        <p:txBody>
          <a:bodyPr lIns="90000" tIns="46800" rIns="90000" bIns="46800">
            <a:spAutoFit/>
          </a:bodyPr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  <a:defRPr/>
            </a:pPr>
            <a:r>
              <a:rPr lang="fr-CH" altLang="it-CH" sz="1200" b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Porta prenssada</a:t>
            </a:r>
          </a:p>
        </p:txBody>
      </p:sp>
      <p:sp>
        <p:nvSpPr>
          <p:cNvPr id="404491" name="Text Box 10">
            <a:extLst>
              <a:ext uri="{FF2B5EF4-FFF2-40B4-BE49-F238E27FC236}">
                <a16:creationId xmlns:a16="http://schemas.microsoft.com/office/drawing/2014/main" id="{9397E661-47F6-D825-C3B2-E894DEDDF3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6188" y="3267075"/>
            <a:ext cx="1296987" cy="1017588"/>
          </a:xfrm>
          <a:prstGeom prst="rect">
            <a:avLst/>
          </a:prstGeom>
          <a:noFill/>
          <a:ln>
            <a:noFill/>
          </a:ln>
          <a:effectLst/>
        </p:spPr>
        <p:txBody>
          <a:bodyPr lIns="90000" tIns="46800" rIns="90000" bIns="46800">
            <a:spAutoFit/>
          </a:bodyPr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  <a:defRPr/>
            </a:pPr>
            <a:r>
              <a:rPr lang="fr-CH" altLang="it-CH" sz="1200" b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Laterais em 4 espessuras diferentes,  soldadas com laser</a:t>
            </a:r>
          </a:p>
        </p:txBody>
      </p:sp>
      <p:sp>
        <p:nvSpPr>
          <p:cNvPr id="404492" name="Text Box 11">
            <a:extLst>
              <a:ext uri="{FF2B5EF4-FFF2-40B4-BE49-F238E27FC236}">
                <a16:creationId xmlns:a16="http://schemas.microsoft.com/office/drawing/2014/main" id="{8874528D-F140-D101-49FC-56F1ED3D84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4140200"/>
            <a:ext cx="1223963" cy="463550"/>
          </a:xfrm>
          <a:prstGeom prst="rect">
            <a:avLst/>
          </a:prstGeom>
          <a:noFill/>
          <a:ln>
            <a:noFill/>
          </a:ln>
          <a:effectLst/>
        </p:spPr>
        <p:txBody>
          <a:bodyPr lIns="90000" tIns="46800" rIns="90000" bIns="46800">
            <a:spAutoFit/>
          </a:bodyPr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  <a:defRPr/>
            </a:pPr>
            <a:r>
              <a:rPr lang="fr-CH" altLang="it-CH" sz="1200" b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Carroçaria autoportante</a:t>
            </a:r>
          </a:p>
        </p:txBody>
      </p:sp>
      <p:sp>
        <p:nvSpPr>
          <p:cNvPr id="404493" name="Text Box 12">
            <a:extLst>
              <a:ext uri="{FF2B5EF4-FFF2-40B4-BE49-F238E27FC236}">
                <a16:creationId xmlns:a16="http://schemas.microsoft.com/office/drawing/2014/main" id="{BDA37578-4289-1355-0157-57A6881C19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8" y="5180013"/>
            <a:ext cx="1439862" cy="1017587"/>
          </a:xfrm>
          <a:prstGeom prst="rect">
            <a:avLst/>
          </a:prstGeom>
          <a:noFill/>
          <a:ln>
            <a:noFill/>
          </a:ln>
          <a:effectLst/>
        </p:spPr>
        <p:txBody>
          <a:bodyPr lIns="90000" tIns="46800" rIns="90000" bIns="46800">
            <a:spAutoFit/>
          </a:bodyPr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fr-FR" altLang="it-CH" sz="120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Os carros modernos são bonitos e eficientes mas frágeis.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BA14BC52-F089-239F-2001-907D3F58C7B1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506" name="Text Box 1">
            <a:extLst>
              <a:ext uri="{FF2B5EF4-FFF2-40B4-BE49-F238E27FC236}">
                <a16:creationId xmlns:a16="http://schemas.microsoft.com/office/drawing/2014/main" id="{51EC5A30-FF02-B492-65C9-6E0F4B80B8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8888" y="5227638"/>
            <a:ext cx="5616575" cy="598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fr-CH" altLang="it-CH" sz="2800" b="1">
                <a:solidFill>
                  <a:srgbClr val="FFFFFF"/>
                </a:solidFill>
                <a:cs typeface="Arial" panose="020B0604020202020204" pitchFamily="34" charset="0"/>
              </a:rPr>
              <a:t>A transmissão do saber  </a:t>
            </a:r>
            <a:r>
              <a:rPr lang="fr-CH" altLang="it-CH" sz="1600" b="1">
                <a:solidFill>
                  <a:srgbClr val="FFFFFF"/>
                </a:solidFill>
                <a:cs typeface="Arial" panose="020B0604020202020204" pitchFamily="34" charset="0"/>
              </a:rPr>
              <a:t>1848</a:t>
            </a:r>
          </a:p>
        </p:txBody>
      </p:sp>
      <p:sp>
        <p:nvSpPr>
          <p:cNvPr id="533507" name="Text Box 2">
            <a:extLst>
              <a:ext uri="{FF2B5EF4-FFF2-40B4-BE49-F238E27FC236}">
                <a16:creationId xmlns:a16="http://schemas.microsoft.com/office/drawing/2014/main" id="{B99F1541-1315-6BD5-A2D0-3BAAD9C261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90EAC09-CA5A-4669-BC4F-B7DF488090A1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5" name="Picture 5">
            <a:extLst>
              <a:ext uri="{FF2B5EF4-FFF2-40B4-BE49-F238E27FC236}">
                <a16:creationId xmlns:a16="http://schemas.microsoft.com/office/drawing/2014/main" id="{CD1BECD3-7470-8CB5-EE9E-1D836B1BD3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11188" y="476250"/>
            <a:ext cx="7848600" cy="4672013"/>
          </a:xfrm>
          <a:prstGeom prst="rect">
            <a:avLst/>
          </a:prstGeom>
          <a:ln w="38100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" name="Picture 5" descr="C:\Users\Enrico\Desktop\Mandela j.jpg">
            <a:extLst>
              <a:ext uri="{FF2B5EF4-FFF2-40B4-BE49-F238E27FC236}">
                <a16:creationId xmlns:a16="http://schemas.microsoft.com/office/drawing/2014/main" id="{CD6DB33D-3340-6B5D-245B-9DDD4FAC678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/>
          <a:srcRect b="26085"/>
          <a:stretch/>
        </p:blipFill>
        <p:spPr bwMode="auto">
          <a:xfrm>
            <a:off x="6227763" y="5888038"/>
            <a:ext cx="1649412" cy="674687"/>
          </a:xfrm>
          <a:prstGeom prst="rect">
            <a:avLst/>
          </a:prstGeom>
          <a:ln w="12700"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" name="CasellaDiTesto 1">
            <a:extLst>
              <a:ext uri="{FF2B5EF4-FFF2-40B4-BE49-F238E27FC236}">
                <a16:creationId xmlns:a16="http://schemas.microsoft.com/office/drawing/2014/main" id="{5AA40C97-045D-3470-E57E-A4CA4FA266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250" y="5975350"/>
            <a:ext cx="4321175" cy="522288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altLang="it-CH" sz="1400" kern="0" dirty="0">
                <a:solidFill>
                  <a:srgbClr val="FFFFFF"/>
                </a:solidFill>
                <a:ea typeface="+mn-ea"/>
              </a:rPr>
              <a:t>"A educação é a arma mais poderosa que pode ser usada para mudar o mundo" – Nelson Mandela</a:t>
            </a:r>
            <a:endParaRPr lang="it-CH" altLang="it-CH" sz="1400" kern="0" dirty="0">
              <a:solidFill>
                <a:srgbClr val="FFFFFF"/>
              </a:solidFill>
              <a:ea typeface="+mn-ea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F65F338A-8618-4D5B-647E-7762468C716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802" name="Slide Number Placeholder 7">
            <a:extLst>
              <a:ext uri="{FF2B5EF4-FFF2-40B4-BE49-F238E27FC236}">
                <a16:creationId xmlns:a16="http://schemas.microsoft.com/office/drawing/2014/main" id="{7C8F4ED8-4CAE-EB8C-D185-8C47C9CCBF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91350" y="5959475"/>
            <a:ext cx="2133600" cy="4762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0ECF53A6-8FF8-432A-9EED-495085A090EA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30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sp>
        <p:nvSpPr>
          <p:cNvPr id="2" name="Rectangle 2">
            <a:extLst>
              <a:ext uri="{FF2B5EF4-FFF2-40B4-BE49-F238E27FC236}">
                <a16:creationId xmlns:a16="http://schemas.microsoft.com/office/drawing/2014/main" id="{7AD21D97-ED73-56C2-102A-AEEADB6C1385}"/>
              </a:ext>
            </a:extLst>
          </p:cNvPr>
          <p:cNvSpPr>
            <a:spLocks noGrp="1" noChangeArrowheads="1"/>
          </p:cNvSpPr>
          <p:nvPr>
            <p:ph type="body" sz="half" idx="3"/>
          </p:nvPr>
        </p:nvSpPr>
        <p:spPr>
          <a:xfrm>
            <a:off x="5580063" y="476250"/>
            <a:ext cx="2447925" cy="1079500"/>
          </a:xfrm>
        </p:spPr>
        <p:txBody>
          <a:bodyPr/>
          <a:lstStyle/>
          <a:p>
            <a:pPr eaLnBrk="1" hangingPunct="1">
              <a:defRPr/>
            </a:pPr>
            <a:r>
              <a:rPr lang="fr-CH" sz="2800" b="1" i="1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Armazém</a:t>
            </a:r>
            <a:r>
              <a:rPr lang="fr-CH" sz="2800" b="1" i="1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</a:p>
          <a:p>
            <a:pPr eaLnBrk="1" hangingPunct="1">
              <a:defRPr/>
            </a:pPr>
            <a:r>
              <a:rPr lang="fr-CH" sz="2800" dirty="0" err="1"/>
              <a:t>tradicional</a:t>
            </a:r>
            <a:endParaRPr lang="it-IT" sz="2800" dirty="0"/>
          </a:p>
        </p:txBody>
      </p:sp>
      <p:sp>
        <p:nvSpPr>
          <p:cNvPr id="588804" name="Text Box 9">
            <a:extLst>
              <a:ext uri="{FF2B5EF4-FFF2-40B4-BE49-F238E27FC236}">
                <a16:creationId xmlns:a16="http://schemas.microsoft.com/office/drawing/2014/main" id="{EF239190-EF62-BDDA-2F29-44946ACE5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0050" y="2740025"/>
            <a:ext cx="21272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it-CH" sz="2400" b="1" dirty="0">
                <a:cs typeface="Arial" panose="020B0604020202020204" pitchFamily="34" charset="0"/>
              </a:rPr>
              <a:t>A </a:t>
            </a:r>
            <a:r>
              <a:rPr lang="fr-CH" altLang="it-CH" sz="2400" b="1" dirty="0" err="1">
                <a:cs typeface="Arial" panose="020B0604020202020204" pitchFamily="34" charset="0"/>
              </a:rPr>
              <a:t>logistica</a:t>
            </a:r>
            <a:endParaRPr lang="it-IT" altLang="it-CH" sz="2400" b="1" dirty="0">
              <a:cs typeface="Arial" panose="020B0604020202020204" pitchFamily="34" charset="0"/>
            </a:endParaRPr>
          </a:p>
        </p:txBody>
      </p:sp>
      <p:pic>
        <p:nvPicPr>
          <p:cNvPr id="13" name="Picture 5" descr="movimentazione pezzi">
            <a:extLst>
              <a:ext uri="{FF2B5EF4-FFF2-40B4-BE49-F238E27FC236}">
                <a16:creationId xmlns:a16="http://schemas.microsoft.com/office/drawing/2014/main" id="{6DE135A0-46D7-5A15-6003-D8E40F9464A9}"/>
              </a:ext>
            </a:extLst>
          </p:cNvPr>
          <p:cNvPicPr>
            <a:picLocks noGrp="1" noChangeAspect="1" noChangeArrowheads="1"/>
          </p:cNvPicPr>
          <p:nvPr>
            <p:ph sz="quarter" idx="1"/>
          </p:nvPr>
        </p:nvPicPr>
        <p:blipFill>
          <a:blip r:embed="rId4"/>
          <a:srcRect/>
          <a:stretch>
            <a:fillRect/>
          </a:stretch>
        </p:blipFill>
        <p:spPr>
          <a:xfrm>
            <a:off x="539750" y="492125"/>
            <a:ext cx="4184650" cy="2182813"/>
          </a:xfrm>
          <a:ln w="3810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Picture 6" descr="fabbrica magazzino e">
            <a:extLst>
              <a:ext uri="{FF2B5EF4-FFF2-40B4-BE49-F238E27FC236}">
                <a16:creationId xmlns:a16="http://schemas.microsoft.com/office/drawing/2014/main" id="{1F4D1452-E559-3421-D29B-5D16AA9E989C}"/>
              </a:ext>
            </a:extLst>
          </p:cNvPr>
          <p:cNvPicPr>
            <a:picLocks noGrp="1" noChangeAspect="1" noChangeArrowheads="1"/>
          </p:cNvPicPr>
          <p:nvPr>
            <p:ph sz="quarter" idx="2"/>
          </p:nvPr>
        </p:nvPicPr>
        <p:blipFill>
          <a:blip r:embed="rId5">
            <a:lum contrast="14000"/>
          </a:blip>
          <a:srcRect/>
          <a:stretch>
            <a:fillRect/>
          </a:stretch>
        </p:blipFill>
        <p:spPr>
          <a:xfrm>
            <a:off x="4932363" y="2024063"/>
            <a:ext cx="3749675" cy="4397375"/>
          </a:xfrm>
          <a:ln w="3810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5" name="Immagine 14">
            <a:extLst>
              <a:ext uri="{FF2B5EF4-FFF2-40B4-BE49-F238E27FC236}">
                <a16:creationId xmlns:a16="http://schemas.microsoft.com/office/drawing/2014/main" id="{9286BF40-508F-9249-8509-FB32EF64F17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0225" y="3284538"/>
            <a:ext cx="4194175" cy="3143250"/>
          </a:xfrm>
          <a:prstGeom prst="rect">
            <a:avLst/>
          </a:prstGeom>
          <a:ln w="3810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" name="Rettangolo 2">
            <a:extLst>
              <a:ext uri="{FF2B5EF4-FFF2-40B4-BE49-F238E27FC236}">
                <a16:creationId xmlns:a16="http://schemas.microsoft.com/office/drawing/2014/main" id="{E05672F6-3955-980E-BF0E-C39E40B6E707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850" name="Slide Number Placeholder 6">
            <a:extLst>
              <a:ext uri="{FF2B5EF4-FFF2-40B4-BE49-F238E27FC236}">
                <a16:creationId xmlns:a16="http://schemas.microsoft.com/office/drawing/2014/main" id="{7A3C3EA2-1FFE-40A7-261C-8F3CF88418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667625" y="5781675"/>
            <a:ext cx="766763" cy="4762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B03A0458-A919-4939-952F-FF8C0FD50CF9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31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sp>
        <p:nvSpPr>
          <p:cNvPr id="590851" name="Rectangle 2">
            <a:extLst>
              <a:ext uri="{FF2B5EF4-FFF2-40B4-BE49-F238E27FC236}">
                <a16:creationId xmlns:a16="http://schemas.microsoft.com/office/drawing/2014/main" id="{FE0B060D-6F8C-E7C5-1467-F50AC2DE730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256213" y="3644900"/>
            <a:ext cx="3095625" cy="2087563"/>
          </a:xfrm>
        </p:spPr>
        <p:txBody>
          <a:bodyPr/>
          <a:lstStyle/>
          <a:p>
            <a:pPr eaLnBrk="1" hangingPunct="1"/>
            <a:r>
              <a:rPr lang="fr-CH" altLang="it-CH">
                <a:solidFill>
                  <a:schemeClr val="tx1"/>
                </a:solidFill>
              </a:rPr>
              <a:t>Armazém </a:t>
            </a:r>
            <a:r>
              <a:rPr lang="fr-CH" altLang="it-CH" sz="3600">
                <a:solidFill>
                  <a:schemeClr val="tx1"/>
                </a:solidFill>
              </a:rPr>
              <a:t>automatizado</a:t>
            </a:r>
            <a:endParaRPr lang="it-IT" altLang="it-CH" sz="3600">
              <a:solidFill>
                <a:schemeClr val="tx1"/>
              </a:solidFill>
            </a:endParaRPr>
          </a:p>
        </p:txBody>
      </p:sp>
      <p:sp>
        <p:nvSpPr>
          <p:cNvPr id="590852" name="Text Box 5">
            <a:extLst>
              <a:ext uri="{FF2B5EF4-FFF2-40B4-BE49-F238E27FC236}">
                <a16:creationId xmlns:a16="http://schemas.microsoft.com/office/drawing/2014/main" id="{7BC74A8F-32C2-3FF3-1324-2EC3B7223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0063" y="5788025"/>
            <a:ext cx="10080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it-CH" sz="1400" b="1" dirty="0" err="1">
                <a:cs typeface="Arial" panose="020B0604020202020204" pitchFamily="34" charset="0"/>
              </a:rPr>
              <a:t>Logistica</a:t>
            </a:r>
            <a:endParaRPr lang="it-IT" altLang="it-CH" sz="1400" b="1" dirty="0">
              <a:cs typeface="Arial" panose="020B0604020202020204" pitchFamily="34" charset="0"/>
            </a:endParaRPr>
          </a:p>
        </p:txBody>
      </p:sp>
      <p:pic>
        <p:nvPicPr>
          <p:cNvPr id="9" name="Picture 4" descr="operatori magazzino 23">
            <a:extLst>
              <a:ext uri="{FF2B5EF4-FFF2-40B4-BE49-F238E27FC236}">
                <a16:creationId xmlns:a16="http://schemas.microsoft.com/office/drawing/2014/main" id="{82B2AF72-DB1E-4EE2-45B4-D39B925B3255}"/>
              </a:ext>
            </a:extLst>
          </p:cNvPr>
          <p:cNvPicPr>
            <a:picLocks noGrp="1" noChangeAspect="1" noChangeArrowheads="1"/>
          </p:cNvPicPr>
          <p:nvPr>
            <p:ph sz="half" idx="1"/>
          </p:nvPr>
        </p:nvPicPr>
        <p:blipFill>
          <a:blip r:embed="rId4"/>
          <a:srcRect/>
          <a:stretch>
            <a:fillRect/>
          </a:stretch>
        </p:blipFill>
        <p:spPr>
          <a:xfrm>
            <a:off x="4932363" y="836613"/>
            <a:ext cx="3435350" cy="2752725"/>
          </a:xfrm>
          <a:ln w="28575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Picture 3" descr="magazzino 23">
            <a:extLst>
              <a:ext uri="{FF2B5EF4-FFF2-40B4-BE49-F238E27FC236}">
                <a16:creationId xmlns:a16="http://schemas.microsoft.com/office/drawing/2014/main" id="{8A0DB5FA-5A70-0CE5-4F7A-D7351E519302}"/>
              </a:ext>
            </a:extLst>
          </p:cNvPr>
          <p:cNvPicPr>
            <a:picLocks noGrp="1" noChangeAspect="1" noChangeArrowheads="1"/>
          </p:cNvPicPr>
          <p:nvPr>
            <p:ph sz="half" idx="2"/>
          </p:nvPr>
        </p:nvPicPr>
        <p:blipFill>
          <a:blip r:embed="rId5"/>
          <a:srcRect/>
          <a:stretch>
            <a:fillRect/>
          </a:stretch>
        </p:blipFill>
        <p:spPr>
          <a:xfrm>
            <a:off x="755650" y="863600"/>
            <a:ext cx="3989388" cy="5229225"/>
          </a:xfrm>
          <a:ln w="28575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120E28F9-5BBE-92FB-3FC2-822296FAD5E6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98" name="Text Box 1">
            <a:extLst>
              <a:ext uri="{FF2B5EF4-FFF2-40B4-BE49-F238E27FC236}">
                <a16:creationId xmlns:a16="http://schemas.microsoft.com/office/drawing/2014/main" id="{A0F3F0CD-8197-1324-DCD4-07B4EC1987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7850" y="6078538"/>
            <a:ext cx="493236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A automatização na logística</a:t>
            </a:r>
          </a:p>
        </p:txBody>
      </p:sp>
      <p:sp>
        <p:nvSpPr>
          <p:cNvPr id="592899" name="Text Box 2">
            <a:extLst>
              <a:ext uri="{FF2B5EF4-FFF2-40B4-BE49-F238E27FC236}">
                <a16:creationId xmlns:a16="http://schemas.microsoft.com/office/drawing/2014/main" id="{F063AFE2-EA65-5DE9-34FE-9108249108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3613" y="6175375"/>
            <a:ext cx="709612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4DD301A-D0AF-44D7-9171-D7D36186179D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32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592900" name="Picture 3">
            <a:extLst>
              <a:ext uri="{FF2B5EF4-FFF2-40B4-BE49-F238E27FC236}">
                <a16:creationId xmlns:a16="http://schemas.microsoft.com/office/drawing/2014/main" id="{74558921-D25C-1CB0-FB08-8EBE3802E4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375" y="615950"/>
            <a:ext cx="3457575" cy="2776538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92901" name="Picture 4">
            <a:extLst>
              <a:ext uri="{FF2B5EF4-FFF2-40B4-BE49-F238E27FC236}">
                <a16:creationId xmlns:a16="http://schemas.microsoft.com/office/drawing/2014/main" id="{3B0702C7-66E3-17CA-FE7E-6023791DEF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3500438"/>
            <a:ext cx="3824288" cy="257810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92902" name="Picture 5">
            <a:extLst>
              <a:ext uri="{FF2B5EF4-FFF2-40B4-BE49-F238E27FC236}">
                <a16:creationId xmlns:a16="http://schemas.microsoft.com/office/drawing/2014/main" id="{B5FFD9CD-9710-8788-385C-E0CF5BD6F3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150" y="3492500"/>
            <a:ext cx="3494088" cy="2586038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92903" name="Picture 6">
            <a:extLst>
              <a:ext uri="{FF2B5EF4-FFF2-40B4-BE49-F238E27FC236}">
                <a16:creationId xmlns:a16="http://schemas.microsoft.com/office/drawing/2014/main" id="{2E2CA9CD-044C-7B90-23C2-611EA60C0F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150" y="615950"/>
            <a:ext cx="3862388" cy="2776538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BABE0E85-A99D-6D84-DC2E-FD26607B27F7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6" name="Slide Number Placeholder 8">
            <a:extLst>
              <a:ext uri="{FF2B5EF4-FFF2-40B4-BE49-F238E27FC236}">
                <a16:creationId xmlns:a16="http://schemas.microsoft.com/office/drawing/2014/main" id="{4F02B25D-0E36-AF43-4D15-1D487299E6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732588" y="6138863"/>
            <a:ext cx="2133600" cy="4762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CDF6423E-5200-45E0-8D7B-ED6CBDD0D5B7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33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sp>
        <p:nvSpPr>
          <p:cNvPr id="594947" name="Rectangle 14">
            <a:extLst>
              <a:ext uri="{FF2B5EF4-FFF2-40B4-BE49-F238E27FC236}">
                <a16:creationId xmlns:a16="http://schemas.microsoft.com/office/drawing/2014/main" id="{1EC53014-B03A-E6D7-0F1F-F72DFE668E88}"/>
              </a:ext>
            </a:extLst>
          </p:cNvPr>
          <p:cNvSpPr>
            <a:spLocks noGrp="1" noChangeArrowheads="1"/>
          </p:cNvSpPr>
          <p:nvPr>
            <p:ph type="title" sz="quarter"/>
          </p:nvPr>
        </p:nvSpPr>
        <p:spPr>
          <a:xfrm>
            <a:off x="4054475" y="3141663"/>
            <a:ext cx="4181475" cy="1143000"/>
          </a:xfrm>
        </p:spPr>
        <p:txBody>
          <a:bodyPr/>
          <a:lstStyle/>
          <a:p>
            <a:pPr eaLnBrk="1" hangingPunct="1"/>
            <a:r>
              <a:rPr lang="fr-CH" altLang="it-CH" sz="2400" b="1">
                <a:solidFill>
                  <a:schemeClr val="tx1"/>
                </a:solidFill>
              </a:rPr>
              <a:t>Operadora de um grande armazém automatizado.</a:t>
            </a:r>
            <a:br>
              <a:rPr lang="fr-CH" altLang="it-CH" sz="2400" b="1">
                <a:solidFill>
                  <a:schemeClr val="tx1"/>
                </a:solidFill>
              </a:rPr>
            </a:br>
            <a:r>
              <a:rPr lang="fr-CH" altLang="it-CH" sz="2400" b="1">
                <a:solidFill>
                  <a:schemeClr val="tx1"/>
                </a:solidFill>
              </a:rPr>
              <a:t>O porto de Basel - Suiça</a:t>
            </a:r>
            <a:endParaRPr lang="it-IT" altLang="it-CH" sz="2400" b="1">
              <a:solidFill>
                <a:schemeClr val="tx1"/>
              </a:solidFill>
            </a:endParaRPr>
          </a:p>
        </p:txBody>
      </p:sp>
      <p:pic>
        <p:nvPicPr>
          <p:cNvPr id="10" name="Picture 4" descr="operatrice magazzino">
            <a:extLst>
              <a:ext uri="{FF2B5EF4-FFF2-40B4-BE49-F238E27FC236}">
                <a16:creationId xmlns:a16="http://schemas.microsoft.com/office/drawing/2014/main" id="{2F6A7809-6F14-55B8-2D88-FD7369537486}"/>
              </a:ext>
            </a:extLst>
          </p:cNvPr>
          <p:cNvPicPr>
            <a:picLocks noGrp="1" noChangeAspect="1" noChangeArrowheads="1"/>
          </p:cNvPicPr>
          <p:nvPr>
            <p:ph sz="quarter" idx="1"/>
          </p:nvPr>
        </p:nvPicPr>
        <p:blipFill>
          <a:blip r:embed="rId4"/>
          <a:srcRect/>
          <a:stretch>
            <a:fillRect/>
          </a:stretch>
        </p:blipFill>
        <p:spPr>
          <a:xfrm>
            <a:off x="681038" y="461963"/>
            <a:ext cx="3368675" cy="3883025"/>
          </a:xfrm>
          <a:ln w="1270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18">
            <a:extLst>
              <a:ext uri="{FF2B5EF4-FFF2-40B4-BE49-F238E27FC236}">
                <a16:creationId xmlns:a16="http://schemas.microsoft.com/office/drawing/2014/main" id="{EB097A2E-07BF-2842-6AAF-93140FB7FA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84213" y="4413250"/>
            <a:ext cx="1655762" cy="1963738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Picture 19">
            <a:extLst>
              <a:ext uri="{FF2B5EF4-FFF2-40B4-BE49-F238E27FC236}">
                <a16:creationId xmlns:a16="http://schemas.microsoft.com/office/drawing/2014/main" id="{0F4FCEBE-773A-B0BB-9A09-A2212D4BA4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140200" y="476250"/>
            <a:ext cx="4105275" cy="2578100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3" name="Picture 20">
            <a:extLst>
              <a:ext uri="{FF2B5EF4-FFF2-40B4-BE49-F238E27FC236}">
                <a16:creationId xmlns:a16="http://schemas.microsoft.com/office/drawing/2014/main" id="{813FA5A7-7EDD-D6A2-AD51-1206152F10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5519738" y="4413250"/>
            <a:ext cx="2716212" cy="1963738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594952" name="Picture 9">
            <a:extLst>
              <a:ext uri="{FF2B5EF4-FFF2-40B4-BE49-F238E27FC236}">
                <a16:creationId xmlns:a16="http://schemas.microsoft.com/office/drawing/2014/main" id="{45F924CD-A4EC-1614-8A14-39ED19B3FA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4750" y="4413250"/>
            <a:ext cx="2949575" cy="1963738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F53F0C0D-6B67-BE8D-8741-E886ACF5C6A4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994" name="Text Box 1">
            <a:extLst>
              <a:ext uri="{FF2B5EF4-FFF2-40B4-BE49-F238E27FC236}">
                <a16:creationId xmlns:a16="http://schemas.microsoft.com/office/drawing/2014/main" id="{821326D7-0BA8-745A-A74D-D0B93A00DC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7888" y="3760788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A3C75BB7-65DC-4F5B-BAF6-6810170868F5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34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596995" name="Picture 2">
            <a:extLst>
              <a:ext uri="{FF2B5EF4-FFF2-40B4-BE49-F238E27FC236}">
                <a16:creationId xmlns:a16="http://schemas.microsoft.com/office/drawing/2014/main" id="{9F5F9995-F366-5BAB-1E20-6BF0213C46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2987675" cy="2665413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96996" name="Picture 3">
            <a:extLst>
              <a:ext uri="{FF2B5EF4-FFF2-40B4-BE49-F238E27FC236}">
                <a16:creationId xmlns:a16="http://schemas.microsoft.com/office/drawing/2014/main" id="{F43840D0-7FB0-1718-22EC-596BF829EE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4163" y="0"/>
            <a:ext cx="3779837" cy="285750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96997" name="Picture 4">
            <a:extLst>
              <a:ext uri="{FF2B5EF4-FFF2-40B4-BE49-F238E27FC236}">
                <a16:creationId xmlns:a16="http://schemas.microsoft.com/office/drawing/2014/main" id="{E42078AF-ED24-9A0D-870B-3F59CB8D67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65688"/>
            <a:ext cx="2987675" cy="1992312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96998" name="Picture 5">
            <a:extLst>
              <a:ext uri="{FF2B5EF4-FFF2-40B4-BE49-F238E27FC236}">
                <a16:creationId xmlns:a16="http://schemas.microsoft.com/office/drawing/2014/main" id="{55F01B3C-957A-4491-EA68-F24F5A4639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2138" y="5157788"/>
            <a:ext cx="2047875" cy="1533525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96999" name="Picture 6">
            <a:extLst>
              <a:ext uri="{FF2B5EF4-FFF2-40B4-BE49-F238E27FC236}">
                <a16:creationId xmlns:a16="http://schemas.microsoft.com/office/drawing/2014/main" id="{FAAD680C-6943-0D41-E7FC-1475F28C48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4163" y="4151313"/>
            <a:ext cx="3779837" cy="2706687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97000" name="Picture 7">
            <a:extLst>
              <a:ext uri="{FF2B5EF4-FFF2-40B4-BE49-F238E27FC236}">
                <a16:creationId xmlns:a16="http://schemas.microsoft.com/office/drawing/2014/main" id="{9CEC4063-398B-BD9B-1908-F2B60C46D8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2138" y="188913"/>
            <a:ext cx="2047875" cy="1533525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97001" name="Picture 8">
            <a:extLst>
              <a:ext uri="{FF2B5EF4-FFF2-40B4-BE49-F238E27FC236}">
                <a16:creationId xmlns:a16="http://schemas.microsoft.com/office/drawing/2014/main" id="{671EBCE4-C8DC-6D7F-DAC8-DC4E99835B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781300"/>
            <a:ext cx="2987675" cy="1992313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97002" name="Text Box 9">
            <a:extLst>
              <a:ext uri="{FF2B5EF4-FFF2-40B4-BE49-F238E27FC236}">
                <a16:creationId xmlns:a16="http://schemas.microsoft.com/office/drawing/2014/main" id="{B043FAA1-CEF4-F650-0AE3-0AAA603D87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3938" y="4221163"/>
            <a:ext cx="1079500" cy="703262"/>
          </a:xfrm>
          <a:prstGeom prst="rect">
            <a:avLst/>
          </a:prstGeom>
          <a:solidFill>
            <a:srgbClr val="FFFF99"/>
          </a:solidFill>
          <a:ln w="9360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2500"/>
              </a:spcBef>
              <a:buClrTx/>
              <a:buFontTx/>
              <a:buNone/>
            </a:pPr>
            <a:r>
              <a:rPr lang="fr-CH" altLang="it-CH" sz="4000" b="1">
                <a:cs typeface="Arial" panose="020B0604020202020204" pitchFamily="34" charset="0"/>
              </a:rPr>
              <a:t>TIR</a:t>
            </a:r>
          </a:p>
        </p:txBody>
      </p:sp>
      <p:sp>
        <p:nvSpPr>
          <p:cNvPr id="597003" name="Text Box 10">
            <a:extLst>
              <a:ext uri="{FF2B5EF4-FFF2-40B4-BE49-F238E27FC236}">
                <a16:creationId xmlns:a16="http://schemas.microsoft.com/office/drawing/2014/main" id="{5E31EB07-9832-61B7-583B-C221BDBD87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138" y="1844675"/>
            <a:ext cx="2268537" cy="1619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O TRANSPORTE SOBRE RODAS TORNA-SE CADA VEZ MAIS  INVASIVO...</a:t>
            </a:r>
          </a:p>
        </p:txBody>
      </p:sp>
      <p:pic>
        <p:nvPicPr>
          <p:cNvPr id="597004" name="Picture 11">
            <a:extLst>
              <a:ext uri="{FF2B5EF4-FFF2-40B4-BE49-F238E27FC236}">
                <a16:creationId xmlns:a16="http://schemas.microsoft.com/office/drawing/2014/main" id="{CE49E925-8C10-8F49-E20B-B7AE2BE903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4163" y="3025775"/>
            <a:ext cx="3779837" cy="973138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D99DB88B-9F04-F0C0-80A6-E89CD5104339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042" name="Text Box 1">
            <a:extLst>
              <a:ext uri="{FF2B5EF4-FFF2-40B4-BE49-F238E27FC236}">
                <a16:creationId xmlns:a16="http://schemas.microsoft.com/office/drawing/2014/main" id="{7DC9EACC-6601-70D8-8B88-A48B73B1C4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9563" y="570547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F15ACFE-EC62-4BA7-8915-5F97F7E85C87}" type="slidenum">
              <a:rPr lang="it-IT" altLang="it-CH" sz="1400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35</a:t>
            </a:fld>
            <a:endParaRPr lang="it-IT" altLang="it-CH" sz="1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pic>
        <p:nvPicPr>
          <p:cNvPr id="599043" name="Picture 2">
            <a:extLst>
              <a:ext uri="{FF2B5EF4-FFF2-40B4-BE49-F238E27FC236}">
                <a16:creationId xmlns:a16="http://schemas.microsoft.com/office/drawing/2014/main" id="{CA0C504C-5D42-6B4D-0CCA-A83EFD4B21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963" y="4414838"/>
            <a:ext cx="4551362" cy="1754187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99044" name="Picture 3">
            <a:extLst>
              <a:ext uri="{FF2B5EF4-FFF2-40B4-BE49-F238E27FC236}">
                <a16:creationId xmlns:a16="http://schemas.microsoft.com/office/drawing/2014/main" id="{1F8D94B2-B947-A379-4112-A5199BC484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200" y="620713"/>
            <a:ext cx="2968625" cy="2251075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99045" name="Picture 4">
            <a:extLst>
              <a:ext uri="{FF2B5EF4-FFF2-40B4-BE49-F238E27FC236}">
                <a16:creationId xmlns:a16="http://schemas.microsoft.com/office/drawing/2014/main" id="{499749D4-C70D-FCB4-E9F5-BADB84E7B0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6363" y="620713"/>
            <a:ext cx="4410075" cy="330835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99046" name="Picture 5">
            <a:extLst>
              <a:ext uri="{FF2B5EF4-FFF2-40B4-BE49-F238E27FC236}">
                <a16:creationId xmlns:a16="http://schemas.microsoft.com/office/drawing/2014/main" id="{167BB7D6-2652-E066-783D-346CDAF7C1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3250" y="3067050"/>
            <a:ext cx="2949575" cy="885825"/>
          </a:xfrm>
          <a:prstGeom prst="rect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99047" name="Picture 6">
            <a:extLst>
              <a:ext uri="{FF2B5EF4-FFF2-40B4-BE49-F238E27FC236}">
                <a16:creationId xmlns:a16="http://schemas.microsoft.com/office/drawing/2014/main" id="{838AD4C4-4DC6-BADD-B7F9-1B785A663E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8288" y="4414838"/>
            <a:ext cx="2978150" cy="1754187"/>
          </a:xfrm>
          <a:prstGeom prst="rect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99048" name="Text Box 7">
            <a:extLst>
              <a:ext uri="{FF2B5EF4-FFF2-40B4-BE49-F238E27FC236}">
                <a16:creationId xmlns:a16="http://schemas.microsoft.com/office/drawing/2014/main" id="{734573F8-4397-1F35-8D2B-CF4B534BB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0225" y="3952875"/>
            <a:ext cx="5580063" cy="398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… mas o transporte ferroviário organiza-se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95A94DB3-445D-2E88-B7AF-9C0D9438B522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1090" name="Picture 2">
            <a:extLst>
              <a:ext uri="{FF2B5EF4-FFF2-40B4-BE49-F238E27FC236}">
                <a16:creationId xmlns:a16="http://schemas.microsoft.com/office/drawing/2014/main" id="{2D8D3F79-4341-8CAA-D521-41325A0C06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9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01091" name="Text Box 3">
            <a:extLst>
              <a:ext uri="{FF2B5EF4-FFF2-40B4-BE49-F238E27FC236}">
                <a16:creationId xmlns:a16="http://schemas.microsoft.com/office/drawing/2014/main" id="{DA2645AF-92EF-A3EA-0F27-6C045A1F7C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0750" y="5715000"/>
            <a:ext cx="2857500" cy="1008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>
                <a:solidFill>
                  <a:srgbClr val="FFFFF7"/>
                </a:solidFill>
                <a:cs typeface="Arial" panose="020B0604020202020204" pitchFamily="34" charset="0"/>
              </a:rPr>
              <a:t>O porto para as mercadorias de Gioia Tauro na Itália</a:t>
            </a:r>
          </a:p>
        </p:txBody>
      </p:sp>
      <p:sp>
        <p:nvSpPr>
          <p:cNvPr id="601092" name="Text Box 1">
            <a:extLst>
              <a:ext uri="{FF2B5EF4-FFF2-40B4-BE49-F238E27FC236}">
                <a16:creationId xmlns:a16="http://schemas.microsoft.com/office/drawing/2014/main" id="{D4097B17-479F-D15E-112D-06E21D3073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5425" y="5249863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E928289A-8A59-4026-AC74-94D9FA9E5097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36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B3E2F2FB-E140-2E0C-C88A-425FB158006F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3138" name="Picture 1">
            <a:extLst>
              <a:ext uri="{FF2B5EF4-FFF2-40B4-BE49-F238E27FC236}">
                <a16:creationId xmlns:a16="http://schemas.microsoft.com/office/drawing/2014/main" id="{E7191D53-6797-7E75-36A9-99F3742722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134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03139" name="Text Box 2">
            <a:extLst>
              <a:ext uri="{FF2B5EF4-FFF2-40B4-BE49-F238E27FC236}">
                <a16:creationId xmlns:a16="http://schemas.microsoft.com/office/drawing/2014/main" id="{3457445F-FCC0-E22E-307B-C110FC4F71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308725"/>
            <a:ext cx="882015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Contentor: 20 pés: 6,0960 m; 40 pés: 12,192 m.; Largura = 2,43 m., Altura = 2,59 m.</a:t>
            </a:r>
          </a:p>
        </p:txBody>
      </p:sp>
      <p:sp>
        <p:nvSpPr>
          <p:cNvPr id="603140" name="Text Box 3">
            <a:extLst>
              <a:ext uri="{FF2B5EF4-FFF2-40B4-BE49-F238E27FC236}">
                <a16:creationId xmlns:a16="http://schemas.microsoft.com/office/drawing/2014/main" id="{E85CCA7F-62EE-20EF-182C-2B03CD990C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24525" y="5867400"/>
            <a:ext cx="2519363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it-CH" sz="1100">
                <a:solidFill>
                  <a:srgbClr val="FFFFD9"/>
                </a:solidFill>
                <a:cs typeface="Arial" panose="020B0604020202020204" pitchFamily="34" charset="0"/>
              </a:rPr>
              <a:t>Terminal Porto Elizabeth, New Jersey</a:t>
            </a:r>
          </a:p>
        </p:txBody>
      </p:sp>
      <p:sp>
        <p:nvSpPr>
          <p:cNvPr id="603141" name="Text Box 4">
            <a:extLst>
              <a:ext uri="{FF2B5EF4-FFF2-40B4-BE49-F238E27FC236}">
                <a16:creationId xmlns:a16="http://schemas.microsoft.com/office/drawing/2014/main" id="{96885B44-010F-1F29-4D9B-35A601819D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5463" y="5300663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423F4DF1-3CC7-4E10-A01B-E8E5E726E3A2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37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5BEAB0A5-6F8A-D860-431C-86A93A975F28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5186" name="Picture 2">
            <a:extLst>
              <a:ext uri="{FF2B5EF4-FFF2-40B4-BE49-F238E27FC236}">
                <a16:creationId xmlns:a16="http://schemas.microsoft.com/office/drawing/2014/main" id="{AD68EB12-9994-C266-508B-25CDB3349E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5035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05187" name="CasellaDiTesto 1">
            <a:extLst>
              <a:ext uri="{FF2B5EF4-FFF2-40B4-BE49-F238E27FC236}">
                <a16:creationId xmlns:a16="http://schemas.microsoft.com/office/drawing/2014/main" id="{2F86F43D-EC45-3DDB-4B61-698126636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8175" y="6138863"/>
            <a:ext cx="4645025" cy="4000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pt-BR" altLang="it-CH" sz="2000" b="1">
                <a:latin typeface="Arial" panose="020B0604020202020204" pitchFamily="34" charset="0"/>
                <a:cs typeface="Arial" panose="020B0604020202020204" pitchFamily="34" charset="0"/>
              </a:rPr>
              <a:t>É preciso racionalizar os transportes</a:t>
            </a:r>
          </a:p>
        </p:txBody>
      </p:sp>
      <p:sp>
        <p:nvSpPr>
          <p:cNvPr id="605188" name="Text Box 1">
            <a:extLst>
              <a:ext uri="{FF2B5EF4-FFF2-40B4-BE49-F238E27FC236}">
                <a16:creationId xmlns:a16="http://schemas.microsoft.com/office/drawing/2014/main" id="{9B8AF2B2-6B88-EF3A-F5F4-1951C5CF8B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0663" y="6135688"/>
            <a:ext cx="2133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9D2F71D7-0269-4C18-9D78-DCE7FCCACECB}" type="slidenum">
              <a:rPr lang="it-IT" altLang="it-CH" sz="1200">
                <a:solidFill>
                  <a:srgbClr val="0D0D0D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38</a:t>
            </a:fld>
            <a:endParaRPr lang="it-IT" altLang="it-CH" sz="1200">
              <a:solidFill>
                <a:srgbClr val="0D0D0D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3A1213A0-C10A-36DD-C685-329744EA4E49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234" name="Text Box 1">
            <a:extLst>
              <a:ext uri="{FF2B5EF4-FFF2-40B4-BE49-F238E27FC236}">
                <a16:creationId xmlns:a16="http://schemas.microsoft.com/office/drawing/2014/main" id="{B65026E2-2EBB-11A2-30AD-B4547FE051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E813716-7EAF-4D77-9C9A-E85FDB87418D}" type="slidenum">
              <a:rPr lang="it-IT" altLang="it-CH" sz="1200">
                <a:solidFill>
                  <a:srgbClr val="898989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39</a:t>
            </a:fld>
            <a:endParaRPr lang="it-IT" altLang="it-CH" sz="1200">
              <a:solidFill>
                <a:srgbClr val="898989"/>
              </a:solidFill>
              <a:cs typeface="Arial" panose="020B0604020202020204" pitchFamily="34" charset="0"/>
            </a:endParaRPr>
          </a:p>
        </p:txBody>
      </p:sp>
      <p:sp>
        <p:nvSpPr>
          <p:cNvPr id="607235" name="Rectangle 2">
            <a:extLst>
              <a:ext uri="{FF2B5EF4-FFF2-40B4-BE49-F238E27FC236}">
                <a16:creationId xmlns:a16="http://schemas.microsoft.com/office/drawing/2014/main" id="{38406CD0-5981-1CDD-603B-775A213E0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" y="-76200"/>
            <a:ext cx="3048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07236" name="Picture 3">
            <a:extLst>
              <a:ext uri="{FF2B5EF4-FFF2-40B4-BE49-F238E27FC236}">
                <a16:creationId xmlns:a16="http://schemas.microsoft.com/office/drawing/2014/main" id="{14105102-0CD6-9972-10C0-C5A2813100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07237" name="Text Box 4">
            <a:extLst>
              <a:ext uri="{FF2B5EF4-FFF2-40B4-BE49-F238E27FC236}">
                <a16:creationId xmlns:a16="http://schemas.microsoft.com/office/drawing/2014/main" id="{EB5F991B-D242-C32D-ED42-D98CA2DB16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6237288"/>
            <a:ext cx="5580063" cy="460375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400" b="1">
                <a:latin typeface="Arial" panose="020B0604020202020204" pitchFamily="34" charset="0"/>
                <a:cs typeface="Arial" panose="020B0604020202020204" pitchFamily="34" charset="0"/>
              </a:rPr>
              <a:t>É preciso racionalizar os transportes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554" name="Text Box 1">
            <a:extLst>
              <a:ext uri="{FF2B5EF4-FFF2-40B4-BE49-F238E27FC236}">
                <a16:creationId xmlns:a16="http://schemas.microsoft.com/office/drawing/2014/main" id="{93DD200D-4E8B-6A13-D90C-4789473DEE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B5E4AF03-EF5C-4315-BCED-8898E07B2E0F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535555" name="Picture 2">
            <a:extLst>
              <a:ext uri="{FF2B5EF4-FFF2-40B4-BE49-F238E27FC236}">
                <a16:creationId xmlns:a16="http://schemas.microsoft.com/office/drawing/2014/main" id="{065FC25D-ABEF-D265-5864-935AAD157F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bright="20000" contrast="7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25" t="10974" r="7625" b="13416"/>
          <a:stretch>
            <a:fillRect/>
          </a:stretch>
        </p:blipFill>
        <p:spPr bwMode="auto">
          <a:xfrm>
            <a:off x="214313" y="142875"/>
            <a:ext cx="8715375" cy="5929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>
                    <a:lum bright="20000" contrast="72000"/>
                  </a:blip>
                  <a:srcRect l="7625" t="10974" r="7625" b="13416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35556" name="Text Box 3">
            <a:extLst>
              <a:ext uri="{FF2B5EF4-FFF2-40B4-BE49-F238E27FC236}">
                <a16:creationId xmlns:a16="http://schemas.microsoft.com/office/drawing/2014/main" id="{5961DD33-B6A2-877C-72D8-20475C5A7C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8538" y="6215063"/>
            <a:ext cx="4786312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400">
                <a:solidFill>
                  <a:srgbClr val="FFFFFF"/>
                </a:solidFill>
                <a:latin typeface="comic" pitchFamily="80" charset="0"/>
                <a:cs typeface="Arial" panose="020B0604020202020204" pitchFamily="34" charset="0"/>
              </a:rPr>
              <a:t>As grandes escolas da economia</a:t>
            </a:r>
          </a:p>
        </p:txBody>
      </p:sp>
      <p:sp>
        <p:nvSpPr>
          <p:cNvPr id="535557" name="Oval 4">
            <a:extLst>
              <a:ext uri="{FF2B5EF4-FFF2-40B4-BE49-F238E27FC236}">
                <a16:creationId xmlns:a16="http://schemas.microsoft.com/office/drawing/2014/main" id="{5397BCF6-3C87-A7EC-A289-56505E708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7938" y="1428750"/>
            <a:ext cx="857250" cy="642938"/>
          </a:xfrm>
          <a:prstGeom prst="ellipse">
            <a:avLst/>
          </a:prstGeom>
          <a:noFill/>
          <a:ln w="25560">
            <a:solidFill>
              <a:srgbClr val="952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535558" name="Oval 5">
            <a:extLst>
              <a:ext uri="{FF2B5EF4-FFF2-40B4-BE49-F238E27FC236}">
                <a16:creationId xmlns:a16="http://schemas.microsoft.com/office/drawing/2014/main" id="{D7E0C5A3-2EFC-9144-72A2-B2C2462761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0875" y="3500438"/>
            <a:ext cx="642938" cy="428625"/>
          </a:xfrm>
          <a:prstGeom prst="ellipse">
            <a:avLst/>
          </a:prstGeom>
          <a:noFill/>
          <a:ln w="25560">
            <a:solidFill>
              <a:srgbClr val="952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535559" name="Oval 6">
            <a:extLst>
              <a:ext uri="{FF2B5EF4-FFF2-40B4-BE49-F238E27FC236}">
                <a16:creationId xmlns:a16="http://schemas.microsoft.com/office/drawing/2014/main" id="{67B7E1A8-488A-D837-BEE3-86E87180D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0875" y="5072063"/>
            <a:ext cx="500063" cy="428625"/>
          </a:xfrm>
          <a:prstGeom prst="ellipse">
            <a:avLst/>
          </a:prstGeom>
          <a:noFill/>
          <a:ln w="25560">
            <a:solidFill>
              <a:srgbClr val="952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cxnSp>
        <p:nvCxnSpPr>
          <p:cNvPr id="535560" name="AutoShape 7">
            <a:extLst>
              <a:ext uri="{FF2B5EF4-FFF2-40B4-BE49-F238E27FC236}">
                <a16:creationId xmlns:a16="http://schemas.microsoft.com/office/drawing/2014/main" id="{C34DA585-353D-9B4F-59B6-699536B08DA3}"/>
              </a:ext>
            </a:extLst>
          </p:cNvPr>
          <p:cNvCxnSpPr>
            <a:cxnSpLocks noChangeShapeType="1"/>
            <a:stCxn id="535557" idx="2"/>
          </p:cNvCxnSpPr>
          <p:nvPr/>
        </p:nvCxnSpPr>
        <p:spPr bwMode="auto">
          <a:xfrm>
            <a:off x="5359400" y="2073275"/>
            <a:ext cx="1430338" cy="430213"/>
          </a:xfrm>
          <a:prstGeom prst="bentConnector3">
            <a:avLst>
              <a:gd name="adj1" fmla="val 50000"/>
            </a:avLst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cxnSp>
      <p:cxnSp>
        <p:nvCxnSpPr>
          <p:cNvPr id="535561" name="AutoShape 8">
            <a:extLst>
              <a:ext uri="{FF2B5EF4-FFF2-40B4-BE49-F238E27FC236}">
                <a16:creationId xmlns:a16="http://schemas.microsoft.com/office/drawing/2014/main" id="{B5C28AC9-4832-EC2E-F3DF-7B02C12717F9}"/>
              </a:ext>
            </a:extLst>
          </p:cNvPr>
          <p:cNvCxnSpPr>
            <a:cxnSpLocks noChangeShapeType="1"/>
            <a:endCxn id="535559" idx="1"/>
          </p:cNvCxnSpPr>
          <p:nvPr/>
        </p:nvCxnSpPr>
        <p:spPr bwMode="auto">
          <a:xfrm flipH="1">
            <a:off x="6110288" y="3930650"/>
            <a:ext cx="1143000" cy="34925"/>
          </a:xfrm>
          <a:prstGeom prst="bentConnector3">
            <a:avLst>
              <a:gd name="adj1" fmla="val 50000"/>
            </a:avLst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cxnSp>
      <p:sp>
        <p:nvSpPr>
          <p:cNvPr id="535562" name="Text Box 9">
            <a:extLst>
              <a:ext uri="{FF2B5EF4-FFF2-40B4-BE49-F238E27FC236}">
                <a16:creationId xmlns:a16="http://schemas.microsoft.com/office/drawing/2014/main" id="{394E709E-0C42-1BBF-A1CC-587CE5F52A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5188" y="1643063"/>
            <a:ext cx="714375" cy="91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solidFill>
                  <a:srgbClr val="C44200"/>
                </a:solidFill>
                <a:latin typeface="Baskerville Old Face" panose="02020602080505020303" pitchFamily="18" charset="0"/>
                <a:cs typeface="Arial" panose="020B0604020202020204" pitchFamily="34" charset="0"/>
              </a:rPr>
              <a:t>I. e II. int.</a:t>
            </a:r>
          </a:p>
        </p:txBody>
      </p:sp>
      <p:sp>
        <p:nvSpPr>
          <p:cNvPr id="535563" name="Text Box 10">
            <a:extLst>
              <a:ext uri="{FF2B5EF4-FFF2-40B4-BE49-F238E27FC236}">
                <a16:creationId xmlns:a16="http://schemas.microsoft.com/office/drawing/2014/main" id="{DFCFF916-0E79-8BF9-B67E-B6731B7264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8063" y="3857625"/>
            <a:ext cx="642937" cy="642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solidFill>
                  <a:srgbClr val="C44200"/>
                </a:solidFill>
                <a:latin typeface="Baskerville Old Face" panose="02020602080505020303" pitchFamily="18" charset="0"/>
                <a:cs typeface="Arial" panose="020B0604020202020204" pitchFamily="34" charset="0"/>
              </a:rPr>
              <a:t>III. int.</a:t>
            </a:r>
          </a:p>
        </p:txBody>
      </p:sp>
      <p:sp>
        <p:nvSpPr>
          <p:cNvPr id="535564" name="Text Box 11">
            <a:extLst>
              <a:ext uri="{FF2B5EF4-FFF2-40B4-BE49-F238E27FC236}">
                <a16:creationId xmlns:a16="http://schemas.microsoft.com/office/drawing/2014/main" id="{01B100F3-6B0D-BF5D-749B-5C6395657C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8063" y="5429250"/>
            <a:ext cx="642937" cy="642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solidFill>
                  <a:srgbClr val="C44200"/>
                </a:solidFill>
                <a:latin typeface="Baskerville Old Face" panose="02020602080505020303" pitchFamily="18" charset="0"/>
                <a:cs typeface="Arial" panose="020B0604020202020204" pitchFamily="34" charset="0"/>
              </a:rPr>
              <a:t>IV. int.</a:t>
            </a:r>
          </a:p>
        </p:txBody>
      </p: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CB6B4E54-AE40-B2C2-424F-E6EAF3CF02B1}"/>
              </a:ext>
            </a:extLst>
          </p:cNvPr>
          <p:cNvCxnSpPr/>
          <p:nvPr/>
        </p:nvCxnSpPr>
        <p:spPr>
          <a:xfrm>
            <a:off x="6786563" y="2071688"/>
            <a:ext cx="482600" cy="1428750"/>
          </a:xfrm>
          <a:prstGeom prst="straightConnector1">
            <a:avLst/>
          </a:prstGeom>
          <a:ln>
            <a:solidFill>
              <a:srgbClr val="C00000"/>
            </a:solidFill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6">
            <a:extLst>
              <a:ext uri="{FF2B5EF4-FFF2-40B4-BE49-F238E27FC236}">
                <a16:creationId xmlns:a16="http://schemas.microsoft.com/office/drawing/2014/main" id="{87E9E443-1829-0E8F-E422-1C45A52F5FB6}"/>
              </a:ext>
            </a:extLst>
          </p:cNvPr>
          <p:cNvCxnSpPr/>
          <p:nvPr/>
        </p:nvCxnSpPr>
        <p:spPr>
          <a:xfrm rot="5400000">
            <a:off x="6697663" y="4483100"/>
            <a:ext cx="1143000" cy="34925"/>
          </a:xfrm>
          <a:prstGeom prst="straightConnector1">
            <a:avLst/>
          </a:prstGeom>
          <a:ln>
            <a:solidFill>
              <a:srgbClr val="C00000"/>
            </a:solidFill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535567" name="CasellaDiTesto 1">
            <a:extLst>
              <a:ext uri="{FF2B5EF4-FFF2-40B4-BE49-F238E27FC236}">
                <a16:creationId xmlns:a16="http://schemas.microsoft.com/office/drawing/2014/main" id="{3AB0F138-804E-7B41-2D9D-0D5240CABE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3713" y="5856288"/>
            <a:ext cx="100806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it-CH" altLang="it-CH" sz="800">
                <a:solidFill>
                  <a:srgbClr val="FF0000"/>
                </a:solidFill>
                <a:cs typeface="Arial" panose="020B0604020202020204" pitchFamily="34" charset="0"/>
              </a:rPr>
              <a:t>Conservadores</a:t>
            </a:r>
          </a:p>
        </p:txBody>
      </p:sp>
      <p:sp>
        <p:nvSpPr>
          <p:cNvPr id="535568" name="CasellaDiTesto 2">
            <a:extLst>
              <a:ext uri="{FF2B5EF4-FFF2-40B4-BE49-F238E27FC236}">
                <a16:creationId xmlns:a16="http://schemas.microsoft.com/office/drawing/2014/main" id="{2D3C1045-DB53-B6E9-8177-20A12DD6FC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6588" y="5848350"/>
            <a:ext cx="936625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it-CH" altLang="it-CH" sz="800">
                <a:solidFill>
                  <a:srgbClr val="FF0000"/>
                </a:solidFill>
                <a:cs typeface="Arial" panose="020B0604020202020204" pitchFamily="34" charset="0"/>
              </a:rPr>
              <a:t>Reformistas</a:t>
            </a:r>
          </a:p>
        </p:txBody>
      </p:sp>
      <p:sp>
        <p:nvSpPr>
          <p:cNvPr id="535569" name="CasellaDiTesto 3">
            <a:extLst>
              <a:ext uri="{FF2B5EF4-FFF2-40B4-BE49-F238E27FC236}">
                <a16:creationId xmlns:a16="http://schemas.microsoft.com/office/drawing/2014/main" id="{BE63ADFE-0113-6FD9-2D0A-BC1D79E19B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6050" y="5856288"/>
            <a:ext cx="10096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it-CH" altLang="it-CH" sz="800">
                <a:solidFill>
                  <a:srgbClr val="FF0000"/>
                </a:solidFill>
                <a:cs typeface="Arial" panose="020B0604020202020204" pitchFamily="34" charset="0"/>
              </a:rPr>
              <a:t>Revolucionários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83B98787-FA46-DFFF-482D-AA74D0933501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282" name="Text Box 1">
            <a:extLst>
              <a:ext uri="{FF2B5EF4-FFF2-40B4-BE49-F238E27FC236}">
                <a16:creationId xmlns:a16="http://schemas.microsoft.com/office/drawing/2014/main" id="{40A839A8-8751-2156-AABB-17F1D068BE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3563" y="3046413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DC8E56E-9041-4A81-BB9E-D0EDFD9B786D}" type="slidenum">
              <a:rPr lang="it-IT" altLang="it-CH" sz="1400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40</a:t>
            </a:fld>
            <a:endParaRPr lang="it-IT" altLang="it-CH" sz="1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pic>
        <p:nvPicPr>
          <p:cNvPr id="609283" name="Picture 2">
            <a:extLst>
              <a:ext uri="{FF2B5EF4-FFF2-40B4-BE49-F238E27FC236}">
                <a16:creationId xmlns:a16="http://schemas.microsoft.com/office/drawing/2014/main" id="{2FC60E54-8660-DECB-002F-1142075531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333375"/>
            <a:ext cx="4318000" cy="3241675"/>
          </a:xfrm>
          <a:prstGeom prst="rect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09284" name="Text Box 3">
            <a:extLst>
              <a:ext uri="{FF2B5EF4-FFF2-40B4-BE49-F238E27FC236}">
                <a16:creationId xmlns:a16="http://schemas.microsoft.com/office/drawing/2014/main" id="{AECFA8C2-F079-695D-8838-9482E7D9EF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3717925"/>
            <a:ext cx="431800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Xangai: trem de levitação magnética</a:t>
            </a:r>
          </a:p>
        </p:txBody>
      </p:sp>
      <p:pic>
        <p:nvPicPr>
          <p:cNvPr id="609285" name="Picture 4">
            <a:extLst>
              <a:ext uri="{FF2B5EF4-FFF2-40B4-BE49-F238E27FC236}">
                <a16:creationId xmlns:a16="http://schemas.microsoft.com/office/drawing/2014/main" id="{A29855E2-9954-8825-179D-294F6C3173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6100" y="3749675"/>
            <a:ext cx="4319588" cy="2789238"/>
          </a:xfrm>
          <a:prstGeom prst="rect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09286" name="Text Box 5">
            <a:extLst>
              <a:ext uri="{FF2B5EF4-FFF2-40B4-BE49-F238E27FC236}">
                <a16:creationId xmlns:a16="http://schemas.microsoft.com/office/drawing/2014/main" id="{09A69468-E8B9-E393-B8F2-8E0A4492F8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0425" y="3322638"/>
            <a:ext cx="2773363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Lille: metropolitano automatizado</a:t>
            </a:r>
          </a:p>
        </p:txBody>
      </p:sp>
      <p:pic>
        <p:nvPicPr>
          <p:cNvPr id="609287" name="Picture 6">
            <a:extLst>
              <a:ext uri="{FF2B5EF4-FFF2-40B4-BE49-F238E27FC236}">
                <a16:creationId xmlns:a16="http://schemas.microsoft.com/office/drawing/2014/main" id="{399A3576-7EB5-A048-F765-8D7845C91B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4508500"/>
            <a:ext cx="3846513" cy="2030413"/>
          </a:xfrm>
          <a:prstGeom prst="rect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09288" name="Text Box 7">
            <a:extLst>
              <a:ext uri="{FF2B5EF4-FFF2-40B4-BE49-F238E27FC236}">
                <a16:creationId xmlns:a16="http://schemas.microsoft.com/office/drawing/2014/main" id="{C49BB234-884D-915C-97EB-7BB340A8D0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075" y="4149725"/>
            <a:ext cx="2065338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Super-petroleiro</a:t>
            </a:r>
          </a:p>
        </p:txBody>
      </p:sp>
      <p:pic>
        <p:nvPicPr>
          <p:cNvPr id="609289" name="Picture 8">
            <a:extLst>
              <a:ext uri="{FF2B5EF4-FFF2-40B4-BE49-F238E27FC236}">
                <a16:creationId xmlns:a16="http://schemas.microsoft.com/office/drawing/2014/main" id="{33B7C0F1-54C1-B517-349C-40FA4EE9F4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2188" y="333375"/>
            <a:ext cx="3873500" cy="2414587"/>
          </a:xfrm>
          <a:prstGeom prst="rect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09290" name="Text Box 9">
            <a:extLst>
              <a:ext uri="{FF2B5EF4-FFF2-40B4-BE49-F238E27FC236}">
                <a16:creationId xmlns:a16="http://schemas.microsoft.com/office/drawing/2014/main" id="{21CFC826-5D65-893F-2002-79AE5C90EA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2908300"/>
            <a:ext cx="1185863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Super-jumbo</a:t>
            </a:r>
          </a:p>
        </p:txBody>
      </p:sp>
      <p:sp>
        <p:nvSpPr>
          <p:cNvPr id="609291" name="Text Box 10">
            <a:extLst>
              <a:ext uri="{FF2B5EF4-FFF2-40B4-BE49-F238E27FC236}">
                <a16:creationId xmlns:a16="http://schemas.microsoft.com/office/drawing/2014/main" id="{3A14EBB4-A861-D3F0-6391-37E5439E81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25" y="6538913"/>
            <a:ext cx="6646863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>
                <a:solidFill>
                  <a:srgbClr val="FFFFFF"/>
                </a:solidFill>
                <a:cs typeface="Arial" panose="020B0604020202020204" pitchFamily="34" charset="0"/>
              </a:rPr>
              <a:t>Para racionalizar faz-se cada vez mais: maior, mais rápido, mais automático…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CEEEAD40-E031-6A13-D468-530F46C329E6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330" name="Segnaposto numero diapositiva 1">
            <a:extLst>
              <a:ext uri="{FF2B5EF4-FFF2-40B4-BE49-F238E27FC236}">
                <a16:creationId xmlns:a16="http://schemas.microsoft.com/office/drawing/2014/main" id="{411A820C-A54B-53F1-546B-D281839021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4D8B7EC2-D014-46D1-9D48-041F02EEDD57}" type="slidenum">
              <a:rPr lang="it-IT" altLang="en-US" sz="1400" smtClean="0"/>
              <a:pPr>
                <a:spcBef>
                  <a:spcPct val="0"/>
                </a:spcBef>
                <a:buFontTx/>
                <a:buNone/>
              </a:pPr>
              <a:t>41</a:t>
            </a:fld>
            <a:endParaRPr lang="it-IT" altLang="en-US" sz="1400"/>
          </a:p>
        </p:txBody>
      </p:sp>
      <p:pic>
        <p:nvPicPr>
          <p:cNvPr id="416771" name="Picture 2" descr="C:\Users\Enrico\Desktop\Portalettere aereo jpeg.jpg">
            <a:extLst>
              <a:ext uri="{FF2B5EF4-FFF2-40B4-BE49-F238E27FC236}">
                <a16:creationId xmlns:a16="http://schemas.microsoft.com/office/drawing/2014/main" id="{EF98649F-CDC9-2466-2134-D3730D9216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900113" y="908050"/>
            <a:ext cx="7115175" cy="4143375"/>
          </a:xfrm>
          <a:prstGeom prst="rect">
            <a:avLst/>
          </a:prstGeom>
          <a:ln w="381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611332" name="CasellaDiTesto 2">
            <a:extLst>
              <a:ext uri="{FF2B5EF4-FFF2-40B4-BE49-F238E27FC236}">
                <a16:creationId xmlns:a16="http://schemas.microsoft.com/office/drawing/2014/main" id="{BD8F98F8-3E81-DBD1-0AB0-CF6C7E26CF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4338" y="5487988"/>
            <a:ext cx="55451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it-CH" sz="1800">
                <a:solidFill>
                  <a:srgbClr val="FFFFFF"/>
                </a:solidFill>
                <a:cs typeface="Arial" panose="020B0604020202020204" pitchFamily="34" charset="0"/>
              </a:rPr>
              <a:t>O drone: os meios de transporte e entrega de futuro</a:t>
            </a: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9451A938-6107-24E2-D0AB-B6CE60891631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378" name="Text Box 1">
            <a:extLst>
              <a:ext uri="{FF2B5EF4-FFF2-40B4-BE49-F238E27FC236}">
                <a16:creationId xmlns:a16="http://schemas.microsoft.com/office/drawing/2014/main" id="{1CC039F2-7828-BCD7-3673-AD4A913EDC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8163" y="468313"/>
            <a:ext cx="4029075" cy="1858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4400">
                <a:cs typeface="Arial" panose="020B0604020202020204" pitchFamily="34" charset="0"/>
              </a:rPr>
              <a:t>Logística: </a:t>
            </a:r>
            <a:r>
              <a:rPr lang="it-CH" altLang="it-CH" sz="3600">
                <a:cs typeface="Arial" panose="020B0604020202020204" pitchFamily="34" charset="0"/>
              </a:rPr>
              <a:t>demonstração </a:t>
            </a:r>
            <a:br>
              <a:rPr lang="it-CH" altLang="it-CH" sz="3600">
                <a:cs typeface="Arial" panose="020B0604020202020204" pitchFamily="34" charset="0"/>
              </a:rPr>
            </a:br>
            <a:r>
              <a:rPr lang="it-CH" altLang="it-CH" sz="3600">
                <a:cs typeface="Arial" panose="020B0604020202020204" pitchFamily="34" charset="0"/>
              </a:rPr>
              <a:t>prática</a:t>
            </a:r>
          </a:p>
        </p:txBody>
      </p:sp>
      <p:pic>
        <p:nvPicPr>
          <p:cNvPr id="613379" name="Picture 2">
            <a:extLst>
              <a:ext uri="{FF2B5EF4-FFF2-40B4-BE49-F238E27FC236}">
                <a16:creationId xmlns:a16="http://schemas.microsoft.com/office/drawing/2014/main" id="{3948C150-AD58-0EFF-A7FE-4F4D0D9A0C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75" y="0"/>
            <a:ext cx="1698625" cy="1403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13380" name="Picture 3">
            <a:extLst>
              <a:ext uri="{FF2B5EF4-FFF2-40B4-BE49-F238E27FC236}">
                <a16:creationId xmlns:a16="http://schemas.microsoft.com/office/drawing/2014/main" id="{0290CC95-D64E-AC6C-7156-C9220A1258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8363" y="3451225"/>
            <a:ext cx="360362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13381" name="Picture 4">
            <a:extLst>
              <a:ext uri="{FF2B5EF4-FFF2-40B4-BE49-F238E27FC236}">
                <a16:creationId xmlns:a16="http://schemas.microsoft.com/office/drawing/2014/main" id="{7B8768F2-B394-A93B-9C8F-2BC856C6D6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900" y="1255713"/>
            <a:ext cx="261938" cy="257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13382" name="Picture 5">
            <a:extLst>
              <a:ext uri="{FF2B5EF4-FFF2-40B4-BE49-F238E27FC236}">
                <a16:creationId xmlns:a16="http://schemas.microsoft.com/office/drawing/2014/main" id="{C8B6791A-200E-C23A-8180-F30BDCCC6D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6088" y="1727200"/>
            <a:ext cx="21272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13383" name="Picture 6">
            <a:extLst>
              <a:ext uri="{FF2B5EF4-FFF2-40B4-BE49-F238E27FC236}">
                <a16:creationId xmlns:a16="http://schemas.microsoft.com/office/drawing/2014/main" id="{1AF3B066-442C-246D-397B-C5D5632C45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59250" y="4071938"/>
            <a:ext cx="325438" cy="325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13384" name="Picture 7">
            <a:extLst>
              <a:ext uri="{FF2B5EF4-FFF2-40B4-BE49-F238E27FC236}">
                <a16:creationId xmlns:a16="http://schemas.microsoft.com/office/drawing/2014/main" id="{3485EAE7-B3E7-1D26-C41E-90F7722EAB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5588" y="2762250"/>
            <a:ext cx="325437" cy="315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13385" name="Picture 8">
            <a:extLst>
              <a:ext uri="{FF2B5EF4-FFF2-40B4-BE49-F238E27FC236}">
                <a16:creationId xmlns:a16="http://schemas.microsoft.com/office/drawing/2014/main" id="{0E0F57DD-518C-12FB-F4AF-662300A268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55838" y="2205038"/>
            <a:ext cx="327025" cy="327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13386" name="Text Box 9">
            <a:extLst>
              <a:ext uri="{FF2B5EF4-FFF2-40B4-BE49-F238E27FC236}">
                <a16:creationId xmlns:a16="http://schemas.microsoft.com/office/drawing/2014/main" id="{E7ED5E28-DB2D-5401-6AD7-6505631660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463" y="5249863"/>
            <a:ext cx="4408487" cy="1433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100">
                <a:cs typeface="Arial" panose="020B0604020202020204" pitchFamily="34" charset="0"/>
              </a:rPr>
              <a:t>Os pequenos cubos (ou outros objetos) pausados um após o outro sobre a mesa representam os autocarros entre a fábrica e o comprador da mercadoria.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100">
                <a:cs typeface="Arial" panose="020B0604020202020204" pitchFamily="34" charset="0"/>
              </a:rPr>
              <a:t>A meradoria fica parada durante vários dias com os custos associados.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100">
                <a:cs typeface="Arial" panose="020B0604020202020204" pitchFamily="34" charset="0"/>
              </a:rPr>
              <a:t>Como racionalizar este procedimento?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100">
                <a:cs typeface="Arial" panose="020B0604020202020204" pitchFamily="34" charset="0"/>
              </a:rPr>
              <a:t>(Acordos de livre circulação e de livre troca, transportes de grande velocidade, camiões maiores...)</a:t>
            </a:r>
          </a:p>
        </p:txBody>
      </p:sp>
      <p:pic>
        <p:nvPicPr>
          <p:cNvPr id="613387" name="Picture 10">
            <a:extLst>
              <a:ext uri="{FF2B5EF4-FFF2-40B4-BE49-F238E27FC236}">
                <a16:creationId xmlns:a16="http://schemas.microsoft.com/office/drawing/2014/main" id="{DB482F58-5F4C-01A5-C6B8-BFA1FCA7ED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3613" y="5411788"/>
            <a:ext cx="1674812" cy="1414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13388" name="Text Box 11">
            <a:extLst>
              <a:ext uri="{FF2B5EF4-FFF2-40B4-BE49-F238E27FC236}">
                <a16:creationId xmlns:a16="http://schemas.microsoft.com/office/drawing/2014/main" id="{F2ECBA72-FCF7-BDE9-EF05-F342711C7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1525" y="1722438"/>
            <a:ext cx="1079500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No caminho</a:t>
            </a:r>
          </a:p>
        </p:txBody>
      </p:sp>
      <p:sp>
        <p:nvSpPr>
          <p:cNvPr id="613389" name="Text Box 12">
            <a:extLst>
              <a:ext uri="{FF2B5EF4-FFF2-40B4-BE49-F238E27FC236}">
                <a16:creationId xmlns:a16="http://schemas.microsoft.com/office/drawing/2014/main" id="{45CDFBBE-91FD-5E25-C2E6-96AC155C6C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" y="4797425"/>
            <a:ext cx="442913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= 1 </a:t>
            </a:r>
          </a:p>
        </p:txBody>
      </p:sp>
      <p:sp>
        <p:nvSpPr>
          <p:cNvPr id="613390" name="Text Box 13">
            <a:extLst>
              <a:ext uri="{FF2B5EF4-FFF2-40B4-BE49-F238E27FC236}">
                <a16:creationId xmlns:a16="http://schemas.microsoft.com/office/drawing/2014/main" id="{BF503991-4023-67A7-DEAE-E6E49C6054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8975" y="2762250"/>
            <a:ext cx="2014538" cy="46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pt-BR" altLang="it-CH" sz="1200" b="1">
                <a:cs typeface="Arial" panose="020B0604020202020204" pitchFamily="34" charset="0"/>
              </a:rPr>
              <a:t>Paragem na alfândega em Chiasso</a:t>
            </a:r>
          </a:p>
        </p:txBody>
      </p:sp>
      <p:sp>
        <p:nvSpPr>
          <p:cNvPr id="613391" name="Text Box 14">
            <a:extLst>
              <a:ext uri="{FF2B5EF4-FFF2-40B4-BE49-F238E27FC236}">
                <a16:creationId xmlns:a16="http://schemas.microsoft.com/office/drawing/2014/main" id="{FF1DFE45-8F7B-F81C-D386-893FFB6210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875" y="1558925"/>
            <a:ext cx="1350963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Preparação da mercadoria para o transporte e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carregamento</a:t>
            </a:r>
          </a:p>
        </p:txBody>
      </p:sp>
      <p:sp>
        <p:nvSpPr>
          <p:cNvPr id="613392" name="Text Box 15">
            <a:extLst>
              <a:ext uri="{FF2B5EF4-FFF2-40B4-BE49-F238E27FC236}">
                <a16:creationId xmlns:a16="http://schemas.microsoft.com/office/drawing/2014/main" id="{18CE7FEB-E63C-AA9E-0BD1-1C748DEB34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6438" y="4071938"/>
            <a:ext cx="1371600" cy="27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No caminho</a:t>
            </a:r>
          </a:p>
        </p:txBody>
      </p:sp>
      <p:sp>
        <p:nvSpPr>
          <p:cNvPr id="613393" name="Text Box 16">
            <a:extLst>
              <a:ext uri="{FF2B5EF4-FFF2-40B4-BE49-F238E27FC236}">
                <a16:creationId xmlns:a16="http://schemas.microsoft.com/office/drawing/2014/main" id="{528D10C1-C2E8-1B89-DA6F-42D9910F8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3411538"/>
            <a:ext cx="1216025" cy="46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Paragem em Saint Gothard</a:t>
            </a:r>
          </a:p>
        </p:txBody>
      </p:sp>
      <p:sp>
        <p:nvSpPr>
          <p:cNvPr id="613394" name="Text Box 17">
            <a:extLst>
              <a:ext uri="{FF2B5EF4-FFF2-40B4-BE49-F238E27FC236}">
                <a16:creationId xmlns:a16="http://schemas.microsoft.com/office/drawing/2014/main" id="{8A064CD9-2724-73F0-8D8F-0609F0420F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2138363"/>
            <a:ext cx="1104900" cy="46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Paragem na coluna</a:t>
            </a:r>
          </a:p>
        </p:txBody>
      </p:sp>
      <p:sp>
        <p:nvSpPr>
          <p:cNvPr id="613395" name="Text Box 18">
            <a:extLst>
              <a:ext uri="{FF2B5EF4-FFF2-40B4-BE49-F238E27FC236}">
                <a16:creationId xmlns:a16="http://schemas.microsoft.com/office/drawing/2014/main" id="{888EEFD3-8C92-0AAF-F328-946D6CF18F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2738" y="1236663"/>
            <a:ext cx="917575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Partida</a:t>
            </a:r>
          </a:p>
        </p:txBody>
      </p:sp>
      <p:pic>
        <p:nvPicPr>
          <p:cNvPr id="613396" name="Picture 19">
            <a:extLst>
              <a:ext uri="{FF2B5EF4-FFF2-40B4-BE49-F238E27FC236}">
                <a16:creationId xmlns:a16="http://schemas.microsoft.com/office/drawing/2014/main" id="{45CB6DFE-DD29-9C89-974B-2C93E0E953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113" y="4691063"/>
            <a:ext cx="468312" cy="468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13397" name="Text Box 20">
            <a:extLst>
              <a:ext uri="{FF2B5EF4-FFF2-40B4-BE49-F238E27FC236}">
                <a16:creationId xmlns:a16="http://schemas.microsoft.com/office/drawing/2014/main" id="{617E0B50-B5B2-218D-6A90-2C7BE692D2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9850" y="4708525"/>
            <a:ext cx="1768475" cy="46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pt-BR" altLang="it-CH" sz="1200" b="1">
                <a:cs typeface="Arial" panose="020B0604020202020204" pitchFamily="34" charset="0"/>
              </a:rPr>
              <a:t>Paragem na alfândega em Basel</a:t>
            </a:r>
          </a:p>
        </p:txBody>
      </p:sp>
      <p:sp>
        <p:nvSpPr>
          <p:cNvPr id="613398" name="Text Box 21">
            <a:extLst>
              <a:ext uri="{FF2B5EF4-FFF2-40B4-BE49-F238E27FC236}">
                <a16:creationId xmlns:a16="http://schemas.microsoft.com/office/drawing/2014/main" id="{1AF46FCA-0BB2-62BD-AE84-6475A39AA8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763" y="4708525"/>
            <a:ext cx="1871662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Descarga, preparação da mercadoria para a venda ou utilização.</a:t>
            </a:r>
          </a:p>
        </p:txBody>
      </p:sp>
      <p:pic>
        <p:nvPicPr>
          <p:cNvPr id="613399" name="Picture 22">
            <a:extLst>
              <a:ext uri="{FF2B5EF4-FFF2-40B4-BE49-F238E27FC236}">
                <a16:creationId xmlns:a16="http://schemas.microsoft.com/office/drawing/2014/main" id="{83501A52-B5FA-43BF-EF5A-8D9A16F4F2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3150" y="4795838"/>
            <a:ext cx="360363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13400" name="Picture 23">
            <a:extLst>
              <a:ext uri="{FF2B5EF4-FFF2-40B4-BE49-F238E27FC236}">
                <a16:creationId xmlns:a16="http://schemas.microsoft.com/office/drawing/2014/main" id="{23748BFE-92E0-A5BB-9C7F-CC2276D8C4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4525" y="5418138"/>
            <a:ext cx="325438" cy="325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13401" name="Picture 24">
            <a:extLst>
              <a:ext uri="{FF2B5EF4-FFF2-40B4-BE49-F238E27FC236}">
                <a16:creationId xmlns:a16="http://schemas.microsoft.com/office/drawing/2014/main" id="{C5DE775D-CC40-6682-489F-B21C9EC2F8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2750" y="6127750"/>
            <a:ext cx="360363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13402" name="Text Box 25">
            <a:extLst>
              <a:ext uri="{FF2B5EF4-FFF2-40B4-BE49-F238E27FC236}">
                <a16:creationId xmlns:a16="http://schemas.microsoft.com/office/drawing/2014/main" id="{7BE040CE-1712-9CC7-4180-F52EDF4E8C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1388" y="5441950"/>
            <a:ext cx="1177925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No caminho</a:t>
            </a:r>
          </a:p>
        </p:txBody>
      </p:sp>
      <p:sp>
        <p:nvSpPr>
          <p:cNvPr id="613403" name="Text Box 26">
            <a:extLst>
              <a:ext uri="{FF2B5EF4-FFF2-40B4-BE49-F238E27FC236}">
                <a16:creationId xmlns:a16="http://schemas.microsoft.com/office/drawing/2014/main" id="{2F35DA53-4D12-4B8C-5720-E5536AD94B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8338" y="6021388"/>
            <a:ext cx="1169987" cy="458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cs typeface="Arial" panose="020B0604020202020204" pitchFamily="34" charset="0"/>
              </a:rPr>
              <a:t>Chegada ao destino</a:t>
            </a:r>
          </a:p>
        </p:txBody>
      </p:sp>
      <p:pic>
        <p:nvPicPr>
          <p:cNvPr id="613404" name="Picture 27">
            <a:extLst>
              <a:ext uri="{FF2B5EF4-FFF2-40B4-BE49-F238E27FC236}">
                <a16:creationId xmlns:a16="http://schemas.microsoft.com/office/drawing/2014/main" id="{D56D733A-655D-3710-701A-4BFB3A7FFB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9975" y="4508500"/>
            <a:ext cx="847725" cy="833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13405" name="Text Box 28">
            <a:extLst>
              <a:ext uri="{FF2B5EF4-FFF2-40B4-BE49-F238E27FC236}">
                <a16:creationId xmlns:a16="http://schemas.microsoft.com/office/drawing/2014/main" id="{9B622C4F-A168-00FF-C09A-F7BA1A4024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8813" y="312738"/>
            <a:ext cx="684212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Itália</a:t>
            </a:r>
          </a:p>
        </p:txBody>
      </p:sp>
      <p:sp>
        <p:nvSpPr>
          <p:cNvPr id="613406" name="Text Box 29">
            <a:extLst>
              <a:ext uri="{FF2B5EF4-FFF2-40B4-BE49-F238E27FC236}">
                <a16:creationId xmlns:a16="http://schemas.microsoft.com/office/drawing/2014/main" id="{D99D0937-0B47-4083-32B5-199DA74746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2188" y="4248150"/>
            <a:ext cx="142240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Alemanha</a:t>
            </a:r>
          </a:p>
        </p:txBody>
      </p:sp>
      <p:pic>
        <p:nvPicPr>
          <p:cNvPr id="613407" name="Picture 30">
            <a:extLst>
              <a:ext uri="{FF2B5EF4-FFF2-40B4-BE49-F238E27FC236}">
                <a16:creationId xmlns:a16="http://schemas.microsoft.com/office/drawing/2014/main" id="{B7086B64-2D9A-0783-03E9-391F320583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7650" y="1965325"/>
            <a:ext cx="4154488" cy="3376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13408" name="Text Box 31">
            <a:extLst>
              <a:ext uri="{FF2B5EF4-FFF2-40B4-BE49-F238E27FC236}">
                <a16:creationId xmlns:a16="http://schemas.microsoft.com/office/drawing/2014/main" id="{1A88CE51-A499-93DF-ECF8-24563A2993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7725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13C28AC-CD03-4D3C-ADF1-2B8868EC7826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42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E1A67F60-194C-564B-8CA0-D751254312B1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426" name="Text Box 1">
            <a:extLst>
              <a:ext uri="{FF2B5EF4-FFF2-40B4-BE49-F238E27FC236}">
                <a16:creationId xmlns:a16="http://schemas.microsoft.com/office/drawing/2014/main" id="{BC611216-1355-6B1B-F73B-789EA7291D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3213" y="476250"/>
            <a:ext cx="3178175" cy="1157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4400">
                <a:cs typeface="Arial" panose="020B0604020202020204" pitchFamily="34" charset="0"/>
              </a:rPr>
              <a:t>Exercício</a:t>
            </a:r>
          </a:p>
        </p:txBody>
      </p:sp>
      <p:sp>
        <p:nvSpPr>
          <p:cNvPr id="615427" name="Text Box 2">
            <a:extLst>
              <a:ext uri="{FF2B5EF4-FFF2-40B4-BE49-F238E27FC236}">
                <a16:creationId xmlns:a16="http://schemas.microsoft.com/office/drawing/2014/main" id="{D41776DB-AC88-B527-C277-5696230937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910F432-5C4B-4A1F-9CF0-37F0B84F3BF3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43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615428" name="Text Box 3">
            <a:extLst>
              <a:ext uri="{FF2B5EF4-FFF2-40B4-BE49-F238E27FC236}">
                <a16:creationId xmlns:a16="http://schemas.microsoft.com/office/drawing/2014/main" id="{205C781D-A118-6400-56F6-95C36B7415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3300" y="1989138"/>
            <a:ext cx="7272338" cy="332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>
                <a:cs typeface="Arial" panose="020B0604020202020204" pitchFamily="34" charset="0"/>
              </a:rPr>
              <a:t>O que é a logística?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800">
                <a:cs typeface="Arial" panose="020B0604020202020204" pitchFamily="34" charset="0"/>
              </a:rPr>
              <a:t>A estratégia de armanezamento e manutenção das mercadorias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18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>
                <a:cs typeface="Arial" panose="020B0604020202020204" pitchFamily="34" charset="0"/>
              </a:rPr>
              <a:t>A logística é importante para nosso país?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A ferrovia de Saint Gothard, os carregadores de Chiasso, o porto de Bâle, etc.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180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2000" b="1">
                <a:cs typeface="Arial" panose="020B0604020202020204" pitchFamily="34" charset="0"/>
              </a:rPr>
              <a:t>Atualmente, o que nós fazemos em nosso país para a logística?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Alp Transit</a:t>
            </a:r>
            <a:r>
              <a:rPr lang="it-CH" altLang="it-CH" sz="2400">
                <a:cs typeface="Arial" panose="020B0604020202020204" pitchFamily="34" charset="0"/>
              </a:rPr>
              <a:t> </a:t>
            </a:r>
            <a:r>
              <a:rPr lang="it-CH" altLang="it-CH" sz="1600">
                <a:cs typeface="Arial" panose="020B0604020202020204" pitchFamily="34" charset="0"/>
              </a:rPr>
              <a:t>(o mais longo túnel ferroviário jamais projetado)</a:t>
            </a:r>
            <a:r>
              <a:rPr lang="it-CH" altLang="it-CH" sz="2400">
                <a:cs typeface="Arial" panose="020B0604020202020204" pitchFamily="34" charset="0"/>
              </a:rPr>
              <a:t>, </a:t>
            </a:r>
            <a:r>
              <a:rPr lang="it-CH" altLang="it-CH" sz="1800">
                <a:cs typeface="Arial" panose="020B0604020202020204" pitchFamily="34" charset="0"/>
              </a:rPr>
              <a:t>ampliação do porto de Bâle (projeto)</a:t>
            </a:r>
          </a:p>
        </p:txBody>
      </p:sp>
      <p:sp>
        <p:nvSpPr>
          <p:cNvPr id="615429" name="Text Box 4">
            <a:extLst>
              <a:ext uri="{FF2B5EF4-FFF2-40B4-BE49-F238E27FC236}">
                <a16:creationId xmlns:a16="http://schemas.microsoft.com/office/drawing/2014/main" id="{7A320B45-A353-F209-3666-D43B216236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3" y="6237288"/>
            <a:ext cx="2843212" cy="24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>
                <a:cs typeface="Arial" panose="020B0604020202020204" pitchFamily="34" charset="0"/>
              </a:rPr>
              <a:t>Exercícios suplementares: veracima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969E91A2-EC24-BA66-C865-C7E652AF5BC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474" name="Text Box 1">
            <a:extLst>
              <a:ext uri="{FF2B5EF4-FFF2-40B4-BE49-F238E27FC236}">
                <a16:creationId xmlns:a16="http://schemas.microsoft.com/office/drawing/2014/main" id="{97D214D3-3ED5-7A8E-6D3E-0DBD711551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4400" b="1" dirty="0">
                <a:cs typeface="Arial" panose="020B0604020202020204" pitchFamily="34" charset="0"/>
              </a:rPr>
              <a:t>CUSTO DE UM CARRO</a:t>
            </a:r>
          </a:p>
        </p:txBody>
      </p:sp>
      <p:sp>
        <p:nvSpPr>
          <p:cNvPr id="617475" name="Text Box 2">
            <a:extLst>
              <a:ext uri="{FF2B5EF4-FFF2-40B4-BE49-F238E27FC236}">
                <a16:creationId xmlns:a16="http://schemas.microsoft.com/office/drawing/2014/main" id="{D2DAE0A1-E6E1-A40C-E901-6B5C07FA8C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1600200"/>
            <a:ext cx="8229600" cy="499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1313" indent="-311150"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buClrTx/>
              <a:buFontTx/>
              <a:buNone/>
            </a:pPr>
            <a:endParaRPr lang="fr-CH" altLang="it-CH">
              <a:cs typeface="Arial" panose="020B0604020202020204" pitchFamily="34" charset="0"/>
            </a:endParaRPr>
          </a:p>
          <a:p>
            <a:pPr eaLnBrk="1" hangingPunct="1">
              <a:buClrTx/>
              <a:buFontTx/>
              <a:buNone/>
            </a:pPr>
            <a:r>
              <a:rPr lang="fr-CH" altLang="it-CH">
                <a:cs typeface="Arial" panose="020B0604020202020204" pitchFamily="34" charset="0"/>
              </a:rPr>
              <a:t>Material:               5.000 $</a:t>
            </a:r>
            <a:r>
              <a:rPr lang="fr-CH" altLang="it-CH" sz="1500">
                <a:cs typeface="Arial" panose="020B0604020202020204" pitchFamily="34" charset="0"/>
              </a:rPr>
              <a:t>                   </a:t>
            </a:r>
            <a:r>
              <a:rPr lang="fr-CH" altLang="it-CH">
                <a:cs typeface="Arial" panose="020B0604020202020204" pitchFamily="34" charset="0"/>
              </a:rPr>
              <a:t>2.500 $ </a:t>
            </a:r>
            <a:endParaRPr lang="fr-CH" altLang="it-CH" sz="1600">
              <a:cs typeface="Arial" panose="020B0604020202020204" pitchFamily="34" charset="0"/>
            </a:endParaRPr>
          </a:p>
          <a:p>
            <a:pPr eaLnBrk="1" hangingPunct="1">
              <a:buClrTx/>
              <a:buFontTx/>
              <a:buNone/>
            </a:pPr>
            <a:r>
              <a:rPr lang="fr-CH" altLang="it-CH">
                <a:cs typeface="Arial" panose="020B0604020202020204" pitchFamily="34" charset="0"/>
              </a:rPr>
              <a:t>Mão de obra:        5.000 $   </a:t>
            </a:r>
          </a:p>
          <a:p>
            <a:pPr eaLnBrk="1" hangingPunct="1">
              <a:buClrTx/>
              <a:buFontTx/>
              <a:buNone/>
            </a:pPr>
            <a:r>
              <a:rPr lang="fr-CH" altLang="it-CH">
                <a:cs typeface="Arial" panose="020B0604020202020204" pitchFamily="34" charset="0"/>
              </a:rPr>
              <a:t>Custos fixos:         5.000 $</a:t>
            </a:r>
          </a:p>
          <a:p>
            <a:pPr eaLnBrk="1" hangingPunct="1">
              <a:buClrTx/>
              <a:buFontTx/>
              <a:buNone/>
            </a:pPr>
            <a:r>
              <a:rPr lang="fr-CH" altLang="it-CH">
                <a:cs typeface="Arial" panose="020B0604020202020204" pitchFamily="34" charset="0"/>
              </a:rPr>
              <a:t>Lucro:     	           5.000 $	</a:t>
            </a:r>
          </a:p>
          <a:p>
            <a:pPr eaLnBrk="1" hangingPunct="1">
              <a:buClrTx/>
              <a:buFontTx/>
              <a:buNone/>
            </a:pPr>
            <a:endParaRPr lang="fr-CH" altLang="it-CH">
              <a:cs typeface="Arial" panose="020B0604020202020204" pitchFamily="34" charset="0"/>
            </a:endParaRPr>
          </a:p>
          <a:p>
            <a:pPr eaLnBrk="1" hangingPunct="1">
              <a:buClrTx/>
              <a:buFontTx/>
              <a:buNone/>
            </a:pPr>
            <a:r>
              <a:rPr lang="fr-CH" altLang="it-CH" b="1" u="sng">
                <a:cs typeface="Arial" panose="020B0604020202020204" pitchFamily="34" charset="0"/>
              </a:rPr>
              <a:t>Total</a:t>
            </a:r>
            <a:r>
              <a:rPr lang="fr-CH" altLang="it-CH">
                <a:cs typeface="Arial" panose="020B0604020202020204" pitchFamily="34" charset="0"/>
              </a:rPr>
              <a:t>                     20.000 $       17.500 $</a:t>
            </a:r>
          </a:p>
        </p:txBody>
      </p:sp>
      <p:sp>
        <p:nvSpPr>
          <p:cNvPr id="617476" name="Text Box 3">
            <a:extLst>
              <a:ext uri="{FF2B5EF4-FFF2-40B4-BE49-F238E27FC236}">
                <a16:creationId xmlns:a16="http://schemas.microsoft.com/office/drawing/2014/main" id="{27324B96-DC6D-80EF-597C-92F6F61F2C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32032C2D-EA6D-46BC-8D9C-0CBFE9F62BD3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44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617477" name="Line 4">
            <a:extLst>
              <a:ext uri="{FF2B5EF4-FFF2-40B4-BE49-F238E27FC236}">
                <a16:creationId xmlns:a16="http://schemas.microsoft.com/office/drawing/2014/main" id="{CA6F6D4F-DCC0-DF0B-2A04-F740801911B2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838" y="5805488"/>
            <a:ext cx="2016125" cy="1587"/>
          </a:xfrm>
          <a:prstGeom prst="line">
            <a:avLst/>
          </a:prstGeom>
          <a:noFill/>
          <a:ln w="3816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478" name="Line 5">
            <a:extLst>
              <a:ext uri="{FF2B5EF4-FFF2-40B4-BE49-F238E27FC236}">
                <a16:creationId xmlns:a16="http://schemas.microsoft.com/office/drawing/2014/main" id="{91928C12-766F-94FB-EE32-62B5F1A08F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79838" y="5126038"/>
            <a:ext cx="1944687" cy="566737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479" name="Line 6">
            <a:extLst>
              <a:ext uri="{FF2B5EF4-FFF2-40B4-BE49-F238E27FC236}">
                <a16:creationId xmlns:a16="http://schemas.microsoft.com/office/drawing/2014/main" id="{3194075C-0CA4-EB8B-D515-A8E0D3938277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1275" y="5157788"/>
            <a:ext cx="1873250" cy="503237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480" name="Line 7">
            <a:extLst>
              <a:ext uri="{FF2B5EF4-FFF2-40B4-BE49-F238E27FC236}">
                <a16:creationId xmlns:a16="http://schemas.microsoft.com/office/drawing/2014/main" id="{86F925F5-0952-0A69-90F3-14D828338A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79838" y="2244725"/>
            <a:ext cx="1655762" cy="495300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481" name="Line 8">
            <a:extLst>
              <a:ext uri="{FF2B5EF4-FFF2-40B4-BE49-F238E27FC236}">
                <a16:creationId xmlns:a16="http://schemas.microsoft.com/office/drawing/2014/main" id="{6A4CF4E6-ED52-2521-441D-FFB7EE4DE18A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838" y="2205038"/>
            <a:ext cx="1655762" cy="576262"/>
          </a:xfrm>
          <a:prstGeom prst="line">
            <a:avLst/>
          </a:prstGeom>
          <a:noFill/>
          <a:ln w="38160">
            <a:solidFill>
              <a:srgbClr val="FF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7482" name="Text Box 9">
            <a:extLst>
              <a:ext uri="{FF2B5EF4-FFF2-40B4-BE49-F238E27FC236}">
                <a16:creationId xmlns:a16="http://schemas.microsoft.com/office/drawing/2014/main" id="{6C6BCA65-1C70-1C70-28AE-848C8C5897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" y="1268413"/>
            <a:ext cx="2087563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>
                <a:cs typeface="Arial" panose="020B0604020202020204" pitchFamily="34" charset="0"/>
              </a:rPr>
              <a:t>(DEPOIS DAS POUPANÇAS)</a:t>
            </a:r>
          </a:p>
        </p:txBody>
      </p:sp>
      <p:sp>
        <p:nvSpPr>
          <p:cNvPr id="617483" name="Line 4">
            <a:extLst>
              <a:ext uri="{FF2B5EF4-FFF2-40B4-BE49-F238E27FC236}">
                <a16:creationId xmlns:a16="http://schemas.microsoft.com/office/drawing/2014/main" id="{77DFA181-5CD5-0068-C27B-EA1A3FD4688D}"/>
              </a:ext>
            </a:extLst>
          </p:cNvPr>
          <p:cNvSpPr>
            <a:spLocks noChangeShapeType="1"/>
          </p:cNvSpPr>
          <p:nvPr/>
        </p:nvSpPr>
        <p:spPr bwMode="auto">
          <a:xfrm>
            <a:off x="3709988" y="4797425"/>
            <a:ext cx="2016125" cy="1588"/>
          </a:xfrm>
          <a:prstGeom prst="line">
            <a:avLst/>
          </a:prstGeom>
          <a:noFill/>
          <a:ln w="3816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F8950F9F-4EE6-8099-CD2D-E4F34CEEE6BB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522" name="Text Box 1">
            <a:extLst>
              <a:ext uri="{FF2B5EF4-FFF2-40B4-BE49-F238E27FC236}">
                <a16:creationId xmlns:a16="http://schemas.microsoft.com/office/drawing/2014/main" id="{3C303100-17D4-E7FB-9C05-3DF2579713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00E7DEF5-9650-4758-98E7-B252F412400F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45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619523" name="Rectangle 2">
            <a:extLst>
              <a:ext uri="{FF2B5EF4-FFF2-40B4-BE49-F238E27FC236}">
                <a16:creationId xmlns:a16="http://schemas.microsoft.com/office/drawing/2014/main" id="{DAA9D37B-5B92-4741-343F-8548CD15F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592" y="2996952"/>
            <a:ext cx="7096125" cy="301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800" b="1">
                <a:cs typeface="Arial" panose="020B0604020202020204" pitchFamily="34" charset="0"/>
              </a:rPr>
              <a:t>O vendedor tem de vender os carros </a:t>
            </a:r>
            <a:r>
              <a:rPr lang="it-CH" altLang="it-CH" sz="2800" b="1">
                <a:solidFill>
                  <a:srgbClr val="FF0000"/>
                </a:solidFill>
                <a:cs typeface="Arial" panose="020B0604020202020204" pitchFamily="34" charset="0"/>
              </a:rPr>
              <a:t>W</a:t>
            </a:r>
            <a:r>
              <a:rPr lang="it-CH" altLang="it-CH" sz="2800" b="1">
                <a:cs typeface="Arial" panose="020B0604020202020204" pitchFamily="34" charset="0"/>
              </a:rPr>
              <a:t>...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endParaRPr lang="it-CH" altLang="it-CH" sz="2800" b="1">
              <a:cs typeface="Arial" panose="020B0604020202020204" pitchFamily="34" charset="0"/>
            </a:endParaRP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4000" b="1">
                <a:solidFill>
                  <a:srgbClr val="FF0000"/>
                </a:solidFill>
                <a:cs typeface="Arial" panose="020B0604020202020204" pitchFamily="34" charset="0"/>
              </a:rPr>
              <a:t>na Itália,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endParaRPr lang="it-CH" altLang="it-CH" sz="4000" b="1">
              <a:solidFill>
                <a:srgbClr val="FF0000"/>
              </a:solidFill>
              <a:cs typeface="Arial" panose="020B0604020202020204" pitchFamily="34" charset="0"/>
            </a:endParaRP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800" b="1">
                <a:cs typeface="Arial" panose="020B0604020202020204" pitchFamily="34" charset="0"/>
              </a:rPr>
              <a:t>mas… 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endParaRPr lang="it-CH" altLang="it-CH" sz="2800" b="1">
              <a:cs typeface="Arial" panose="020B0604020202020204" pitchFamily="34" charset="0"/>
            </a:endParaRPr>
          </a:p>
        </p:txBody>
      </p:sp>
      <p:pic>
        <p:nvPicPr>
          <p:cNvPr id="619524" name="Picture 3">
            <a:extLst>
              <a:ext uri="{FF2B5EF4-FFF2-40B4-BE49-F238E27FC236}">
                <a16:creationId xmlns:a16="http://schemas.microsoft.com/office/drawing/2014/main" id="{44990710-282B-FF81-F6D9-42287CBDB8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7198" y="1004429"/>
            <a:ext cx="935757" cy="20290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29A97B4C-33E1-846A-8E1B-E6BDA90933A8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1570" name="Picture 2">
            <a:extLst>
              <a:ext uri="{FF2B5EF4-FFF2-40B4-BE49-F238E27FC236}">
                <a16:creationId xmlns:a16="http://schemas.microsoft.com/office/drawing/2014/main" id="{8ABFA6EF-5AAD-A55E-F8ED-71D7F60DF1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8575" y="-19050"/>
            <a:ext cx="9201150" cy="689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21571" name="Text Box 3">
            <a:extLst>
              <a:ext uri="{FF2B5EF4-FFF2-40B4-BE49-F238E27FC236}">
                <a16:creationId xmlns:a16="http://schemas.microsoft.com/office/drawing/2014/main" id="{734EA13E-B698-2E66-CF4C-49E758AF54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805488"/>
            <a:ext cx="7272338" cy="398462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it-CH" altLang="it-CH" sz="2000" b="1">
                <a:cs typeface="Arial" panose="020B0604020202020204" pitchFamily="34" charset="0"/>
              </a:rPr>
              <a:t>MAS NA ITÁLIA TAMBÉM A CONCORRÊNCIA NÃO DORME</a:t>
            </a:r>
          </a:p>
        </p:txBody>
      </p:sp>
      <p:sp>
        <p:nvSpPr>
          <p:cNvPr id="621572" name="Rectangle 4">
            <a:extLst>
              <a:ext uri="{FF2B5EF4-FFF2-40B4-BE49-F238E27FC236}">
                <a16:creationId xmlns:a16="http://schemas.microsoft.com/office/drawing/2014/main" id="{FF23FD47-4041-3EDD-9CF5-DDADB79F9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9350" y="873125"/>
            <a:ext cx="1422400" cy="3417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80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Na Itália a FIAT também poupou no material e racionalizou a logística.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FR" altLang="it-CH" sz="180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FR" altLang="it-CH" sz="180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FR" altLang="it-CH" sz="180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80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Que fazer?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FR" altLang="it-CH" sz="180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1573" name="CasellaDiTesto 1">
            <a:extLst>
              <a:ext uri="{FF2B5EF4-FFF2-40B4-BE49-F238E27FC236}">
                <a16:creationId xmlns:a16="http://schemas.microsoft.com/office/drawing/2014/main" id="{A522B845-FEA7-CDEC-8021-F8B8A37524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5850" y="1881188"/>
            <a:ext cx="719138" cy="584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it-CH" altLang="it-CH" b="1">
                <a:latin typeface="Arial" panose="020B0604020202020204" pitchFamily="34" charset="0"/>
                <a:cs typeface="Arial" panose="020B0604020202020204" pitchFamily="34" charset="0"/>
              </a:rPr>
              <a:t>$</a:t>
            </a:r>
          </a:p>
        </p:txBody>
      </p:sp>
      <p:sp>
        <p:nvSpPr>
          <p:cNvPr id="621574" name="Text Box 1">
            <a:extLst>
              <a:ext uri="{FF2B5EF4-FFF2-40B4-BE49-F238E27FC236}">
                <a16:creationId xmlns:a16="http://schemas.microsoft.com/office/drawing/2014/main" id="{8D8E1ACC-B70A-D2AF-DA62-9091110964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1013" y="6203950"/>
            <a:ext cx="661987" cy="3651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69153599-66FA-4B98-9AB8-ACC762F52930}" type="slidenum">
              <a:rPr lang="it-IT" altLang="it-CH" sz="1800" b="1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46</a:t>
            </a:fld>
            <a:endParaRPr lang="it-IT" altLang="it-CH" sz="1800" b="1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B39E2514-D403-1871-7861-236D2309B8BD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618" name="Text Box 1">
            <a:extLst>
              <a:ext uri="{FF2B5EF4-FFF2-40B4-BE49-F238E27FC236}">
                <a16:creationId xmlns:a16="http://schemas.microsoft.com/office/drawing/2014/main" id="{7DA4D704-3E05-F4C9-8056-E4460FDDB6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2985B6B-CCF6-4989-AC0F-E9651F37091D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47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623619" name="Text Box 2">
            <a:extLst>
              <a:ext uri="{FF2B5EF4-FFF2-40B4-BE49-F238E27FC236}">
                <a16:creationId xmlns:a16="http://schemas.microsoft.com/office/drawing/2014/main" id="{78A73891-A117-E6EF-6A2E-138D63F5DE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250" y="856533"/>
            <a:ext cx="7921625" cy="48111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800" b="1" dirty="0">
                <a:cs typeface="Arial" panose="020B0604020202020204" pitchFamily="34" charset="0"/>
              </a:rPr>
              <a:t>A </a:t>
            </a:r>
            <a:r>
              <a:rPr lang="fr-CH" altLang="it-CH" sz="1800" b="1" dirty="0" err="1">
                <a:cs typeface="Arial" panose="020B0604020202020204" pitchFamily="34" charset="0"/>
              </a:rPr>
              <a:t>fábrica</a:t>
            </a:r>
            <a:r>
              <a:rPr lang="fr-CH" altLang="it-CH" sz="1800" b="1" dirty="0">
                <a:cs typeface="Arial" panose="020B0604020202020204" pitchFamily="34" charset="0"/>
              </a:rPr>
              <a:t> de </a:t>
            </a:r>
            <a:r>
              <a:rPr lang="fr-CH" altLang="it-CH" sz="1800" b="1" dirty="0" err="1">
                <a:cs typeface="Arial" panose="020B0604020202020204" pitchFamily="34" charset="0"/>
              </a:rPr>
              <a:t>carros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>
                <a:solidFill>
                  <a:srgbClr val="FF0000"/>
                </a:solidFill>
                <a:cs typeface="Arial" panose="020B0604020202020204" pitchFamily="34" charset="0"/>
              </a:rPr>
              <a:t>W</a:t>
            </a:r>
            <a:r>
              <a:rPr lang="fr-CH" altLang="it-CH" sz="1800" b="1" dirty="0">
                <a:cs typeface="Arial" panose="020B0604020202020204" pitchFamily="34" charset="0"/>
              </a:rPr>
              <a:t>  </a:t>
            </a:r>
            <a:r>
              <a:rPr lang="fr-CH" altLang="it-CH" sz="1800" b="1" dirty="0" err="1">
                <a:cs typeface="Arial" panose="020B0604020202020204" pitchFamily="34" charset="0"/>
              </a:rPr>
              <a:t>vê</a:t>
            </a:r>
            <a:r>
              <a:rPr lang="fr-CH" altLang="it-CH" sz="1800" b="1" dirty="0">
                <a:cs typeface="Arial" panose="020B0604020202020204" pitchFamily="34" charset="0"/>
              </a:rPr>
              <a:t>-se </a:t>
            </a:r>
            <a:r>
              <a:rPr lang="fr-CH" altLang="it-CH" sz="1800" b="1" dirty="0" err="1">
                <a:cs typeface="Arial" panose="020B0604020202020204" pitchFamily="34" charset="0"/>
              </a:rPr>
              <a:t>novamente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confrontada</a:t>
            </a:r>
            <a:r>
              <a:rPr lang="fr-CH" altLang="it-CH" sz="1800" b="1" dirty="0">
                <a:cs typeface="Arial" panose="020B0604020202020204" pitchFamily="34" charset="0"/>
              </a:rPr>
              <a:t> com a </a:t>
            </a:r>
            <a:r>
              <a:rPr lang="fr-CH" altLang="it-CH" sz="1800" b="1" dirty="0" err="1">
                <a:cs typeface="Arial" panose="020B0604020202020204" pitchFamily="34" charset="0"/>
              </a:rPr>
              <a:t>concorrência</a:t>
            </a:r>
            <a:r>
              <a:rPr lang="fr-CH" altLang="it-CH" sz="1800" b="1" dirty="0">
                <a:cs typeface="Arial" panose="020B0604020202020204" pitchFamily="34" charset="0"/>
              </a:rPr>
              <a:t>.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endParaRPr lang="fr-CH" altLang="it-CH" sz="18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800" b="1" dirty="0" err="1">
                <a:cs typeface="Arial" panose="020B0604020202020204" pitchFamily="34" charset="0"/>
              </a:rPr>
              <a:t>Por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esta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razão</a:t>
            </a:r>
            <a:r>
              <a:rPr lang="fr-CH" altLang="it-CH" sz="1800" b="1" dirty="0">
                <a:cs typeface="Arial" panose="020B0604020202020204" pitchFamily="34" charset="0"/>
              </a:rPr>
              <a:t>, é </a:t>
            </a:r>
            <a:r>
              <a:rPr lang="fr-CH" altLang="it-CH" sz="1800" b="1" dirty="0" err="1">
                <a:cs typeface="Arial" panose="020B0604020202020204" pitchFamily="34" charset="0"/>
              </a:rPr>
              <a:t>preciso</a:t>
            </a:r>
            <a:r>
              <a:rPr lang="fr-CH" altLang="it-CH" sz="1800" b="1" dirty="0">
                <a:cs typeface="Arial" panose="020B0604020202020204" pitchFamily="34" charset="0"/>
              </a:rPr>
              <a:t> que o carro </a:t>
            </a:r>
            <a:r>
              <a:rPr lang="fr-CH" altLang="it-CH" sz="1800" b="1" dirty="0">
                <a:solidFill>
                  <a:srgbClr val="FF0000"/>
                </a:solidFill>
                <a:cs typeface="Arial" panose="020B0604020202020204" pitchFamily="34" charset="0"/>
              </a:rPr>
              <a:t>W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custe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menos</a:t>
            </a:r>
            <a:r>
              <a:rPr lang="fr-CH" altLang="it-CH" sz="1800" b="1" dirty="0">
                <a:cs typeface="Arial" panose="020B0604020202020204" pitchFamily="34" charset="0"/>
              </a:rPr>
              <a:t>.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8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8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8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800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endParaRPr lang="fr-CH" altLang="it-CH" sz="16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800" b="1" dirty="0">
                <a:cs typeface="Arial" panose="020B0604020202020204" pitchFamily="34" charset="0"/>
              </a:rPr>
              <a:t>O </a:t>
            </a:r>
            <a:r>
              <a:rPr lang="fr-CH" altLang="it-CH" sz="1800" b="1" dirty="0" err="1">
                <a:cs typeface="Arial" panose="020B0604020202020204" pitchFamily="34" charset="0"/>
              </a:rPr>
              <a:t>Diretor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decide</a:t>
            </a:r>
            <a:r>
              <a:rPr lang="fr-CH" altLang="it-CH" sz="1800" b="1" dirty="0">
                <a:cs typeface="Arial" panose="020B0604020202020204" pitchFamily="34" charset="0"/>
              </a:rPr>
              <a:t>…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800" b="1" dirty="0"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800" b="1" dirty="0">
                <a:cs typeface="Arial" panose="020B0604020202020204" pitchFamily="34" charset="0"/>
              </a:rPr>
              <a:t>que é </a:t>
            </a:r>
            <a:r>
              <a:rPr lang="fr-CH" altLang="it-CH" sz="1800" b="1" dirty="0" err="1">
                <a:cs typeface="Arial" panose="020B0604020202020204" pitchFamily="34" charset="0"/>
              </a:rPr>
              <a:t>preciso</a:t>
            </a:r>
            <a:r>
              <a:rPr lang="fr-CH" altLang="it-CH" sz="1800" b="1" dirty="0">
                <a:cs typeface="Arial" panose="020B0604020202020204" pitchFamily="34" charset="0"/>
              </a:rPr>
              <a:t> </a:t>
            </a:r>
            <a:r>
              <a:rPr lang="fr-CH" altLang="it-CH" sz="1800" b="1" dirty="0" err="1">
                <a:cs typeface="Arial" panose="020B0604020202020204" pitchFamily="34" charset="0"/>
              </a:rPr>
              <a:t>poupar</a:t>
            </a:r>
            <a:r>
              <a:rPr lang="fr-CH" altLang="it-CH" sz="1800" b="1" dirty="0">
                <a:cs typeface="Arial" panose="020B0604020202020204" pitchFamily="34" charset="0"/>
              </a:rPr>
              <a:t> na </a:t>
            </a:r>
            <a:r>
              <a:rPr lang="fr-CH" altLang="it-CH" sz="1800" b="1" dirty="0" err="1">
                <a:cs typeface="Arial" panose="020B0604020202020204" pitchFamily="34" charset="0"/>
              </a:rPr>
              <a:t>mão</a:t>
            </a:r>
            <a:r>
              <a:rPr lang="fr-CH" altLang="it-CH" sz="1800" b="1" dirty="0">
                <a:cs typeface="Arial" panose="020B0604020202020204" pitchFamily="34" charset="0"/>
              </a:rPr>
              <a:t> de </a:t>
            </a:r>
            <a:r>
              <a:rPr lang="fr-CH" altLang="it-CH" sz="1800" b="1" dirty="0" err="1">
                <a:cs typeface="Arial" panose="020B0604020202020204" pitchFamily="34" charset="0"/>
              </a:rPr>
              <a:t>obra</a:t>
            </a:r>
            <a:r>
              <a:rPr lang="fr-CH" altLang="it-CH" sz="1800" b="1" dirty="0">
                <a:cs typeface="Arial" panose="020B0604020202020204" pitchFamily="34" charset="0"/>
              </a:rPr>
              <a:t>.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400" dirty="0">
                <a:cs typeface="Arial" panose="020B0604020202020204" pitchFamily="34" charset="0"/>
              </a:rPr>
              <a:t>(O </a:t>
            </a:r>
            <a:r>
              <a:rPr lang="fr-CH" altLang="it-CH" sz="1400" dirty="0" err="1">
                <a:cs typeface="Arial" panose="020B0604020202020204" pitchFamily="34" charset="0"/>
              </a:rPr>
              <a:t>produtor</a:t>
            </a:r>
            <a:r>
              <a:rPr lang="fr-CH" altLang="it-CH" sz="1400" dirty="0">
                <a:cs typeface="Arial" panose="020B0604020202020204" pitchFamily="34" charset="0"/>
              </a:rPr>
              <a:t> explora tanto quanto </a:t>
            </a:r>
            <a:r>
              <a:rPr lang="fr-CH" altLang="it-CH" sz="1400" dirty="0" err="1">
                <a:cs typeface="Arial" panose="020B0604020202020204" pitchFamily="34" charset="0"/>
              </a:rPr>
              <a:t>pode</a:t>
            </a:r>
            <a:r>
              <a:rPr lang="fr-CH" altLang="it-CH" sz="1400" dirty="0">
                <a:cs typeface="Arial" panose="020B0604020202020204" pitchFamily="34" charset="0"/>
              </a:rPr>
              <a:t> a força de </a:t>
            </a:r>
            <a:r>
              <a:rPr lang="fr-CH" altLang="it-CH" sz="1400" dirty="0" err="1">
                <a:cs typeface="Arial" panose="020B0604020202020204" pitchFamily="34" charset="0"/>
              </a:rPr>
              <a:t>trabalho</a:t>
            </a:r>
            <a:r>
              <a:rPr lang="fr-CH" altLang="it-CH" sz="1400" dirty="0">
                <a:cs typeface="Arial" panose="020B0604020202020204" pitchFamily="34" charset="0"/>
              </a:rPr>
              <a:t> de </a:t>
            </a:r>
            <a:r>
              <a:rPr lang="fr-CH" altLang="it-CH" sz="1400" dirty="0" err="1">
                <a:cs typeface="Arial" panose="020B0604020202020204" pitchFamily="34" charset="0"/>
              </a:rPr>
              <a:t>seus</a:t>
            </a:r>
            <a:r>
              <a:rPr lang="fr-CH" altLang="it-CH" sz="1400" dirty="0">
                <a:cs typeface="Arial" panose="020B0604020202020204" pitchFamily="34" charset="0"/>
              </a:rPr>
              <a:t> </a:t>
            </a:r>
            <a:r>
              <a:rPr lang="fr-CH" altLang="it-CH" sz="1400" dirty="0" err="1">
                <a:cs typeface="Arial" panose="020B0604020202020204" pitchFamily="34" charset="0"/>
              </a:rPr>
              <a:t>colaboradores</a:t>
            </a:r>
            <a:r>
              <a:rPr lang="fr-CH" altLang="it-CH" sz="1400" dirty="0">
                <a:cs typeface="Arial" panose="020B0604020202020204" pitchFamily="34" charset="0"/>
              </a:rPr>
              <a:t>                                                          e </a:t>
            </a:r>
            <a:r>
              <a:rPr lang="fr-CH" altLang="it-CH" sz="1400" dirty="0" err="1">
                <a:cs typeface="Arial" panose="020B0604020202020204" pitchFamily="34" charset="0"/>
              </a:rPr>
              <a:t>também</a:t>
            </a:r>
            <a:r>
              <a:rPr lang="fr-CH" altLang="it-CH" sz="1400" dirty="0">
                <a:cs typeface="Arial" panose="020B0604020202020204" pitchFamily="34" charset="0"/>
              </a:rPr>
              <a:t> os </a:t>
            </a:r>
            <a:r>
              <a:rPr lang="fr-CH" altLang="it-CH" sz="1400" dirty="0" err="1">
                <a:cs typeface="Arial" panose="020B0604020202020204" pitchFamily="34" charset="0"/>
              </a:rPr>
              <a:t>substitui</a:t>
            </a:r>
            <a:r>
              <a:rPr lang="fr-CH" altLang="it-CH" sz="1400" dirty="0">
                <a:cs typeface="Arial" panose="020B0604020202020204" pitchFamily="34" charset="0"/>
              </a:rPr>
              <a:t> </a:t>
            </a:r>
            <a:r>
              <a:rPr lang="fr-CH" altLang="it-CH" sz="1400" dirty="0" err="1">
                <a:cs typeface="Arial" panose="020B0604020202020204" pitchFamily="34" charset="0"/>
              </a:rPr>
              <a:t>por</a:t>
            </a:r>
            <a:r>
              <a:rPr lang="fr-CH" altLang="it-CH" sz="1400" dirty="0">
                <a:cs typeface="Arial" panose="020B0604020202020204" pitchFamily="34" charset="0"/>
              </a:rPr>
              <a:t> </a:t>
            </a:r>
            <a:r>
              <a:rPr lang="fr-CH" altLang="it-CH" sz="1400" dirty="0" err="1">
                <a:cs typeface="Arial" panose="020B0604020202020204" pitchFamily="34" charset="0"/>
              </a:rPr>
              <a:t>máquinas</a:t>
            </a:r>
            <a:r>
              <a:rPr lang="fr-CH" altLang="it-CH" sz="1400" dirty="0">
                <a:cs typeface="Arial" panose="020B0604020202020204" pitchFamily="34" charset="0"/>
              </a:rPr>
              <a:t>)</a:t>
            </a:r>
          </a:p>
        </p:txBody>
      </p:sp>
      <p:pic>
        <p:nvPicPr>
          <p:cNvPr id="623620" name="Picture 3">
            <a:extLst>
              <a:ext uri="{FF2B5EF4-FFF2-40B4-BE49-F238E27FC236}">
                <a16:creationId xmlns:a16="http://schemas.microsoft.com/office/drawing/2014/main" id="{B56243DF-46EC-6442-CC3E-E52419595C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600" y="2636912"/>
            <a:ext cx="1895475" cy="971550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23621" name="Text Box 4">
            <a:extLst>
              <a:ext uri="{FF2B5EF4-FFF2-40B4-BE49-F238E27FC236}">
                <a16:creationId xmlns:a16="http://schemas.microsoft.com/office/drawing/2014/main" id="{713859EF-857B-F361-52D5-3C8B82ACCD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250" y="5949950"/>
            <a:ext cx="6408738" cy="490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de-DE" altLang="it-CH" sz="1300" b="1">
                <a:cs typeface="Arial" panose="020B0604020202020204" pitchFamily="34" charset="0"/>
              </a:rPr>
              <a:t>Os trabalhadores e a mão de obra são considerados como uma simples mercadoria e sistematicamente comprados e explorados. 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BA50706E-B9E9-96CB-2E7E-9F650091E2AB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666" name="Text Box 1">
            <a:extLst>
              <a:ext uri="{FF2B5EF4-FFF2-40B4-BE49-F238E27FC236}">
                <a16:creationId xmlns:a16="http://schemas.microsoft.com/office/drawing/2014/main" id="{AE3DD362-9F25-FA16-8134-71A1DFCFCE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476250"/>
            <a:ext cx="8229600" cy="157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4000" b="1" u="sng">
                <a:cs typeface="Arial" panose="020B0604020202020204" pitchFamily="34" charset="0"/>
              </a:rPr>
              <a:t>REGRA Nº 2</a:t>
            </a:r>
          </a:p>
        </p:txBody>
      </p:sp>
      <p:sp>
        <p:nvSpPr>
          <p:cNvPr id="625667" name="Text Box 2">
            <a:extLst>
              <a:ext uri="{FF2B5EF4-FFF2-40B4-BE49-F238E27FC236}">
                <a16:creationId xmlns:a16="http://schemas.microsoft.com/office/drawing/2014/main" id="{FC31DD8C-E3E9-F2D7-8E89-8A832829E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1313" indent="-311150"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700"/>
              </a:spcBef>
              <a:buClrTx/>
              <a:buFontTx/>
              <a:buNone/>
            </a:pPr>
            <a:endParaRPr lang="fr-CH" altLang="it-CH" sz="2800" b="1">
              <a:cs typeface="Arial" panose="020B0604020202020204" pitchFamily="34" charset="0"/>
            </a:endParaRPr>
          </a:p>
          <a:p>
            <a:pPr eaLnBrk="1" hangingPunct="1">
              <a:spcBef>
                <a:spcPts val="700"/>
              </a:spcBef>
              <a:buClrTx/>
              <a:buFontTx/>
              <a:buNone/>
            </a:pPr>
            <a:endParaRPr lang="fr-CH" altLang="it-CH" sz="2800" b="1">
              <a:cs typeface="Arial" panose="020B0604020202020204" pitchFamily="34" charset="0"/>
            </a:endParaRPr>
          </a:p>
          <a:p>
            <a:pPr eaLnBrk="1" hangingPunct="1">
              <a:spcBef>
                <a:spcPts val="700"/>
              </a:spcBef>
              <a:buClrTx/>
              <a:buFontTx/>
              <a:buNone/>
            </a:pPr>
            <a:endParaRPr lang="fr-CH" altLang="it-CH" sz="2800" b="1">
              <a:cs typeface="Arial" panose="020B0604020202020204" pitchFamily="34" charset="0"/>
            </a:endParaRPr>
          </a:p>
          <a:p>
            <a:pPr eaLnBrk="1" hangingPunct="1">
              <a:spcBef>
                <a:spcPts val="700"/>
              </a:spcBef>
              <a:buFont typeface="Arial" panose="020B0604020202020204" pitchFamily="34" charset="0"/>
              <a:buChar char="•"/>
            </a:pPr>
            <a:r>
              <a:rPr lang="fr-CH" altLang="it-CH" sz="2800" b="1">
                <a:cs typeface="Arial" panose="020B0604020202020204" pitchFamily="34" charset="0"/>
              </a:rPr>
              <a:t>O CAPITALISTA, PARA REALIZAR LUCRO A TODO O CUSTO, ALIENA A PERSONALIDADE DOS TRABALHADORES</a:t>
            </a:r>
          </a:p>
          <a:p>
            <a:pPr eaLnBrk="1" hangingPunct="1">
              <a:spcBef>
                <a:spcPts val="700"/>
              </a:spcBef>
              <a:buClrTx/>
              <a:buFontTx/>
              <a:buNone/>
            </a:pPr>
            <a:r>
              <a:rPr lang="fr-CH" altLang="it-CH" sz="2800" b="1">
                <a:cs typeface="Arial" panose="020B0604020202020204" pitchFamily="34" charset="0"/>
              </a:rPr>
              <a:t>	</a:t>
            </a:r>
            <a:r>
              <a:rPr lang="fr-CH" altLang="it-CH" sz="2800">
                <a:cs typeface="Arial" panose="020B0604020202020204" pitchFamily="34" charset="0"/>
              </a:rPr>
              <a:t>(é a exploração do homem pelo homem)</a:t>
            </a:r>
          </a:p>
        </p:txBody>
      </p:sp>
      <p:sp>
        <p:nvSpPr>
          <p:cNvPr id="625668" name="Text Box 3">
            <a:extLst>
              <a:ext uri="{FF2B5EF4-FFF2-40B4-BE49-F238E27FC236}">
                <a16:creationId xmlns:a16="http://schemas.microsoft.com/office/drawing/2014/main" id="{A91A7DF6-A51C-8C9D-AE91-F5E62AA91B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91D22C2F-8F5C-43A2-A070-10C9EB84FFFD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48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908314DD-FCA0-743F-6B50-EBCA2BF453DC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7714" name="Picture 2">
            <a:extLst>
              <a:ext uri="{FF2B5EF4-FFF2-40B4-BE49-F238E27FC236}">
                <a16:creationId xmlns:a16="http://schemas.microsoft.com/office/drawing/2014/main" id="{633A38FF-BF2C-3618-2FD2-02BE1D07FF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6463" y="214313"/>
            <a:ext cx="4141787" cy="3071812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27715" name="Rectangle 3">
            <a:extLst>
              <a:ext uri="{FF2B5EF4-FFF2-40B4-BE49-F238E27FC236}">
                <a16:creationId xmlns:a16="http://schemas.microsoft.com/office/drawing/2014/main" id="{80034769-9040-8D47-6149-B8E4622C0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286125"/>
            <a:ext cx="8999538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600" b="1">
                <a:solidFill>
                  <a:srgbClr val="FFFFFF"/>
                </a:solidFill>
                <a:cs typeface="Arial" panose="020B0604020202020204" pitchFamily="34" charset="0"/>
              </a:rPr>
              <a:t>LINHA DE MONTAGEM DE CARROS  </a:t>
            </a:r>
            <a:r>
              <a:rPr lang="it-CH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t>(segundo F. W. Taylor)</a:t>
            </a:r>
            <a:r>
              <a:rPr lang="it-IT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it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FÁBRICAS FORD, EUA, </a:t>
            </a:r>
            <a:r>
              <a:rPr lang="it-CH" altLang="it-CH" sz="1800" b="1">
                <a:solidFill>
                  <a:srgbClr val="FFFF00"/>
                </a:solidFill>
                <a:cs typeface="Arial" panose="020B0604020202020204" pitchFamily="34" charset="0"/>
              </a:rPr>
              <a:t>1915</a:t>
            </a:r>
          </a:p>
        </p:txBody>
      </p:sp>
      <p:pic>
        <p:nvPicPr>
          <p:cNvPr id="627716" name="Picture 4">
            <a:extLst>
              <a:ext uri="{FF2B5EF4-FFF2-40B4-BE49-F238E27FC236}">
                <a16:creationId xmlns:a16="http://schemas.microsoft.com/office/drawing/2014/main" id="{336EC9D1-C845-9614-08F8-E694E0676A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3" y="214313"/>
            <a:ext cx="4357687" cy="3082925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27717" name="Picture 5">
            <a:extLst>
              <a:ext uri="{FF2B5EF4-FFF2-40B4-BE49-F238E27FC236}">
                <a16:creationId xmlns:a16="http://schemas.microsoft.com/office/drawing/2014/main" id="{208F8A0E-C730-379C-563E-1CB932B779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3" y="3643313"/>
            <a:ext cx="4248150" cy="3000375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27718" name="Picture 6">
            <a:extLst>
              <a:ext uri="{FF2B5EF4-FFF2-40B4-BE49-F238E27FC236}">
                <a16:creationId xmlns:a16="http://schemas.microsoft.com/office/drawing/2014/main" id="{F549C682-FE24-F515-8BF8-DE1F72F103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3438" y="3643313"/>
            <a:ext cx="4181475" cy="3000375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27719" name="Text Box 1">
            <a:extLst>
              <a:ext uri="{FF2B5EF4-FFF2-40B4-BE49-F238E27FC236}">
                <a16:creationId xmlns:a16="http://schemas.microsoft.com/office/drawing/2014/main" id="{83ECC72C-9BC1-8913-98C9-24520AC9C6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150" y="621347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BF76EB0-0D30-445D-8BAC-FC188879CDCD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49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D4C99B58-D2C6-0D43-0CEA-F8B2B6084BE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602" name="Slide Number Placeholder 6">
            <a:extLst>
              <a:ext uri="{FF2B5EF4-FFF2-40B4-BE49-F238E27FC236}">
                <a16:creationId xmlns:a16="http://schemas.microsoft.com/office/drawing/2014/main" id="{92745ECA-3C27-0EF6-19F0-6D9C266971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459788" y="5373688"/>
            <a:ext cx="463550" cy="547687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BEDC125-2231-4DAF-AF1A-D741C3E68110}" type="slidenum">
              <a:rPr lang="it-IT" altLang="it-CH" sz="1400" smtClean="0"/>
              <a:pPr>
                <a:spcBef>
                  <a:spcPct val="0"/>
                </a:spcBef>
                <a:buClrTx/>
                <a:buFontTx/>
                <a:buNone/>
              </a:pPr>
              <a:t>5</a:t>
            </a:fld>
            <a:endParaRPr lang="it-IT" altLang="it-CH" sz="1400"/>
          </a:p>
        </p:txBody>
      </p:sp>
      <p:sp>
        <p:nvSpPr>
          <p:cNvPr id="537603" name="Rectangle 3">
            <a:extLst>
              <a:ext uri="{FF2B5EF4-FFF2-40B4-BE49-F238E27FC236}">
                <a16:creationId xmlns:a16="http://schemas.microsoft.com/office/drawing/2014/main" id="{71B88FAF-D86E-A405-E163-62799984697C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981075"/>
            <a:ext cx="8507413" cy="5184775"/>
          </a:xfrm>
        </p:spPr>
        <p:txBody>
          <a:bodyPr/>
          <a:lstStyle/>
          <a:p>
            <a:pPr marL="0" indent="0" eaLnBrk="1" hangingPunct="1">
              <a:buFontTx/>
              <a:buNone/>
            </a:pPr>
            <a:r>
              <a:rPr lang="fr-CH" altLang="it-CH" b="1"/>
              <a:t>	</a:t>
            </a:r>
            <a:r>
              <a:rPr lang="fr-CH" altLang="it-CH" b="1">
                <a:solidFill>
                  <a:srgbClr val="FF3300"/>
                </a:solidFill>
              </a:rPr>
              <a:t>Karl Marx</a:t>
            </a:r>
            <a:r>
              <a:rPr lang="fr-CH" altLang="it-CH" b="1"/>
              <a:t> </a:t>
            </a:r>
            <a:r>
              <a:rPr lang="fr-CH" altLang="it-CH"/>
              <a:t> 1818 – 1883   </a:t>
            </a:r>
          </a:p>
          <a:p>
            <a:pPr marL="0" indent="0" eaLnBrk="1" hangingPunct="1">
              <a:buFontTx/>
              <a:buNone/>
            </a:pPr>
            <a:endParaRPr lang="it-IT" altLang="it-CH"/>
          </a:p>
          <a:p>
            <a:pPr marL="0" indent="0"/>
            <a:r>
              <a:rPr lang="pt-BR" altLang="it-CH" sz="2800"/>
              <a:t>Viveu os primeiros passos da revolução industrial </a:t>
            </a:r>
            <a:endParaRPr lang="pt-BR" altLang="it-CH" sz="1800"/>
          </a:p>
          <a:p>
            <a:pPr marL="0" indent="0" eaLnBrk="1" hangingPunct="1"/>
            <a:r>
              <a:rPr lang="pt-BR" altLang="it-CH" sz="2800"/>
              <a:t>Fez da filosofia uma ciência exacta para transformar o mundo</a:t>
            </a:r>
          </a:p>
          <a:p>
            <a:pPr marL="0" indent="0" eaLnBrk="1" hangingPunct="1"/>
            <a:r>
              <a:rPr lang="pt-BR" altLang="it-CH" sz="2800" b="1"/>
              <a:t>                                       </a:t>
            </a:r>
            <a:r>
              <a:rPr lang="it-IT" altLang="it-CH" sz="2000" b="1"/>
              <a:t>A filosofia</a:t>
            </a:r>
            <a:r>
              <a:rPr lang="it-IT" altLang="it-CH"/>
              <a:t>  </a:t>
            </a:r>
            <a:r>
              <a:rPr lang="it-IT" altLang="it-CH" sz="1800"/>
              <a:t>(o materialismo dialéttico)</a:t>
            </a:r>
            <a:r>
              <a:rPr lang="it-IT" altLang="it-CH"/>
              <a:t> </a:t>
            </a:r>
          </a:p>
          <a:p>
            <a:pPr marL="0" indent="0" eaLnBrk="1" hangingPunct="1"/>
            <a:r>
              <a:rPr lang="it-IT" altLang="it-CH"/>
              <a:t>3 </a:t>
            </a:r>
            <a:r>
              <a:rPr lang="it-IT" altLang="it-CH" sz="2800"/>
              <a:t>grandes ramos :  	       </a:t>
            </a:r>
            <a:r>
              <a:rPr lang="it-IT" altLang="it-CH" sz="2800" b="1">
                <a:solidFill>
                  <a:srgbClr val="FF3300"/>
                </a:solidFill>
              </a:rPr>
              <a:t>La doutrina econômica</a:t>
            </a:r>
            <a:r>
              <a:rPr lang="it-IT" altLang="it-CH" sz="2800"/>
              <a:t> </a:t>
            </a:r>
          </a:p>
          <a:p>
            <a:pPr marL="0" indent="0" eaLnBrk="1" hangingPunct="1">
              <a:buFontTx/>
              <a:buNone/>
            </a:pPr>
            <a:r>
              <a:rPr lang="it-IT" altLang="it-CH" sz="2800"/>
              <a:t>	</a:t>
            </a:r>
            <a:r>
              <a:rPr lang="it-IT" altLang="it-CH" sz="2000" b="1"/>
              <a:t>O materialismo histórico de Marx e     Engels</a:t>
            </a:r>
          </a:p>
          <a:p>
            <a:pPr marL="0" indent="0" eaLnBrk="1" hangingPunct="1">
              <a:buFontTx/>
              <a:buNone/>
            </a:pPr>
            <a:endParaRPr lang="it-IT" altLang="it-CH" sz="2000" b="1"/>
          </a:p>
          <a:p>
            <a:pPr marL="0" indent="0" eaLnBrk="1" hangingPunct="1">
              <a:buFontTx/>
              <a:buNone/>
            </a:pPr>
            <a:endParaRPr lang="it-IT" altLang="it-CH" sz="2000" b="1"/>
          </a:p>
          <a:p>
            <a:pPr marL="0" indent="0" eaLnBrk="1" hangingPunct="1">
              <a:buFontTx/>
              <a:buNone/>
            </a:pPr>
            <a:r>
              <a:rPr lang="pt-BR" altLang="it-CH" sz="1200" b="1"/>
              <a:t>Obscurantismo, revolução francesa, iluminismo, racionalismo, materialismo, materialismo histórico e dialético</a:t>
            </a:r>
            <a:endParaRPr lang="it-IT" altLang="it-CH" sz="1200" b="1"/>
          </a:p>
        </p:txBody>
      </p:sp>
      <p:sp>
        <p:nvSpPr>
          <p:cNvPr id="537604" name="Line 4">
            <a:extLst>
              <a:ext uri="{FF2B5EF4-FFF2-40B4-BE49-F238E27FC236}">
                <a16:creationId xmlns:a16="http://schemas.microsoft.com/office/drawing/2014/main" id="{51C48264-F07E-4E65-3DDC-0502DBF40E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63938" y="4098925"/>
            <a:ext cx="64770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7605" name="Line 5">
            <a:extLst>
              <a:ext uri="{FF2B5EF4-FFF2-40B4-BE49-F238E27FC236}">
                <a16:creationId xmlns:a16="http://schemas.microsoft.com/office/drawing/2014/main" id="{CF7A7B0E-0367-886D-B024-76F7406FE095}"/>
              </a:ext>
            </a:extLst>
          </p:cNvPr>
          <p:cNvSpPr>
            <a:spLocks noChangeShapeType="1"/>
          </p:cNvSpPr>
          <p:nvPr/>
        </p:nvSpPr>
        <p:spPr bwMode="auto">
          <a:xfrm>
            <a:off x="3563938" y="4533900"/>
            <a:ext cx="647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7606" name="Line 6">
            <a:extLst>
              <a:ext uri="{FF2B5EF4-FFF2-40B4-BE49-F238E27FC236}">
                <a16:creationId xmlns:a16="http://schemas.microsoft.com/office/drawing/2014/main" id="{5AC4BA50-322A-D41C-6DF0-FF7801FFB84E}"/>
              </a:ext>
            </a:extLst>
          </p:cNvPr>
          <p:cNvSpPr>
            <a:spLocks noChangeShapeType="1"/>
          </p:cNvSpPr>
          <p:nvPr/>
        </p:nvSpPr>
        <p:spPr bwMode="auto">
          <a:xfrm>
            <a:off x="3563938" y="4557713"/>
            <a:ext cx="647700" cy="504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79911" name="Picture 14">
            <a:extLst>
              <a:ext uri="{FF2B5EF4-FFF2-40B4-BE49-F238E27FC236}">
                <a16:creationId xmlns:a16="http://schemas.microsoft.com/office/drawing/2014/main" id="{8E77DEA0-E4BA-2DF9-425A-4D4AD6DF503A}"/>
              </a:ext>
            </a:extLst>
          </p:cNvPr>
          <p:cNvPicPr>
            <a:picLocks noGrp="1" noChangeAspect="1" noChangeArrowheads="1"/>
          </p:cNvPicPr>
          <p:nvPr>
            <p:ph sz="half" idx="2"/>
          </p:nvPr>
        </p:nvPicPr>
        <p:blipFill>
          <a:blip r:embed="rId3"/>
          <a:srcRect/>
          <a:stretch>
            <a:fillRect/>
          </a:stretch>
        </p:blipFill>
        <p:spPr>
          <a:xfrm>
            <a:off x="5795963" y="476250"/>
            <a:ext cx="1296987" cy="1657350"/>
          </a:xfrm>
          <a:ln w="12700">
            <a:solidFill>
              <a:schemeClr val="bg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CFA4B1D9-A813-CF05-53FE-72854B55A73F}"/>
              </a:ext>
            </a:extLst>
          </p:cNvPr>
          <p:cNvSpPr/>
          <p:nvPr/>
        </p:nvSpPr>
        <p:spPr bwMode="auto">
          <a:xfrm>
            <a:off x="0" y="27384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762" name="Segnaposto numero diapositiva 1">
            <a:extLst>
              <a:ext uri="{FF2B5EF4-FFF2-40B4-BE49-F238E27FC236}">
                <a16:creationId xmlns:a16="http://schemas.microsoft.com/office/drawing/2014/main" id="{B6DEAEC7-14C2-DBD0-1E7B-4B25C21570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A1DC14D3-A822-4183-8DEE-D4A1A966244F}" type="slidenum">
              <a:rPr lang="it-IT" altLang="en-US" sz="1400" smtClean="0">
                <a:solidFill>
                  <a:srgbClr val="FFFFFF"/>
                </a:solidFill>
                <a:cs typeface="Arial" panose="020B0604020202020204" pitchFamily="34" charset="0"/>
              </a:rPr>
              <a:pPr>
                <a:spcBef>
                  <a:spcPct val="0"/>
                </a:spcBef>
                <a:buFontTx/>
                <a:buNone/>
              </a:pPr>
              <a:t>50</a:t>
            </a:fld>
            <a:endParaRPr lang="it-IT" altLang="en-US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69FC00EF-653F-1576-B969-CF61EE7758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76375" y="620713"/>
            <a:ext cx="6315075" cy="4829175"/>
          </a:xfrm>
          <a:prstGeom prst="rect">
            <a:avLst/>
          </a:prstGeom>
          <a:ln w="3810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92196" name="CasellaDiTesto 3">
            <a:extLst>
              <a:ext uri="{FF2B5EF4-FFF2-40B4-BE49-F238E27FC236}">
                <a16:creationId xmlns:a16="http://schemas.microsoft.com/office/drawing/2014/main" id="{B26DED54-61D3-B82E-78FD-17ECC8DE8F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1213" y="5632450"/>
            <a:ext cx="5473700" cy="647700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pt-BR" altLang="en-US" sz="1800" dirty="0">
                <a:solidFill>
                  <a:srgbClr val="FFFFFF"/>
                </a:solidFill>
                <a:ea typeface="+mn-ea"/>
                <a:cs typeface="Arial" panose="020B0604020202020204" pitchFamily="34" charset="0"/>
              </a:rPr>
              <a:t>Charlie Chaplin "Charlot" na linha de montagem, no filme "Tempos Modernos".</a:t>
            </a:r>
            <a:endParaRPr lang="en-US" altLang="en-US" sz="1800" dirty="0">
              <a:solidFill>
                <a:srgbClr val="FFFFFF"/>
              </a:solidFill>
              <a:ea typeface="+mn-ea"/>
              <a:cs typeface="Arial" panose="020B0604020202020204" pitchFamily="34" charset="0"/>
            </a:endParaRPr>
          </a:p>
        </p:txBody>
      </p:sp>
      <p:sp>
        <p:nvSpPr>
          <p:cNvPr id="392197" name="CasellaDiTesto 1">
            <a:extLst>
              <a:ext uri="{FF2B5EF4-FFF2-40B4-BE49-F238E27FC236}">
                <a16:creationId xmlns:a16="http://schemas.microsoft.com/office/drawing/2014/main" id="{FD8FE49C-54BB-2626-D5B6-C1BDBF324D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1913" y="6516688"/>
            <a:ext cx="6738937" cy="247650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it-CH" altLang="en-US" sz="1000">
                <a:solidFill>
                  <a:srgbClr val="FFFFFF"/>
                </a:solidFill>
                <a:ea typeface="+mn-ea"/>
                <a:cs typeface="Arial" panose="020B0604020202020204" pitchFamily="34" charset="0"/>
              </a:rPr>
              <a:t>Nel film Charlot esce di senno a causa della ripetitività e del ritmo ossessionante del lavoro alla catena di montaggio.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FAFAF6AD-7033-9E4E-EFAF-B556BC0684C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386" name="Segnaposto numero diapositiva 1">
            <a:extLst>
              <a:ext uri="{FF2B5EF4-FFF2-40B4-BE49-F238E27FC236}">
                <a16:creationId xmlns:a16="http://schemas.microsoft.com/office/drawing/2014/main" id="{99180EDF-825D-86C8-60DE-BBF70D650EA1}"/>
              </a:ext>
            </a:extLst>
          </p:cNvPr>
          <p:cNvSpPr>
            <a:spLocks noGrp="1"/>
          </p:cNvSpPr>
          <p:nvPr>
            <p:ph type="sldNum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C834D0D2-EDE7-494D-B67A-990BD61F5131}" type="slidenum">
              <a:rPr lang="it-IT" altLang="en-US" sz="1400" smtClean="0">
                <a:solidFill>
                  <a:srgbClr val="000000"/>
                </a:solidFill>
              </a:rPr>
              <a:pPr>
                <a:spcBef>
                  <a:spcPct val="0"/>
                </a:spcBef>
                <a:buFontTx/>
                <a:buNone/>
              </a:pPr>
              <a:t>51</a:t>
            </a:fld>
            <a:endParaRPr lang="it-IT" altLang="en-US" sz="1400">
              <a:solidFill>
                <a:srgbClr val="000000"/>
              </a:solidFill>
            </a:endParaRPr>
          </a:p>
        </p:txBody>
      </p:sp>
      <p:sp>
        <p:nvSpPr>
          <p:cNvPr id="656387" name="Rettangolo 2">
            <a:extLst>
              <a:ext uri="{FF2B5EF4-FFF2-40B4-BE49-F238E27FC236}">
                <a16:creationId xmlns:a16="http://schemas.microsoft.com/office/drawing/2014/main" id="{451AABDD-E6C0-577E-02E6-E1FF1EC11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5616" y="1052736"/>
            <a:ext cx="7416824" cy="44256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7000"/>
              </a:lnSpc>
              <a:spcBef>
                <a:spcPct val="0"/>
              </a:spcBef>
              <a:spcAft>
                <a:spcPts val="800"/>
              </a:spcAft>
              <a:buFontTx/>
              <a:buNone/>
            </a:pP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Em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uma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linha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de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montagem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o ciclo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é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o tempo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que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passa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entre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a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chegada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de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uma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peça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até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a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chegada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das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peças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sucessivas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.</a:t>
            </a:r>
          </a:p>
          <a:p>
            <a:pPr>
              <a:lnSpc>
                <a:spcPct val="107000"/>
              </a:lnSpc>
              <a:spcBef>
                <a:spcPct val="0"/>
              </a:spcBef>
              <a:spcAft>
                <a:spcPts val="800"/>
              </a:spcAft>
              <a:buFontTx/>
              <a:buNone/>
            </a:pPr>
            <a:endParaRPr lang="en-US" altLang="en-US" sz="2400" dirty="0">
              <a:ea typeface="Calibri" panose="020F0502020204030204" pitchFamily="34" charset="0"/>
              <a:cs typeface="Arial" panose="020B0604020202020204" pitchFamily="34" charset="0"/>
            </a:endParaRPr>
          </a:p>
          <a:p>
            <a:pPr>
              <a:lnSpc>
                <a:spcPct val="107000"/>
              </a:lnSpc>
              <a:spcBef>
                <a:spcPct val="0"/>
              </a:spcBef>
              <a:spcAft>
                <a:spcPts val="800"/>
              </a:spcAft>
              <a:buFontTx/>
              <a:buNone/>
            </a:pP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Um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ciclo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inferior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de 3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minutos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é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prejudicial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para a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saúde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dos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trabalhadores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da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linha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de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montagem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.</a:t>
            </a:r>
          </a:p>
          <a:p>
            <a:pPr>
              <a:lnSpc>
                <a:spcPct val="107000"/>
              </a:lnSpc>
              <a:spcBef>
                <a:spcPct val="0"/>
              </a:spcBef>
              <a:spcAft>
                <a:spcPts val="800"/>
              </a:spcAft>
              <a:buFontTx/>
              <a:buNone/>
            </a:pPr>
            <a:endParaRPr lang="en-US" altLang="en-US" sz="2400" dirty="0">
              <a:ea typeface="Calibri" panose="020F0502020204030204" pitchFamily="34" charset="0"/>
              <a:cs typeface="Arial" panose="020B0604020202020204" pitchFamily="34" charset="0"/>
            </a:endParaRPr>
          </a:p>
          <a:p>
            <a:pPr>
              <a:lnSpc>
                <a:spcPct val="107000"/>
              </a:lnSpc>
              <a:spcBef>
                <a:spcPct val="0"/>
              </a:spcBef>
              <a:spcAft>
                <a:spcPts val="800"/>
              </a:spcAft>
              <a:buFontTx/>
              <a:buNone/>
            </a:pP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Um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ciclo de 3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minutos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, significa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que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a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mesma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operação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deve ser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repetida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160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vezes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em 8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horas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e isso por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semanas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... e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mesmo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durante </a:t>
            </a:r>
            <a:r>
              <a:rPr lang="it-IT" altLang="en-US" sz="2400" dirty="0" err="1">
                <a:ea typeface="Calibri" panose="020F0502020204030204" pitchFamily="34" charset="0"/>
                <a:cs typeface="Arial" panose="020B0604020202020204" pitchFamily="34" charset="0"/>
              </a:rPr>
              <a:t>meses</a:t>
            </a:r>
            <a:r>
              <a:rPr lang="it-IT" altLang="en-US" sz="2400" dirty="0">
                <a:ea typeface="Calibri" panose="020F0502020204030204" pitchFamily="34" charset="0"/>
                <a:cs typeface="Arial" panose="020B0604020202020204" pitchFamily="34" charset="0"/>
              </a:rPr>
              <a:t> ...</a:t>
            </a:r>
            <a:endParaRPr lang="en-US" altLang="en-US" sz="2400" dirty="0"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D0F957FA-A8FD-35F0-62B0-083F4CD0F1B3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350312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810" name="Text Box 1">
            <a:extLst>
              <a:ext uri="{FF2B5EF4-FFF2-40B4-BE49-F238E27FC236}">
                <a16:creationId xmlns:a16="http://schemas.microsoft.com/office/drawing/2014/main" id="{7B7E4CB4-2A64-F39D-3BE4-FEAA49604D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1288" y="40608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6EC3F2BB-DC5A-4A39-9A87-8FBF6880D7F4}" type="slidenum">
              <a:rPr lang="it-IT" altLang="it-CH" sz="1400">
                <a:solidFill>
                  <a:schemeClr val="tx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52</a:t>
            </a:fld>
            <a:endParaRPr lang="it-IT" altLang="it-CH" sz="140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631811" name="Picture 2">
            <a:extLst>
              <a:ext uri="{FF2B5EF4-FFF2-40B4-BE49-F238E27FC236}">
                <a16:creationId xmlns:a16="http://schemas.microsoft.com/office/drawing/2014/main" id="{BDF9DBCF-5459-A76B-8835-EFA9552D5D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113" y="4538663"/>
            <a:ext cx="3059112" cy="2319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31812" name="Picture 3">
            <a:extLst>
              <a:ext uri="{FF2B5EF4-FFF2-40B4-BE49-F238E27FC236}">
                <a16:creationId xmlns:a16="http://schemas.microsoft.com/office/drawing/2014/main" id="{B72267E7-22B0-B761-D165-443581D2B2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516438"/>
            <a:ext cx="3059113" cy="2341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31813" name="Picture 4">
            <a:extLst>
              <a:ext uri="{FF2B5EF4-FFF2-40B4-BE49-F238E27FC236}">
                <a16:creationId xmlns:a16="http://schemas.microsoft.com/office/drawing/2014/main" id="{2663CDE1-CA52-5FEE-8FD1-2193D2F4F2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1863" y="4579938"/>
            <a:ext cx="2987675" cy="2278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31814" name="Picture 5">
            <a:extLst>
              <a:ext uri="{FF2B5EF4-FFF2-40B4-BE49-F238E27FC236}">
                <a16:creationId xmlns:a16="http://schemas.microsoft.com/office/drawing/2014/main" id="{B6F1C331-1D5B-46DB-A58C-7845A859A8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3132138" cy="2371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31815" name="Picture 6">
            <a:extLst>
              <a:ext uri="{FF2B5EF4-FFF2-40B4-BE49-F238E27FC236}">
                <a16:creationId xmlns:a16="http://schemas.microsoft.com/office/drawing/2014/main" id="{81696DD0-7779-2E50-DD4D-3B72244A07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5350" y="0"/>
            <a:ext cx="3168650" cy="2416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31816" name="Picture 7">
            <a:extLst>
              <a:ext uri="{FF2B5EF4-FFF2-40B4-BE49-F238E27FC236}">
                <a16:creationId xmlns:a16="http://schemas.microsoft.com/office/drawing/2014/main" id="{3556C934-9326-E829-18A2-634ACBF435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4888" y="2370138"/>
            <a:ext cx="3059112" cy="227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31817" name="Text Box 8">
            <a:extLst>
              <a:ext uri="{FF2B5EF4-FFF2-40B4-BE49-F238E27FC236}">
                <a16:creationId xmlns:a16="http://schemas.microsoft.com/office/drawing/2014/main" id="{7EAFF0E3-107D-6297-D13B-3502EE03BD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3141663"/>
            <a:ext cx="4824412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CH" altLang="it-CH" sz="2400" b="1">
                <a:cs typeface="Arial" panose="020B0604020202020204" pitchFamily="34" charset="0"/>
              </a:rPr>
              <a:t>FÁBRICAS FORD, EUA, 1915</a:t>
            </a:r>
          </a:p>
        </p:txBody>
      </p:sp>
      <p:pic>
        <p:nvPicPr>
          <p:cNvPr id="631818" name="Picture 9">
            <a:extLst>
              <a:ext uri="{FF2B5EF4-FFF2-40B4-BE49-F238E27FC236}">
                <a16:creationId xmlns:a16="http://schemas.microsoft.com/office/drawing/2014/main" id="{783C29F3-D2A0-A521-9D84-6EAA66C36C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113" y="0"/>
            <a:ext cx="3097212" cy="240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42CFC712-DEC2-79AD-5B68-9CE12FC376F2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3858" name="Picture 2">
            <a:extLst>
              <a:ext uri="{FF2B5EF4-FFF2-40B4-BE49-F238E27FC236}">
                <a16:creationId xmlns:a16="http://schemas.microsoft.com/office/drawing/2014/main" id="{44C23099-A2E0-4B13-17A0-2F1DD5A4CA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113" y="4575175"/>
            <a:ext cx="3024187" cy="2282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33859" name="Picture 3">
            <a:extLst>
              <a:ext uri="{FF2B5EF4-FFF2-40B4-BE49-F238E27FC236}">
                <a16:creationId xmlns:a16="http://schemas.microsoft.com/office/drawing/2014/main" id="{E8134C53-9300-79A2-41F2-2BE00A4CBB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2987675" cy="2305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33860" name="Picture 4">
            <a:extLst>
              <a:ext uri="{FF2B5EF4-FFF2-40B4-BE49-F238E27FC236}">
                <a16:creationId xmlns:a16="http://schemas.microsoft.com/office/drawing/2014/main" id="{09DD2C7A-77FE-B381-DE43-2956BC28D9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4888" y="0"/>
            <a:ext cx="3059112" cy="231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33861" name="Picture 5">
            <a:extLst>
              <a:ext uri="{FF2B5EF4-FFF2-40B4-BE49-F238E27FC236}">
                <a16:creationId xmlns:a16="http://schemas.microsoft.com/office/drawing/2014/main" id="{A6E65C77-4D84-A676-AB27-2E7DCE6475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56325" y="4537075"/>
            <a:ext cx="2987675" cy="2320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33862" name="Picture 6">
            <a:extLst>
              <a:ext uri="{FF2B5EF4-FFF2-40B4-BE49-F238E27FC236}">
                <a16:creationId xmlns:a16="http://schemas.microsoft.com/office/drawing/2014/main" id="{F03DB8D0-1CA7-DD76-C6A0-6BF832FDFD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4888" y="2349500"/>
            <a:ext cx="3059112" cy="2219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33863" name="Text Box 7">
            <a:extLst>
              <a:ext uri="{FF2B5EF4-FFF2-40B4-BE49-F238E27FC236}">
                <a16:creationId xmlns:a16="http://schemas.microsoft.com/office/drawing/2014/main" id="{261DF3B3-BF70-DF70-33B2-5E6DAF4A93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3141663"/>
            <a:ext cx="4608513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CH" altLang="it-CH" sz="2400" b="1">
                <a:cs typeface="Arial" panose="020B0604020202020204" pitchFamily="34" charset="0"/>
              </a:rPr>
              <a:t>FÁBRICAS FORD, EUA, 1915</a:t>
            </a:r>
          </a:p>
        </p:txBody>
      </p:sp>
      <p:pic>
        <p:nvPicPr>
          <p:cNvPr id="633864" name="Picture 8">
            <a:extLst>
              <a:ext uri="{FF2B5EF4-FFF2-40B4-BE49-F238E27FC236}">
                <a16:creationId xmlns:a16="http://schemas.microsoft.com/office/drawing/2014/main" id="{3B6A4ADA-4641-6B59-44AB-CF220BF533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525963"/>
            <a:ext cx="2987675" cy="2332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33865" name="Picture 9">
            <a:extLst>
              <a:ext uri="{FF2B5EF4-FFF2-40B4-BE49-F238E27FC236}">
                <a16:creationId xmlns:a16="http://schemas.microsoft.com/office/drawing/2014/main" id="{A1BD594F-E571-57B2-B0B9-FFD712B276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675" y="0"/>
            <a:ext cx="3059113" cy="240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33866" name="Text Box 1">
            <a:extLst>
              <a:ext uri="{FF2B5EF4-FFF2-40B4-BE49-F238E27FC236}">
                <a16:creationId xmlns:a16="http://schemas.microsoft.com/office/drawing/2014/main" id="{8FC3245A-4B91-C0F9-8193-785C27F0C4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2550" y="4049713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0F53CC5B-52D1-4D04-ADCB-799383B75DC7}" type="slidenum">
              <a:rPr lang="it-IT" altLang="it-CH" sz="1400">
                <a:solidFill>
                  <a:schemeClr val="tx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53</a:t>
            </a:fld>
            <a:endParaRPr lang="it-IT" altLang="it-CH" sz="140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42E4B1C7-9115-C578-68C1-4AB920693F0C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906" name="Slide Number Placeholder 6">
            <a:extLst>
              <a:ext uri="{FF2B5EF4-FFF2-40B4-BE49-F238E27FC236}">
                <a16:creationId xmlns:a16="http://schemas.microsoft.com/office/drawing/2014/main" id="{18EB9570-2A3E-46AB-B26A-B9ECBB776F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840538" y="4005263"/>
            <a:ext cx="2133600" cy="4762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03D945E4-39CF-4117-8B54-C6A3626C61D4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54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sp>
        <p:nvSpPr>
          <p:cNvPr id="635907" name="Rectangle 5">
            <a:extLst>
              <a:ext uri="{FF2B5EF4-FFF2-40B4-BE49-F238E27FC236}">
                <a16:creationId xmlns:a16="http://schemas.microsoft.com/office/drawing/2014/main" id="{21AE5F7E-8077-0012-09F1-81B65B1F1B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859338" y="333375"/>
            <a:ext cx="3600450" cy="3856038"/>
          </a:xfrm>
        </p:spPr>
        <p:txBody>
          <a:bodyPr/>
          <a:lstStyle/>
          <a:p>
            <a:pPr algn="l" eaLnBrk="1" hangingPunct="1"/>
            <a:r>
              <a:rPr lang="fr-CH" altLang="it-CH" sz="2400" b="1">
                <a:solidFill>
                  <a:schemeClr val="tx1"/>
                </a:solidFill>
              </a:rPr>
              <a:t>Linha de montagem:</a:t>
            </a:r>
            <a:br>
              <a:rPr lang="fr-CH" altLang="it-CH" sz="2400">
                <a:solidFill>
                  <a:schemeClr val="tx1"/>
                </a:solidFill>
              </a:rPr>
            </a:br>
            <a:r>
              <a:rPr lang="fr-CH" altLang="it-CH" sz="1600" b="1">
                <a:solidFill>
                  <a:schemeClr val="tx1"/>
                </a:solidFill>
              </a:rPr>
              <a:t>(anos ’50)</a:t>
            </a:r>
            <a:br>
              <a:rPr lang="fr-CH" altLang="it-CH" sz="1600" b="1">
                <a:solidFill>
                  <a:schemeClr val="tx1"/>
                </a:solidFill>
              </a:rPr>
            </a:br>
            <a:br>
              <a:rPr lang="fr-CH" altLang="it-CH" sz="2400" b="1">
                <a:solidFill>
                  <a:schemeClr val="tx1"/>
                </a:solidFill>
              </a:rPr>
            </a:br>
            <a:br>
              <a:rPr lang="fr-CH" altLang="it-CH" sz="2400">
                <a:solidFill>
                  <a:schemeClr val="tx1"/>
                </a:solidFill>
              </a:rPr>
            </a:br>
            <a:r>
              <a:rPr lang="fr-CH" altLang="it-CH" sz="2400">
                <a:solidFill>
                  <a:schemeClr val="tx1"/>
                </a:solidFill>
              </a:rPr>
              <a:t>Fiat Topolino  </a:t>
            </a:r>
            <a:br>
              <a:rPr lang="fr-CH" altLang="it-CH" sz="2400">
                <a:solidFill>
                  <a:schemeClr val="tx1"/>
                </a:solidFill>
              </a:rPr>
            </a:br>
            <a:br>
              <a:rPr lang="fr-CH" altLang="it-CH" sz="2400">
                <a:solidFill>
                  <a:schemeClr val="tx1"/>
                </a:solidFill>
              </a:rPr>
            </a:br>
            <a:r>
              <a:rPr lang="fr-CH" altLang="it-CH" sz="2400">
                <a:solidFill>
                  <a:schemeClr val="tx1"/>
                </a:solidFill>
              </a:rPr>
              <a:t>Scooter Vespa</a:t>
            </a:r>
            <a:br>
              <a:rPr lang="fr-CH" altLang="it-CH" sz="2400">
                <a:solidFill>
                  <a:schemeClr val="tx1"/>
                </a:solidFill>
              </a:rPr>
            </a:br>
            <a:br>
              <a:rPr lang="fr-CH" altLang="it-CH" sz="2400">
                <a:solidFill>
                  <a:schemeClr val="tx1"/>
                </a:solidFill>
              </a:rPr>
            </a:br>
            <a:br>
              <a:rPr lang="fr-CH" altLang="it-CH" sz="2400">
                <a:solidFill>
                  <a:schemeClr val="tx1"/>
                </a:solidFill>
              </a:rPr>
            </a:br>
            <a:r>
              <a:rPr lang="fr-CH" altLang="it-CH" sz="2400">
                <a:solidFill>
                  <a:schemeClr val="tx1"/>
                </a:solidFill>
              </a:rPr>
              <a:t>Audi - motores</a:t>
            </a:r>
            <a:br>
              <a:rPr lang="fr-CH" altLang="it-CH" sz="2400">
                <a:solidFill>
                  <a:schemeClr val="tx1"/>
                </a:solidFill>
              </a:rPr>
            </a:br>
            <a:r>
              <a:rPr lang="fr-CH" altLang="it-CH" sz="1600" b="1">
                <a:solidFill>
                  <a:schemeClr val="tx1"/>
                </a:solidFill>
              </a:rPr>
              <a:t>( 2010)     </a:t>
            </a:r>
            <a:endParaRPr lang="it-IT" altLang="it-CH" sz="1600" b="1">
              <a:solidFill>
                <a:schemeClr val="tx1"/>
              </a:solidFill>
            </a:endParaRPr>
          </a:p>
        </p:txBody>
      </p:sp>
      <p:pic>
        <p:nvPicPr>
          <p:cNvPr id="428036" name="Picture 4" descr="Catena montaggio Fiat">
            <a:extLst>
              <a:ext uri="{FF2B5EF4-FFF2-40B4-BE49-F238E27FC236}">
                <a16:creationId xmlns:a16="http://schemas.microsoft.com/office/drawing/2014/main" id="{30236B96-5D29-7536-6E32-3AE3048EED3C}"/>
              </a:ext>
            </a:extLst>
          </p:cNvPr>
          <p:cNvPicPr>
            <a:picLocks noGrp="1" noChangeAspect="1" noChangeArrowheads="1"/>
          </p:cNvPicPr>
          <p:nvPr>
            <p:ph sz="half" idx="1"/>
          </p:nvPr>
        </p:nvPicPr>
        <p:blipFill>
          <a:blip r:embed="rId4"/>
          <a:srcRect/>
          <a:stretch>
            <a:fillRect/>
          </a:stretch>
        </p:blipFill>
        <p:spPr>
          <a:xfrm>
            <a:off x="179388" y="131763"/>
            <a:ext cx="4464050" cy="3276600"/>
          </a:xfrm>
          <a:ln w="1270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635909" name="Rectangle 10">
            <a:extLst>
              <a:ext uri="{FF2B5EF4-FFF2-40B4-BE49-F238E27FC236}">
                <a16:creationId xmlns:a16="http://schemas.microsoft.com/office/drawing/2014/main" id="{CA002BD3-3B1A-0414-4E1D-CAAD72F90B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457325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it-CH" sz="10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635910" name="Picture 12" descr="auto Topolino">
            <a:extLst>
              <a:ext uri="{FF2B5EF4-FFF2-40B4-BE49-F238E27FC236}">
                <a16:creationId xmlns:a16="http://schemas.microsoft.com/office/drawing/2014/main" id="{53A592CB-ACFE-1649-16E8-C03833376AC9}"/>
              </a:ext>
            </a:extLst>
          </p:cNvPr>
          <p:cNvPicPr>
            <a:picLocks noChangeAspect="1" noChangeArrowheads="1"/>
          </p:cNvPicPr>
          <p:nvPr>
            <p:ph sz="half" idx="2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019925" y="1628775"/>
            <a:ext cx="1257300" cy="609600"/>
          </a:xfrm>
          <a:noFill/>
        </p:spPr>
      </p:pic>
      <p:pic>
        <p:nvPicPr>
          <p:cNvPr id="428039" name="Picture 14">
            <a:extLst>
              <a:ext uri="{FF2B5EF4-FFF2-40B4-BE49-F238E27FC236}">
                <a16:creationId xmlns:a16="http://schemas.microsoft.com/office/drawing/2014/main" id="{67D3555F-ECE3-E4B1-53B6-45C8CA62C6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79388" y="3519488"/>
            <a:ext cx="4464050" cy="3209925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28040" name="Picture 8" descr="C:\Users\Enrico\Desktop\AUDI motori jpeg.jpg">
            <a:extLst>
              <a:ext uri="{FF2B5EF4-FFF2-40B4-BE49-F238E27FC236}">
                <a16:creationId xmlns:a16="http://schemas.microsoft.com/office/drawing/2014/main" id="{7BDBE27D-6DC7-2A90-35A7-06FFBC47B4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4716463" y="4478338"/>
            <a:ext cx="4248150" cy="2251075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DEA086CC-FCA8-E7E1-A590-F751178BA837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54" name="Text Box 1">
            <a:extLst>
              <a:ext uri="{FF2B5EF4-FFF2-40B4-BE49-F238E27FC236}">
                <a16:creationId xmlns:a16="http://schemas.microsoft.com/office/drawing/2014/main" id="{2621B194-9988-5678-352B-5BF219946B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04025" y="187007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E8850E62-08B4-4506-A59C-CF47AECF7B8B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55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637956" name="Picture 3">
            <a:extLst>
              <a:ext uri="{FF2B5EF4-FFF2-40B4-BE49-F238E27FC236}">
                <a16:creationId xmlns:a16="http://schemas.microsoft.com/office/drawing/2014/main" id="{D65B58B4-2865-1DC3-FCA5-FC3F18F8B6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88913"/>
            <a:ext cx="4464050" cy="3233737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37957" name="Rectangle 4">
            <a:extLst>
              <a:ext uri="{FF2B5EF4-FFF2-40B4-BE49-F238E27FC236}">
                <a16:creationId xmlns:a16="http://schemas.microsoft.com/office/drawing/2014/main" id="{D03F92AD-50AF-A5EF-1BFB-A04B55B57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8938" y="404813"/>
            <a:ext cx="3154362" cy="1465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 anchor="ctr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IT" altLang="it-CH" sz="1800" b="1" dirty="0">
                <a:solidFill>
                  <a:srgbClr val="FFFFFF"/>
                </a:solidFill>
                <a:cs typeface="Arial" panose="020B0604020202020204" pitchFamily="34" charset="0"/>
              </a:rPr>
              <a:t>LINHA DE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IT" altLang="it-CH" sz="1800" b="1" dirty="0">
                <a:solidFill>
                  <a:srgbClr val="FFFFFF"/>
                </a:solidFill>
                <a:cs typeface="Arial" panose="020B0604020202020204" pitchFamily="34" charset="0"/>
              </a:rPr>
              <a:t>MONTAGEM DE CARROS  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IT" altLang="it-CH" sz="1800" b="1" dirty="0">
                <a:solidFill>
                  <a:schemeClr val="bg1"/>
                </a:solidFill>
                <a:cs typeface="Arial" panose="020B0604020202020204" pitchFamily="34" charset="0"/>
              </a:rPr>
              <a:t>ANOS ’60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CH" altLang="it-CH" sz="1800" b="1" dirty="0">
              <a:solidFill>
                <a:srgbClr val="FFFFFF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1800" b="1" dirty="0">
                <a:solidFill>
                  <a:srgbClr val="FFFFFF"/>
                </a:solidFill>
                <a:cs typeface="Arial" panose="020B0604020202020204" pitchFamily="34" charset="0"/>
              </a:rPr>
              <a:t>(Citroën e  Volkswagen)</a:t>
            </a:r>
          </a:p>
        </p:txBody>
      </p:sp>
      <p:pic>
        <p:nvPicPr>
          <p:cNvPr id="637959" name="Picture 6">
            <a:extLst>
              <a:ext uri="{FF2B5EF4-FFF2-40B4-BE49-F238E27FC236}">
                <a16:creationId xmlns:a16="http://schemas.microsoft.com/office/drawing/2014/main" id="{FEEDEC17-2B94-77C0-57B2-6F5391C386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3573463"/>
            <a:ext cx="4464050" cy="3065462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37960" name="Picture 7">
            <a:extLst>
              <a:ext uri="{FF2B5EF4-FFF2-40B4-BE49-F238E27FC236}">
                <a16:creationId xmlns:a16="http://schemas.microsoft.com/office/drawing/2014/main" id="{D96B6B7E-BD8E-65C1-CE75-58AA89D5FC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08" b="1108"/>
          <a:stretch>
            <a:fillRect/>
          </a:stretch>
        </p:blipFill>
        <p:spPr bwMode="auto">
          <a:xfrm>
            <a:off x="5003800" y="2254250"/>
            <a:ext cx="3933825" cy="4373563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t="1108" b="1108"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A423C9A3-1E2A-4B11-9686-748F77CE4948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0002" name="Picture 2">
            <a:extLst>
              <a:ext uri="{FF2B5EF4-FFF2-40B4-BE49-F238E27FC236}">
                <a16:creationId xmlns:a16="http://schemas.microsoft.com/office/drawing/2014/main" id="{48BF1442-E35C-11F4-9FF5-CBB49DBF80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74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40003" name="Text Box 3">
            <a:extLst>
              <a:ext uri="{FF2B5EF4-FFF2-40B4-BE49-F238E27FC236}">
                <a16:creationId xmlns:a16="http://schemas.microsoft.com/office/drawing/2014/main" id="{5B69DFFE-D95F-ED03-7E1E-ACB84A5DA3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708275"/>
            <a:ext cx="2843213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cs typeface="Arial" panose="020B0604020202020204" pitchFamily="34" charset="0"/>
              </a:rPr>
              <a:t>LINHA DE MONTAGEM</a:t>
            </a:r>
          </a:p>
        </p:txBody>
      </p:sp>
      <p:sp>
        <p:nvSpPr>
          <p:cNvPr id="640004" name="Text Box 1">
            <a:extLst>
              <a:ext uri="{FF2B5EF4-FFF2-40B4-BE49-F238E27FC236}">
                <a16:creationId xmlns:a16="http://schemas.microsoft.com/office/drawing/2014/main" id="{9A62BB38-EB44-1237-7EA0-98E6EDAD89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5463" y="39338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5F4A40F-8EDE-45C1-8590-803DCB295C25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56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0A3CA440-A3F0-AE1F-4D01-661E6AA0C67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050" name="Text Box 1">
            <a:extLst>
              <a:ext uri="{FF2B5EF4-FFF2-40B4-BE49-F238E27FC236}">
                <a16:creationId xmlns:a16="http://schemas.microsoft.com/office/drawing/2014/main" id="{8C0ADF1E-7C54-0CE6-D25E-41FC52577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0213" y="592137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3987B929-7304-4A95-AB80-529FBE56C5C5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57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642052" name="Picture 3">
            <a:extLst>
              <a:ext uri="{FF2B5EF4-FFF2-40B4-BE49-F238E27FC236}">
                <a16:creationId xmlns:a16="http://schemas.microsoft.com/office/drawing/2014/main" id="{6D8035C4-162B-68F8-AB98-B28B9AA190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350" y="263525"/>
            <a:ext cx="3829050" cy="2525713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42053" name="Rectangle 4">
            <a:extLst>
              <a:ext uri="{FF2B5EF4-FFF2-40B4-BE49-F238E27FC236}">
                <a16:creationId xmlns:a16="http://schemas.microsoft.com/office/drawing/2014/main" id="{ABA93480-9B35-F043-9FDF-0B1B3ED73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050" y="5876925"/>
            <a:ext cx="6997700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 anchor="ctr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CH" altLang="it-CH" sz="2800" b="1">
                <a:solidFill>
                  <a:srgbClr val="FFFFFF"/>
                </a:solidFill>
                <a:cs typeface="Arial" panose="020B0604020202020204" pitchFamily="34" charset="0"/>
              </a:rPr>
              <a:t>LINHAS DE MONTAGEM ROBOTIZADAS</a:t>
            </a:r>
          </a:p>
        </p:txBody>
      </p:sp>
      <p:pic>
        <p:nvPicPr>
          <p:cNvPr id="642054" name="Picture 5">
            <a:extLst>
              <a:ext uri="{FF2B5EF4-FFF2-40B4-BE49-F238E27FC236}">
                <a16:creationId xmlns:a16="http://schemas.microsoft.com/office/drawing/2014/main" id="{0A750A84-F4D7-338F-F7FB-7A273E63F6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5300" y="263525"/>
            <a:ext cx="4608513" cy="5400675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42055" name="Picture 6">
            <a:extLst>
              <a:ext uri="{FF2B5EF4-FFF2-40B4-BE49-F238E27FC236}">
                <a16:creationId xmlns:a16="http://schemas.microsoft.com/office/drawing/2014/main" id="{DB8D770E-9AEF-D00E-4B7C-9260C4B50A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950" y="3074988"/>
            <a:ext cx="3854450" cy="2562225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F9F06DEB-B48E-897D-2B76-6BD09F6B99DA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098" name="Slide Number Placeholder 8">
            <a:extLst>
              <a:ext uri="{FF2B5EF4-FFF2-40B4-BE49-F238E27FC236}">
                <a16:creationId xmlns:a16="http://schemas.microsoft.com/office/drawing/2014/main" id="{5CC05A18-2DBD-47DE-1FC7-7E339B85E3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555038" y="6292850"/>
            <a:ext cx="422275" cy="4762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fld id="{F62F1B7F-34C0-4FD0-9417-738F48EC1B60}" type="slidenum">
              <a:rPr lang="it-IT" altLang="it-CH" sz="1400" smtClean="0">
                <a:solidFill>
                  <a:srgbClr val="FFFFFF"/>
                </a:solidFill>
              </a:rPr>
              <a:pPr algn="ctr">
                <a:spcBef>
                  <a:spcPct val="0"/>
                </a:spcBef>
                <a:buFontTx/>
                <a:buNone/>
              </a:pPr>
              <a:t>58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sp>
        <p:nvSpPr>
          <p:cNvPr id="644099" name="Rectangle 5">
            <a:extLst>
              <a:ext uri="{FF2B5EF4-FFF2-40B4-BE49-F238E27FC236}">
                <a16:creationId xmlns:a16="http://schemas.microsoft.com/office/drawing/2014/main" id="{A8865477-3929-A77E-6DBC-B17533F17682}"/>
              </a:ext>
            </a:extLst>
          </p:cNvPr>
          <p:cNvSpPr>
            <a:spLocks noGrp="1" noChangeArrowheads="1"/>
          </p:cNvSpPr>
          <p:nvPr>
            <p:ph type="title" sz="quarter"/>
          </p:nvPr>
        </p:nvSpPr>
        <p:spPr>
          <a:xfrm>
            <a:off x="900113" y="5805488"/>
            <a:ext cx="7223125" cy="725487"/>
          </a:xfrm>
        </p:spPr>
        <p:txBody>
          <a:bodyPr/>
          <a:lstStyle/>
          <a:p>
            <a:pPr eaLnBrk="1" hangingPunct="1"/>
            <a:r>
              <a:rPr lang="pt-BR" altLang="it-CH" sz="1800" b="1">
                <a:solidFill>
                  <a:schemeClr val="tx1"/>
                </a:solidFill>
              </a:rPr>
              <a:t>Os trabalhadores das modernas linhas de montagem</a:t>
            </a:r>
            <a:endParaRPr lang="it-IT" altLang="it-CH" sz="1800" b="1">
              <a:solidFill>
                <a:schemeClr val="tx1"/>
              </a:solidFill>
            </a:endParaRPr>
          </a:p>
        </p:txBody>
      </p:sp>
      <p:pic>
        <p:nvPicPr>
          <p:cNvPr id="432132" name="Picture 9" descr="catena montaggio industria tessle">
            <a:extLst>
              <a:ext uri="{FF2B5EF4-FFF2-40B4-BE49-F238E27FC236}">
                <a16:creationId xmlns:a16="http://schemas.microsoft.com/office/drawing/2014/main" id="{F50E1A9E-E6B1-C20A-E83B-49DB4D0D059C}"/>
              </a:ext>
            </a:extLst>
          </p:cNvPr>
          <p:cNvPicPr>
            <a:picLocks noGrp="1" noChangeAspect="1" noChangeArrowheads="1"/>
          </p:cNvPicPr>
          <p:nvPr>
            <p:ph sz="quarter" idx="3"/>
          </p:nvPr>
        </p:nvPicPr>
        <p:blipFill>
          <a:blip r:embed="rId4"/>
          <a:srcRect/>
          <a:stretch>
            <a:fillRect/>
          </a:stretch>
        </p:blipFill>
        <p:spPr>
          <a:xfrm>
            <a:off x="468313" y="3716338"/>
            <a:ext cx="4103687" cy="2208212"/>
          </a:xfrm>
          <a:ln w="38100"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32134" name="Picture 14" descr="Lavoratrici dell'industria tessile">
            <a:extLst>
              <a:ext uri="{FF2B5EF4-FFF2-40B4-BE49-F238E27FC236}">
                <a16:creationId xmlns:a16="http://schemas.microsoft.com/office/drawing/2014/main" id="{6074E116-7501-E362-08B1-02B136C4D55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/>
          <a:srcRect r="4700"/>
          <a:stretch/>
        </p:blipFill>
        <p:spPr bwMode="auto">
          <a:xfrm>
            <a:off x="6723063" y="3716338"/>
            <a:ext cx="1792287" cy="2193925"/>
          </a:xfrm>
          <a:prstGeom prst="rect">
            <a:avLst/>
          </a:prstGeom>
          <a:ln w="38100"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32135" name="Picture 4" descr="http://www.rfi.fr/actufr/images/088/chaine_montage432.jpg">
            <a:extLst>
              <a:ext uri="{FF2B5EF4-FFF2-40B4-BE49-F238E27FC236}">
                <a16:creationId xmlns:a16="http://schemas.microsoft.com/office/drawing/2014/main" id="{EFE886DC-E4CF-A36C-7F02-C1642E6BBF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786313" y="758825"/>
            <a:ext cx="3729037" cy="2779713"/>
          </a:xfrm>
          <a:prstGeom prst="rect">
            <a:avLst/>
          </a:prstGeom>
          <a:ln w="38100"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32136" name="Picture 2" descr="http://www.fmf.com.hk/2V0-Assembly%20Line.jpg">
            <a:extLst>
              <a:ext uri="{FF2B5EF4-FFF2-40B4-BE49-F238E27FC236}">
                <a16:creationId xmlns:a16="http://schemas.microsoft.com/office/drawing/2014/main" id="{2BC6E277-509B-1E9F-1E19-C2ACF0DF74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4786313" y="3716338"/>
            <a:ext cx="1730375" cy="2208212"/>
          </a:xfrm>
          <a:prstGeom prst="rect">
            <a:avLst/>
          </a:prstGeom>
          <a:ln w="38100"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Immagine 10">
            <a:extLst>
              <a:ext uri="{FF2B5EF4-FFF2-40B4-BE49-F238E27FC236}">
                <a16:creationId xmlns:a16="http://schemas.microsoft.com/office/drawing/2014/main" id="{E8AB31FF-EC01-286B-4787-7182863628C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8313" y="758825"/>
            <a:ext cx="4103687" cy="2779713"/>
          </a:xfrm>
          <a:prstGeom prst="rect">
            <a:avLst/>
          </a:prstGeom>
          <a:ln w="38100"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AFFCFD4A-54D0-F8AF-3573-D39314969298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146" name="Text Box 1">
            <a:extLst>
              <a:ext uri="{FF2B5EF4-FFF2-40B4-BE49-F238E27FC236}">
                <a16:creationId xmlns:a16="http://schemas.microsoft.com/office/drawing/2014/main" id="{A3B5C2F3-1F07-45EA-B1DE-C9C6401F4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9563" y="6267450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11725BF-E16C-453F-86C7-9DF8F5165859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59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646147" name="Picture 2">
            <a:extLst>
              <a:ext uri="{FF2B5EF4-FFF2-40B4-BE49-F238E27FC236}">
                <a16:creationId xmlns:a16="http://schemas.microsoft.com/office/drawing/2014/main" id="{8F8D53D9-9341-229F-1076-9CC4B7AF36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468313"/>
            <a:ext cx="8226425" cy="5640387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46148" name="Text Box 3">
            <a:extLst>
              <a:ext uri="{FF2B5EF4-FFF2-40B4-BE49-F238E27FC236}">
                <a16:creationId xmlns:a16="http://schemas.microsoft.com/office/drawing/2014/main" id="{C47AE129-B030-7669-E696-B769510216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8875" y="6308725"/>
            <a:ext cx="684212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Linha de montagem numa fábrica de brinquedos na China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4C7D38BD-C6D9-4DFB-5245-A28B46E83877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650" name="Text Box 1">
            <a:extLst>
              <a:ext uri="{FF2B5EF4-FFF2-40B4-BE49-F238E27FC236}">
                <a16:creationId xmlns:a16="http://schemas.microsoft.com/office/drawing/2014/main" id="{CEE6A547-0E00-ED28-C039-510114809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404813"/>
            <a:ext cx="8229600" cy="5580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1150"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882650" algn="l"/>
                <a:tab pos="1797050" algn="l"/>
                <a:tab pos="2711450" algn="l"/>
                <a:tab pos="3625850" algn="l"/>
                <a:tab pos="4540250" algn="l"/>
                <a:tab pos="5454650" algn="l"/>
                <a:tab pos="6369050" algn="l"/>
                <a:tab pos="7283450" algn="l"/>
                <a:tab pos="8197850" algn="l"/>
                <a:tab pos="9112250" algn="l"/>
                <a:tab pos="10026650" algn="l"/>
                <a:tab pos="10304463" algn="l"/>
                <a:tab pos="10761663" algn="l"/>
                <a:tab pos="10763250" algn="l"/>
                <a:tab pos="10764838" algn="l"/>
                <a:tab pos="10766425" algn="l"/>
                <a:tab pos="10768013" algn="l"/>
                <a:tab pos="10769600" algn="l"/>
                <a:tab pos="10771188" algn="l"/>
                <a:tab pos="10772775" algn="l"/>
                <a:tab pos="10774363" algn="l"/>
                <a:tab pos="10775950" algn="l"/>
                <a:tab pos="1077753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lnSpc>
                <a:spcPct val="90000"/>
              </a:lnSpc>
              <a:buClrTx/>
              <a:buFontTx/>
              <a:buNone/>
            </a:pPr>
            <a:r>
              <a:rPr lang="it-IT" altLang="it-CH">
                <a:cs typeface="Arial" panose="020B0604020202020204" pitchFamily="34" charset="0"/>
              </a:rPr>
              <a:t>	</a:t>
            </a:r>
          </a:p>
          <a:p>
            <a:pPr eaLnBrk="1" hangingPunct="1">
              <a:lnSpc>
                <a:spcPct val="90000"/>
              </a:lnSpc>
              <a:spcBef>
                <a:spcPts val="500"/>
              </a:spcBef>
              <a:buClrTx/>
              <a:buFontTx/>
              <a:buNone/>
            </a:pPr>
            <a:r>
              <a:rPr lang="it-IT" altLang="it-CH" sz="2000" b="1">
                <a:cs typeface="Arial" panose="020B0604020202020204" pitchFamily="34" charset="0"/>
              </a:rPr>
              <a:t>Alguns dos princípios fundamentais descobertos por </a:t>
            </a:r>
          </a:p>
          <a:p>
            <a:pPr eaLnBrk="1" hangingPunct="1">
              <a:lnSpc>
                <a:spcPct val="90000"/>
              </a:lnSpc>
              <a:spcBef>
                <a:spcPts val="500"/>
              </a:spcBef>
              <a:buClrTx/>
              <a:buFontTx/>
              <a:buNone/>
            </a:pPr>
            <a:r>
              <a:rPr lang="it-IT" altLang="it-CH" sz="2000" b="1">
                <a:cs typeface="Arial" panose="020B0604020202020204" pitchFamily="34" charset="0"/>
              </a:rPr>
              <a:t>Karl Marx :</a:t>
            </a:r>
          </a:p>
          <a:p>
            <a:pPr eaLnBrk="1" hangingPunct="1">
              <a:lnSpc>
                <a:spcPct val="90000"/>
              </a:lnSpc>
              <a:spcBef>
                <a:spcPts val="500"/>
              </a:spcBef>
              <a:buClrTx/>
              <a:buFontTx/>
              <a:buNone/>
            </a:pPr>
            <a:endParaRPr lang="it-IT" altLang="it-CH" sz="2000" b="1">
              <a:cs typeface="Arial" panose="020B0604020202020204" pitchFamily="34" charset="0"/>
            </a:endParaRPr>
          </a:p>
          <a:p>
            <a:pPr eaLnBrk="1" hangingPunct="1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it-IT" altLang="it-CH">
                <a:cs typeface="Arial" panose="020B0604020202020204" pitchFamily="34" charset="0"/>
              </a:rPr>
              <a:t>A </a:t>
            </a:r>
            <a:r>
              <a:rPr lang="it-IT" altLang="it-CH" b="1" u="sng">
                <a:solidFill>
                  <a:srgbClr val="FF3300"/>
                </a:solidFill>
                <a:cs typeface="Arial" panose="020B0604020202020204" pitchFamily="34" charset="0"/>
              </a:rPr>
              <a:t>propriedade privada</a:t>
            </a:r>
            <a:r>
              <a:rPr lang="it-IT" altLang="it-CH">
                <a:cs typeface="Arial" panose="020B0604020202020204" pitchFamily="34" charset="0"/>
              </a:rPr>
              <a:t> do solo                  e dos modos de produção</a:t>
            </a:r>
          </a:p>
          <a:p>
            <a:pPr eaLnBrk="1" hangingPunct="1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it-IT" altLang="it-CH">
                <a:cs typeface="Arial" panose="020B0604020202020204" pitchFamily="34" charset="0"/>
              </a:rPr>
              <a:t>divide a sociedade em </a:t>
            </a:r>
            <a:r>
              <a:rPr lang="it-IT" altLang="it-CH" b="1" u="sng">
                <a:solidFill>
                  <a:srgbClr val="FF3300"/>
                </a:solidFill>
                <a:cs typeface="Arial" panose="020B0604020202020204" pitchFamily="34" charset="0"/>
              </a:rPr>
              <a:t>classes sociais</a:t>
            </a:r>
            <a:r>
              <a:rPr lang="it-IT" altLang="it-CH" b="1">
                <a:cs typeface="Arial" panose="020B0604020202020204" pitchFamily="34" charset="0"/>
              </a:rPr>
              <a:t>  </a:t>
            </a:r>
          </a:p>
          <a:p>
            <a:pPr eaLnBrk="1" hangingPunct="1">
              <a:lnSpc>
                <a:spcPct val="90000"/>
              </a:lnSpc>
              <a:spcBef>
                <a:spcPts val="500"/>
              </a:spcBef>
              <a:buClrTx/>
              <a:buFontTx/>
              <a:buNone/>
            </a:pPr>
            <a:r>
              <a:rPr lang="it-IT" altLang="it-CH" sz="2000">
                <a:cs typeface="Arial" panose="020B0604020202020204" pitchFamily="34" charset="0"/>
              </a:rPr>
              <a:t>	(</a:t>
            </a:r>
            <a:r>
              <a:rPr lang="it-IT" altLang="it-CH" sz="2000" u="sng">
                <a:cs typeface="Arial" panose="020B0604020202020204" pitchFamily="34" charset="0"/>
              </a:rPr>
              <a:t>burguesia e proletariado</a:t>
            </a:r>
            <a:r>
              <a:rPr lang="it-IT" altLang="it-CH" sz="2000">
                <a:cs typeface="Arial" panose="020B0604020202020204" pitchFamily="34" charset="0"/>
              </a:rPr>
              <a:t>)</a:t>
            </a:r>
          </a:p>
          <a:p>
            <a:pPr eaLnBrk="1" hangingPunct="1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it-IT" altLang="it-CH">
                <a:cs typeface="Arial" panose="020B0604020202020204" pitchFamily="34" charset="0"/>
              </a:rPr>
              <a:t>em luta entre elas (</a:t>
            </a:r>
            <a:r>
              <a:rPr lang="fr-CH" altLang="it-CH" b="1" u="sng">
                <a:solidFill>
                  <a:srgbClr val="FF3300"/>
                </a:solidFill>
                <a:cs typeface="Arial" panose="020B0604020202020204" pitchFamily="34" charset="0"/>
              </a:rPr>
              <a:t>luta</a:t>
            </a:r>
            <a:r>
              <a:rPr lang="it-IT" altLang="it-CH" b="1" u="sng">
                <a:solidFill>
                  <a:srgbClr val="FF3300"/>
                </a:solidFill>
                <a:cs typeface="Arial" panose="020B0604020202020204" pitchFamily="34" charset="0"/>
              </a:rPr>
              <a:t> de classes</a:t>
            </a:r>
            <a:r>
              <a:rPr lang="it-IT" altLang="it-CH">
                <a:cs typeface="Arial" panose="020B0604020202020204" pitchFamily="34" charset="0"/>
              </a:rPr>
              <a:t>)</a:t>
            </a:r>
          </a:p>
          <a:p>
            <a:pPr eaLnBrk="1" hangingPunct="1">
              <a:lnSpc>
                <a:spcPct val="90000"/>
              </a:lnSpc>
              <a:spcBef>
                <a:spcPts val="350"/>
              </a:spcBef>
              <a:buClrTx/>
              <a:buFontTx/>
              <a:buNone/>
            </a:pPr>
            <a:r>
              <a:rPr lang="it-IT" altLang="it-CH" sz="1400">
                <a:cs typeface="Arial" panose="020B0604020202020204" pitchFamily="34" charset="0"/>
              </a:rPr>
              <a:t>  </a:t>
            </a:r>
          </a:p>
          <a:p>
            <a:pPr eaLnBrk="1" hangingPunct="1">
              <a:lnSpc>
                <a:spcPct val="90000"/>
              </a:lnSpc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it-IT" altLang="it-CH" sz="2400">
                <a:cs typeface="Arial" panose="020B0604020202020204" pitchFamily="34" charset="0"/>
              </a:rPr>
              <a:t>Aqueles que não têm dinheiro têm de vender a sua força de trabalho.</a:t>
            </a:r>
          </a:p>
          <a:p>
            <a:pPr eaLnBrk="1" hangingPunct="1">
              <a:lnSpc>
                <a:spcPct val="90000"/>
              </a:lnSpc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it-IT" altLang="it-CH" sz="2400">
                <a:cs typeface="Arial" panose="020B0604020202020204" pitchFamily="34" charset="0"/>
              </a:rPr>
              <a:t>Aqueles que têm dinheiro podem comprar a força de trabalho e apropriar-se da mais-valia por ela criada </a:t>
            </a:r>
          </a:p>
        </p:txBody>
      </p:sp>
      <p:sp>
        <p:nvSpPr>
          <p:cNvPr id="539651" name="Text Box 2">
            <a:extLst>
              <a:ext uri="{FF2B5EF4-FFF2-40B4-BE49-F238E27FC236}">
                <a16:creationId xmlns:a16="http://schemas.microsoft.com/office/drawing/2014/main" id="{C4335104-6655-6A0B-4FEF-607A48FEDC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3BEBC33-7BEF-49A4-B187-B2DB43C18CB1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6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pic>
        <p:nvPicPr>
          <p:cNvPr id="539652" name="Picture 3">
            <a:extLst>
              <a:ext uri="{FF2B5EF4-FFF2-40B4-BE49-F238E27FC236}">
                <a16:creationId xmlns:a16="http://schemas.microsoft.com/office/drawing/2014/main" id="{D7E5515B-DC8B-94BD-410B-08A193E543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92950" y="549275"/>
            <a:ext cx="1087438" cy="1836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72713DBC-F549-C867-EDD7-A72327603B67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194" name="Text Box 1">
            <a:extLst>
              <a:ext uri="{FF2B5EF4-FFF2-40B4-BE49-F238E27FC236}">
                <a16:creationId xmlns:a16="http://schemas.microsoft.com/office/drawing/2014/main" id="{B6A3E1CE-6243-AC33-F213-5E2F2ADB53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2913" y="6005513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0AB52EC4-8588-488B-BF16-A059079C55F8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60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648195" name="Text Box 2">
            <a:extLst>
              <a:ext uri="{FF2B5EF4-FFF2-40B4-BE49-F238E27FC236}">
                <a16:creationId xmlns:a16="http://schemas.microsoft.com/office/drawing/2014/main" id="{99A0F8AD-0AC0-6233-C935-1570C53EC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5697538"/>
            <a:ext cx="7777163" cy="78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INDÚSTRIA DA ROUPA</a:t>
            </a:r>
            <a:r>
              <a:rPr lang="fr-CH" altLang="it-CH" sz="1800">
                <a:solidFill>
                  <a:srgbClr val="FFFFFF"/>
                </a:solidFill>
                <a:cs typeface="Arial" panose="020B0604020202020204" pitchFamily="34" charset="0"/>
              </a:rPr>
              <a:t>: HONG KONG 1970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>
                <a:solidFill>
                  <a:srgbClr val="FFFFFF"/>
                </a:solidFill>
                <a:cs typeface="Arial" panose="020B0604020202020204" pitchFamily="34" charset="0"/>
              </a:rPr>
              <a:t>O inferno do trabalho – um trabalho infernal: tudo para produzir mais.</a:t>
            </a:r>
          </a:p>
        </p:txBody>
      </p:sp>
      <p:pic>
        <p:nvPicPr>
          <p:cNvPr id="648196" name="Picture 3">
            <a:extLst>
              <a:ext uri="{FF2B5EF4-FFF2-40B4-BE49-F238E27FC236}">
                <a16:creationId xmlns:a16="http://schemas.microsoft.com/office/drawing/2014/main" id="{6A0A23EA-7B3C-5E3A-CB45-BF4D520ED1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bright="24000" contras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188913"/>
            <a:ext cx="8675688" cy="542925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>
                    <a:lum bright="24000" contrast="20000"/>
                  </a:blip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87039D6D-2677-B043-7EF9-F6D14F5B81EA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5202" name="Picture 2" descr="C:\Users\Enrico\Desktop\Vietnam jpeg.jpg">
            <a:extLst>
              <a:ext uri="{FF2B5EF4-FFF2-40B4-BE49-F238E27FC236}">
                <a16:creationId xmlns:a16="http://schemas.microsoft.com/office/drawing/2014/main" id="{CF4688DC-593A-846F-A870-A8107A1A01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54038" y="3716338"/>
            <a:ext cx="3770312" cy="2505075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35203" name="Picture 3" descr="C:\Users\Enrico\Desktop\Indonesia jpeg.jpg">
            <a:extLst>
              <a:ext uri="{FF2B5EF4-FFF2-40B4-BE49-F238E27FC236}">
                <a16:creationId xmlns:a16="http://schemas.microsoft.com/office/drawing/2014/main" id="{9F9AAEEB-E3D7-D083-FCFC-37A0F1734E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54038" y="449263"/>
            <a:ext cx="4105275" cy="2752725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35204" name="Picture 4" descr="C:\Users\Enrico\Desktop\Filippines jpeg.jpg">
            <a:extLst>
              <a:ext uri="{FF2B5EF4-FFF2-40B4-BE49-F238E27FC236}">
                <a16:creationId xmlns:a16="http://schemas.microsoft.com/office/drawing/2014/main" id="{3B22F1E6-1DA6-37FA-6578-B28E8C8C8A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903788" y="449263"/>
            <a:ext cx="3760787" cy="2752725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35205" name="Picture 5" descr="C:\Users\Enrico\Desktop\Srylanka jpeg.jpg">
            <a:extLst>
              <a:ext uri="{FF2B5EF4-FFF2-40B4-BE49-F238E27FC236}">
                <a16:creationId xmlns:a16="http://schemas.microsoft.com/office/drawing/2014/main" id="{4B9AE448-0C9F-2F81-82AD-AC7609F338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4564063" y="3716338"/>
            <a:ext cx="4100512" cy="2513012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650246" name="CasellaDiTesto 3">
            <a:extLst>
              <a:ext uri="{FF2B5EF4-FFF2-40B4-BE49-F238E27FC236}">
                <a16:creationId xmlns:a16="http://schemas.microsoft.com/office/drawing/2014/main" id="{054CCD48-0E33-862B-58F2-F39581E174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125" y="3201988"/>
            <a:ext cx="16938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it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INDONÉSIA</a:t>
            </a:r>
          </a:p>
        </p:txBody>
      </p:sp>
      <p:sp>
        <p:nvSpPr>
          <p:cNvPr id="650247" name="CasellaDiTesto 4">
            <a:extLst>
              <a:ext uri="{FF2B5EF4-FFF2-40B4-BE49-F238E27FC236}">
                <a16:creationId xmlns:a16="http://schemas.microsoft.com/office/drawing/2014/main" id="{EA3CF1FC-9E91-8B9D-6DD6-6316BE029F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5463" y="3205163"/>
            <a:ext cx="15382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it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FILIPINAS</a:t>
            </a:r>
          </a:p>
        </p:txBody>
      </p:sp>
      <p:sp>
        <p:nvSpPr>
          <p:cNvPr id="650248" name="CasellaDiTesto 5">
            <a:extLst>
              <a:ext uri="{FF2B5EF4-FFF2-40B4-BE49-F238E27FC236}">
                <a16:creationId xmlns:a16="http://schemas.microsoft.com/office/drawing/2014/main" id="{DF0A264D-EC90-C3EB-C4A2-23636A98C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2275" y="6221413"/>
            <a:ext cx="12239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VIETNÃ</a:t>
            </a:r>
          </a:p>
        </p:txBody>
      </p:sp>
      <p:sp>
        <p:nvSpPr>
          <p:cNvPr id="650249" name="CasellaDiTesto 6">
            <a:extLst>
              <a:ext uri="{FF2B5EF4-FFF2-40B4-BE49-F238E27FC236}">
                <a16:creationId xmlns:a16="http://schemas.microsoft.com/office/drawing/2014/main" id="{38BDB079-6CE1-B07F-BBF9-33157B1EA1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2488" y="6232525"/>
            <a:ext cx="16208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SRI LANKA</a:t>
            </a:r>
          </a:p>
        </p:txBody>
      </p:sp>
      <p:sp>
        <p:nvSpPr>
          <p:cNvPr id="470026" name="CasellaDiTesto 1">
            <a:extLst>
              <a:ext uri="{FF2B5EF4-FFF2-40B4-BE49-F238E27FC236}">
                <a16:creationId xmlns:a16="http://schemas.microsoft.com/office/drawing/2014/main" id="{D068A94E-FEE8-B861-E4D1-8041E28CE2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5175" y="3284538"/>
            <a:ext cx="2520950" cy="369887"/>
          </a:xfrm>
          <a:prstGeom prst="rect">
            <a:avLst/>
          </a:prstGeom>
          <a:solidFill>
            <a:srgbClr val="FFFF00"/>
          </a:solidFill>
          <a:ln w="9525">
            <a:solidFill>
              <a:schemeClr val="accent4">
                <a:lumMod val="10000"/>
              </a:schemeClr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it-CH" altLang="it-CH" sz="1800" b="1" dirty="0">
                <a:solidFill>
                  <a:srgbClr val="000000"/>
                </a:solidFill>
                <a:cs typeface="Arial" charset="0"/>
              </a:rPr>
              <a:t>A GLOBALIZAÇÃO</a:t>
            </a:r>
          </a:p>
        </p:txBody>
      </p:sp>
      <p:sp>
        <p:nvSpPr>
          <p:cNvPr id="650251" name="Segnaposto numero diapositiva 1">
            <a:extLst>
              <a:ext uri="{FF2B5EF4-FFF2-40B4-BE49-F238E27FC236}">
                <a16:creationId xmlns:a16="http://schemas.microsoft.com/office/drawing/2014/main" id="{B2ACD1EB-00BF-2081-E736-462A235D07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40550" y="5929313"/>
            <a:ext cx="2133600" cy="4762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4F027C65-7E1C-4693-89CA-164D38A67FB1}" type="slidenum">
              <a:rPr lang="it-IT" altLang="en-US" sz="1400" smtClean="0"/>
              <a:pPr>
                <a:spcBef>
                  <a:spcPct val="0"/>
                </a:spcBef>
                <a:buFontTx/>
                <a:buNone/>
              </a:pPr>
              <a:t>61</a:t>
            </a:fld>
            <a:endParaRPr lang="it-IT" altLang="en-US" sz="1400"/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2CF53434-7446-260B-AF05-8AE5D5B936D5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290" name="Segnaposto numero diapositiva 1">
            <a:extLst>
              <a:ext uri="{FF2B5EF4-FFF2-40B4-BE49-F238E27FC236}">
                <a16:creationId xmlns:a16="http://schemas.microsoft.com/office/drawing/2014/main" id="{5B71D18E-E9DA-22E9-3761-7C9A278B91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840538" y="6188075"/>
            <a:ext cx="2133600" cy="4762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405A7DE9-4E20-4923-8155-3A650592D4BE}" type="slidenum">
              <a:rPr lang="it-IT" altLang="en-US" sz="1400" smtClean="0"/>
              <a:pPr>
                <a:spcBef>
                  <a:spcPct val="0"/>
                </a:spcBef>
                <a:buFontTx/>
                <a:buNone/>
              </a:pPr>
              <a:t>62</a:t>
            </a:fld>
            <a:endParaRPr lang="it-IT" altLang="en-US" sz="1400"/>
          </a:p>
        </p:txBody>
      </p:sp>
      <p:pic>
        <p:nvPicPr>
          <p:cNvPr id="436227" name="Picture 3" descr="C:\Users\Enrico\Desktop\Haiti jpeg.jpg">
            <a:extLst>
              <a:ext uri="{FF2B5EF4-FFF2-40B4-BE49-F238E27FC236}">
                <a16:creationId xmlns:a16="http://schemas.microsoft.com/office/drawing/2014/main" id="{F77FEBBE-07EE-2C65-3AFD-FA06A198A6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84213" y="2708275"/>
            <a:ext cx="7759700" cy="3929063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652292" name="CasellaDiTesto 2">
            <a:extLst>
              <a:ext uri="{FF2B5EF4-FFF2-40B4-BE49-F238E27FC236}">
                <a16:creationId xmlns:a16="http://schemas.microsoft.com/office/drawing/2014/main" id="{D1191B08-1B79-8BFE-3D01-66BDDD46DF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8625" y="625475"/>
            <a:ext cx="2663825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it-CH" sz="1800">
                <a:solidFill>
                  <a:srgbClr val="FFFFFF"/>
                </a:solidFill>
                <a:cs typeface="Arial" panose="020B0604020202020204" pitchFamily="34" charset="0"/>
              </a:rPr>
              <a:t>O Haiti é o país mais pobre do mundo: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it-CH" sz="1800">
                <a:solidFill>
                  <a:srgbClr val="FFFFFF"/>
                </a:solidFill>
                <a:cs typeface="Arial" panose="020B0604020202020204" pitchFamily="34" charset="0"/>
              </a:rPr>
              <a:t>aqui a mão de obra está disponível a preços muito baixos.</a:t>
            </a: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436229" name="Picture 4" descr="C:\Users\Enrico\Desktop\H.jpg">
            <a:extLst>
              <a:ext uri="{FF2B5EF4-FFF2-40B4-BE49-F238E27FC236}">
                <a16:creationId xmlns:a16="http://schemas.microsoft.com/office/drawing/2014/main" id="{FE8B8BAE-DB69-6BD4-CC62-52DD38F4FC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84213" y="271463"/>
            <a:ext cx="3887787" cy="2185987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cxnSp>
        <p:nvCxnSpPr>
          <p:cNvPr id="7" name="Connettore 2 6">
            <a:extLst>
              <a:ext uri="{FF2B5EF4-FFF2-40B4-BE49-F238E27FC236}">
                <a16:creationId xmlns:a16="http://schemas.microsoft.com/office/drawing/2014/main" id="{032C59BF-D48D-D17F-1ED0-F51D83EBADA2}"/>
              </a:ext>
            </a:extLst>
          </p:cNvPr>
          <p:cNvCxnSpPr/>
          <p:nvPr/>
        </p:nvCxnSpPr>
        <p:spPr>
          <a:xfrm flipV="1">
            <a:off x="2787650" y="1200150"/>
            <a:ext cx="71438" cy="288925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2295" name="CasellaDiTesto 7">
            <a:extLst>
              <a:ext uri="{FF2B5EF4-FFF2-40B4-BE49-F238E27FC236}">
                <a16:creationId xmlns:a16="http://schemas.microsoft.com/office/drawing/2014/main" id="{43D4549C-7BDF-7BDC-1254-C55EFFECF4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0" y="1433513"/>
            <a:ext cx="431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800" b="1">
                <a:solidFill>
                  <a:srgbClr val="161616"/>
                </a:solidFill>
                <a:cs typeface="Arial" panose="020B0604020202020204" pitchFamily="34" charset="0"/>
              </a:rPr>
              <a:t>Haiti</a:t>
            </a:r>
          </a:p>
        </p:txBody>
      </p:sp>
      <p:sp>
        <p:nvSpPr>
          <p:cNvPr id="652296" name="CasellaDiTesto 8">
            <a:extLst>
              <a:ext uri="{FF2B5EF4-FFF2-40B4-BE49-F238E27FC236}">
                <a16:creationId xmlns:a16="http://schemas.microsoft.com/office/drawing/2014/main" id="{BB93E28C-682D-8A80-42DA-D589324B0F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5150" y="836613"/>
            <a:ext cx="504825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800" b="1">
                <a:solidFill>
                  <a:srgbClr val="161616"/>
                </a:solidFill>
                <a:cs typeface="Arial" panose="020B0604020202020204" pitchFamily="34" charset="0"/>
              </a:rPr>
              <a:t>Cuba</a:t>
            </a:r>
          </a:p>
        </p:txBody>
      </p:sp>
      <p:sp>
        <p:nvSpPr>
          <p:cNvPr id="652297" name="CasellaDiTesto 9">
            <a:extLst>
              <a:ext uri="{FF2B5EF4-FFF2-40B4-BE49-F238E27FC236}">
                <a16:creationId xmlns:a16="http://schemas.microsoft.com/office/drawing/2014/main" id="{020B9A53-2E68-578D-FA49-FAE8A2BC1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9088" y="2211388"/>
            <a:ext cx="9921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800" b="1">
                <a:solidFill>
                  <a:srgbClr val="161616"/>
                </a:solidFill>
                <a:cs typeface="Arial" panose="020B0604020202020204" pitchFamily="34" charset="0"/>
              </a:rPr>
              <a:t>South America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6014FBE9-995D-22BD-A6B9-DAD4097A61A7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4338" name="Picture 4" descr="C:\Users\Enrico\Desktop\Etiopia 1 jpeg.jpg">
            <a:extLst>
              <a:ext uri="{FF2B5EF4-FFF2-40B4-BE49-F238E27FC236}">
                <a16:creationId xmlns:a16="http://schemas.microsoft.com/office/drawing/2014/main" id="{13853832-CFDE-4ED3-59F0-CB393E8463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675" y="755650"/>
            <a:ext cx="8024813" cy="5332413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54339" name="CasellaDiTesto 3">
            <a:extLst>
              <a:ext uri="{FF2B5EF4-FFF2-40B4-BE49-F238E27FC236}">
                <a16:creationId xmlns:a16="http://schemas.microsoft.com/office/drawing/2014/main" id="{C8B1D45E-45F4-F94A-8BB4-318E5FB14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6205538"/>
            <a:ext cx="8385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t>Em fábricas chinesas na Etiópia, os trabalhadores trabalham muito mas são muito mal pagos.</a:t>
            </a:r>
          </a:p>
        </p:txBody>
      </p:sp>
      <p:sp>
        <p:nvSpPr>
          <p:cNvPr id="654340" name="CasellaDiTesto 1">
            <a:extLst>
              <a:ext uri="{FF2B5EF4-FFF2-40B4-BE49-F238E27FC236}">
                <a16:creationId xmlns:a16="http://schemas.microsoft.com/office/drawing/2014/main" id="{DF3CE143-DC38-2788-3749-12CCF176E6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675" y="404813"/>
            <a:ext cx="1693863" cy="2762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it-CH" altLang="it-CH" sz="1200" b="1">
                <a:solidFill>
                  <a:srgbClr val="000000"/>
                </a:solidFill>
                <a:cs typeface="Arial" panose="020B0604020202020204" pitchFamily="34" charset="0"/>
              </a:rPr>
              <a:t>A globalização</a:t>
            </a:r>
          </a:p>
        </p:txBody>
      </p:sp>
      <p:sp>
        <p:nvSpPr>
          <p:cNvPr id="654341" name="Segnaposto numero diapositiva 1">
            <a:extLst>
              <a:ext uri="{FF2B5EF4-FFF2-40B4-BE49-F238E27FC236}">
                <a16:creationId xmlns:a16="http://schemas.microsoft.com/office/drawing/2014/main" id="{8B19476A-A75F-3CA8-58D9-54036C4A95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804025" y="6205538"/>
            <a:ext cx="2133600" cy="4762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87AE86A1-9EBE-4F50-8206-2237FECFC140}" type="slidenum">
              <a:rPr lang="it-IT" altLang="en-US" sz="1400" smtClean="0"/>
              <a:pPr>
                <a:spcBef>
                  <a:spcPct val="0"/>
                </a:spcBef>
                <a:buFontTx/>
                <a:buNone/>
              </a:pPr>
              <a:t>63</a:t>
            </a:fld>
            <a:endParaRPr lang="it-IT" altLang="en-US" sz="1400"/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039C662A-4BC3-ED61-9C59-0CEA07DC2FEE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410" name="Segnaposto numero diapositiva 3">
            <a:extLst>
              <a:ext uri="{FF2B5EF4-FFF2-40B4-BE49-F238E27FC236}">
                <a16:creationId xmlns:a16="http://schemas.microsoft.com/office/drawing/2014/main" id="{06394723-6573-4C54-AAEF-6EA46DFC29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 flipH="1">
            <a:off x="8675688" y="6249988"/>
            <a:ext cx="387350" cy="3333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93EAE4EB-E81E-48B9-8891-3BAA46159BA6}" type="slidenum">
              <a:rPr lang="it-IT" altLang="en-US" sz="1400" smtClean="0"/>
              <a:pPr>
                <a:spcBef>
                  <a:spcPct val="0"/>
                </a:spcBef>
                <a:buFontTx/>
                <a:buNone/>
              </a:pPr>
              <a:t>64</a:t>
            </a:fld>
            <a:endParaRPr lang="it-IT" altLang="en-US" sz="1400"/>
          </a:p>
        </p:txBody>
      </p:sp>
      <p:pic>
        <p:nvPicPr>
          <p:cNvPr id="438275" name="Picture 2" descr="C:\Users\Enrico\Desktop\Scarpa.jpg">
            <a:extLst>
              <a:ext uri="{FF2B5EF4-FFF2-40B4-BE49-F238E27FC236}">
                <a16:creationId xmlns:a16="http://schemas.microsoft.com/office/drawing/2014/main" id="{7A852FAC-E82C-15CE-403E-87B298FEFB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484438" y="2079625"/>
            <a:ext cx="3959225" cy="2693988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657412" name="CasellaDiTesto 4">
            <a:extLst>
              <a:ext uri="{FF2B5EF4-FFF2-40B4-BE49-F238E27FC236}">
                <a16:creationId xmlns:a16="http://schemas.microsoft.com/office/drawing/2014/main" id="{F94E387D-E0B2-8F28-4D65-83194DD5C4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2375" y="4557713"/>
            <a:ext cx="3959225" cy="2159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it-CH" sz="800" b="1">
                <a:solidFill>
                  <a:srgbClr val="000308"/>
                </a:solidFill>
                <a:cs typeface="Arial" panose="020B0604020202020204" pitchFamily="34" charset="0"/>
              </a:rPr>
              <a:t>Os trabalhadores recebem apenas 0,4% das receitas provenientes da venda</a:t>
            </a:r>
            <a:r>
              <a:rPr lang="it-CH" altLang="it-CH" sz="800" b="1">
                <a:solidFill>
                  <a:srgbClr val="000308"/>
                </a:solidFill>
                <a:cs typeface="Arial" panose="020B0604020202020204" pitchFamily="34" charset="0"/>
              </a:rPr>
              <a:t>.</a:t>
            </a:r>
          </a:p>
        </p:txBody>
      </p:sp>
      <p:pic>
        <p:nvPicPr>
          <p:cNvPr id="438277" name="Picture 2" descr="C:\Users\Enrico\Desktop\Scarpe cina jpeg.jpg">
            <a:extLst>
              <a:ext uri="{FF2B5EF4-FFF2-40B4-BE49-F238E27FC236}">
                <a16:creationId xmlns:a16="http://schemas.microsoft.com/office/drawing/2014/main" id="{4C82A0FD-4FF9-E15F-41DE-71DB060802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88925" y="333375"/>
            <a:ext cx="2403475" cy="1655763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38278" name="Picture 3" descr="C:\Users\Enrico\Desktop\Scarpe messico jpeg.jpg">
            <a:extLst>
              <a:ext uri="{FF2B5EF4-FFF2-40B4-BE49-F238E27FC236}">
                <a16:creationId xmlns:a16="http://schemas.microsoft.com/office/drawing/2014/main" id="{A39D5D71-864D-40F8-8357-7D38DBCBBD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156325" y="333375"/>
            <a:ext cx="2401888" cy="1625600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38279" name="Picture 4" descr="C:\Users\Enrico\Desktop\Scarpa Java jpeg.jpg">
            <a:extLst>
              <a:ext uri="{FF2B5EF4-FFF2-40B4-BE49-F238E27FC236}">
                <a16:creationId xmlns:a16="http://schemas.microsoft.com/office/drawing/2014/main" id="{E82B5C13-805F-D46C-3C01-354C67D802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3284538" y="333375"/>
            <a:ext cx="2359025" cy="1625600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38280" name="Picture 5" descr="C:\Users\Enrico\Desktop\Scarpa albania.jpg">
            <a:extLst>
              <a:ext uri="{FF2B5EF4-FFF2-40B4-BE49-F238E27FC236}">
                <a16:creationId xmlns:a16="http://schemas.microsoft.com/office/drawing/2014/main" id="{BCCA919D-594A-6B32-423C-15B9517849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6778625" y="2079625"/>
            <a:ext cx="1779588" cy="2693988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38281" name="Picture 6" descr="C:\Users\Enrico\Desktop\Scarpe peru jpeg.jpg">
            <a:extLst>
              <a:ext uri="{FF2B5EF4-FFF2-40B4-BE49-F238E27FC236}">
                <a16:creationId xmlns:a16="http://schemas.microsoft.com/office/drawing/2014/main" id="{63BFF5C9-7061-6DFF-158F-9C03FB4B67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/>
          <a:srcRect r="5215" b="1550"/>
          <a:stretch>
            <a:fillRect/>
          </a:stretch>
        </p:blipFill>
        <p:spPr bwMode="auto">
          <a:xfrm>
            <a:off x="288925" y="4940300"/>
            <a:ext cx="2627313" cy="1697038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38282" name="Picture 7" descr="C:\Users\Enrico\Desktop\Scarpe india jpeg.jpg">
            <a:extLst>
              <a:ext uri="{FF2B5EF4-FFF2-40B4-BE49-F238E27FC236}">
                <a16:creationId xmlns:a16="http://schemas.microsoft.com/office/drawing/2014/main" id="{987575F7-B366-D935-5CD0-9AD1BA6E7F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216275" y="4940300"/>
            <a:ext cx="2255838" cy="1697038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657419" name="CasellaDiTesto 1">
            <a:extLst>
              <a:ext uri="{FF2B5EF4-FFF2-40B4-BE49-F238E27FC236}">
                <a16:creationId xmlns:a16="http://schemas.microsoft.com/office/drawing/2014/main" id="{F7086600-0901-EC0C-23AB-7AA2492843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675" y="2159000"/>
            <a:ext cx="20875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1600" b="1">
                <a:solidFill>
                  <a:srgbClr val="FFFFFF"/>
                </a:solidFill>
                <a:cs typeface="Arial" panose="020B0604020202020204" pitchFamily="34" charset="0"/>
              </a:rPr>
              <a:t>Pago para a fábrica na Indonésia: </a:t>
            </a:r>
            <a:r>
              <a:rPr lang="it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12%</a:t>
            </a:r>
          </a:p>
        </p:txBody>
      </p:sp>
      <p:sp>
        <p:nvSpPr>
          <p:cNvPr id="657420" name="CasellaDiTesto 2">
            <a:extLst>
              <a:ext uri="{FF2B5EF4-FFF2-40B4-BE49-F238E27FC236}">
                <a16:creationId xmlns:a16="http://schemas.microsoft.com/office/drawing/2014/main" id="{16896D79-C80C-3E2D-5442-FFBAEAAC01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875" y="3159125"/>
            <a:ext cx="1630363" cy="1370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1100" b="1" u="sng">
                <a:solidFill>
                  <a:srgbClr val="FFFFFF"/>
                </a:solidFill>
                <a:cs typeface="Arial" panose="020B0604020202020204" pitchFamily="34" charset="0"/>
              </a:rPr>
              <a:t>Salários:    </a:t>
            </a:r>
            <a:r>
              <a:rPr lang="it-CH" altLang="it-CH" sz="1400" b="1" u="sng">
                <a:solidFill>
                  <a:srgbClr val="FFFFFF"/>
                </a:solidFill>
                <a:cs typeface="Arial" panose="020B0604020202020204" pitchFamily="34" charset="0"/>
              </a:rPr>
              <a:t>0,4 %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it-CH" altLang="it-CH" sz="1100" b="1">
              <a:solidFill>
                <a:srgbClr val="FFFFFF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1100" b="1">
                <a:solidFill>
                  <a:srgbClr val="FFFFFF"/>
                </a:solidFill>
                <a:cs typeface="Arial" panose="020B0604020202020204" pitchFamily="34" charset="0"/>
              </a:rPr>
              <a:t>Material:   </a:t>
            </a:r>
            <a:r>
              <a:rPr lang="it-CH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8 %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it-CH" altLang="it-CH" sz="1100" b="1">
              <a:solidFill>
                <a:srgbClr val="FFFFFF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1100" b="1">
                <a:solidFill>
                  <a:srgbClr val="FFFFFF"/>
                </a:solidFill>
                <a:cs typeface="Arial" panose="020B0604020202020204" pitchFamily="34" charset="0"/>
              </a:rPr>
              <a:t>Outros custos: </a:t>
            </a:r>
            <a:r>
              <a:rPr lang="it-CH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1,6 %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it-CH" altLang="it-CH" sz="1100" b="1">
              <a:solidFill>
                <a:srgbClr val="FFFFFF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1100" b="1">
                <a:solidFill>
                  <a:srgbClr val="FFFFFF"/>
                </a:solidFill>
                <a:cs typeface="Arial" panose="020B0604020202020204" pitchFamily="34" charset="0"/>
              </a:rPr>
              <a:t>Lucro:      </a:t>
            </a:r>
            <a:r>
              <a:rPr lang="it-CH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2 %</a:t>
            </a:r>
          </a:p>
        </p:txBody>
      </p:sp>
      <p:pic>
        <p:nvPicPr>
          <p:cNvPr id="438285" name="Picture 9" descr="C:\Users\Enrico\Desktop\Scarpe bosnia jpeg.jpg">
            <a:extLst>
              <a:ext uri="{FF2B5EF4-FFF2-40B4-BE49-F238E27FC236}">
                <a16:creationId xmlns:a16="http://schemas.microsoft.com/office/drawing/2014/main" id="{D2D4B690-EB21-BE74-D7E0-D3D64A251A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5732463" y="4948238"/>
            <a:ext cx="2825750" cy="1689100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657422" name="CasellaDiTesto 10">
            <a:extLst>
              <a:ext uri="{FF2B5EF4-FFF2-40B4-BE49-F238E27FC236}">
                <a16:creationId xmlns:a16="http://schemas.microsoft.com/office/drawing/2014/main" id="{84ABA6CB-E233-91E5-0FCA-03EDFE127B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2813" y="1771650"/>
            <a:ext cx="45085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800">
                <a:solidFill>
                  <a:srgbClr val="FFFFFF"/>
                </a:solidFill>
                <a:cs typeface="Arial" panose="020B0604020202020204" pitchFamily="34" charset="0"/>
              </a:rPr>
              <a:t>Cina</a:t>
            </a:r>
          </a:p>
        </p:txBody>
      </p:sp>
      <p:sp>
        <p:nvSpPr>
          <p:cNvPr id="657423" name="CasellaDiTesto 11">
            <a:extLst>
              <a:ext uri="{FF2B5EF4-FFF2-40B4-BE49-F238E27FC236}">
                <a16:creationId xmlns:a16="http://schemas.microsoft.com/office/drawing/2014/main" id="{76BA6789-00CC-B5B8-FBB0-B4158EAFF8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0175" y="1743075"/>
            <a:ext cx="43338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800">
                <a:solidFill>
                  <a:srgbClr val="FFFFFF"/>
                </a:solidFill>
                <a:cs typeface="Arial" panose="020B0604020202020204" pitchFamily="34" charset="0"/>
              </a:rPr>
              <a:t>Java</a:t>
            </a:r>
          </a:p>
        </p:txBody>
      </p:sp>
      <p:sp>
        <p:nvSpPr>
          <p:cNvPr id="657424" name="CasellaDiTesto 12">
            <a:extLst>
              <a:ext uri="{FF2B5EF4-FFF2-40B4-BE49-F238E27FC236}">
                <a16:creationId xmlns:a16="http://schemas.microsoft.com/office/drawing/2014/main" id="{82CDCF5A-5AF1-0CDE-B476-AFBD250543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3538" y="1743075"/>
            <a:ext cx="574675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800">
                <a:solidFill>
                  <a:srgbClr val="FFFFFF"/>
                </a:solidFill>
                <a:cs typeface="Arial" panose="020B0604020202020204" pitchFamily="34" charset="0"/>
              </a:rPr>
              <a:t>Mexico</a:t>
            </a:r>
          </a:p>
        </p:txBody>
      </p:sp>
      <p:sp>
        <p:nvSpPr>
          <p:cNvPr id="657425" name="CasellaDiTesto 13">
            <a:extLst>
              <a:ext uri="{FF2B5EF4-FFF2-40B4-BE49-F238E27FC236}">
                <a16:creationId xmlns:a16="http://schemas.microsoft.com/office/drawing/2014/main" id="{F5C97E23-0751-6264-7E1C-BB3AD5796A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9088" y="3427413"/>
            <a:ext cx="601662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800">
                <a:solidFill>
                  <a:srgbClr val="000308"/>
                </a:solidFill>
                <a:cs typeface="Arial" panose="020B0604020202020204" pitchFamily="34" charset="0"/>
              </a:rPr>
              <a:t>Albania</a:t>
            </a:r>
          </a:p>
        </p:txBody>
      </p:sp>
      <p:sp>
        <p:nvSpPr>
          <p:cNvPr id="657426" name="CasellaDiTesto 14">
            <a:extLst>
              <a:ext uri="{FF2B5EF4-FFF2-40B4-BE49-F238E27FC236}">
                <a16:creationId xmlns:a16="http://schemas.microsoft.com/office/drawing/2014/main" id="{2A3581FB-E73D-B8CE-2C56-C24D33F6C6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363" y="6421438"/>
            <a:ext cx="420687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800" b="1">
                <a:solidFill>
                  <a:srgbClr val="FFFFFF"/>
                </a:solidFill>
                <a:cs typeface="Arial" panose="020B0604020202020204" pitchFamily="34" charset="0"/>
              </a:rPr>
              <a:t>Peru</a:t>
            </a:r>
          </a:p>
        </p:txBody>
      </p:sp>
      <p:sp>
        <p:nvSpPr>
          <p:cNvPr id="657427" name="CasellaDiTesto 16">
            <a:extLst>
              <a:ext uri="{FF2B5EF4-FFF2-40B4-BE49-F238E27FC236}">
                <a16:creationId xmlns:a16="http://schemas.microsoft.com/office/drawing/2014/main" id="{2ED23E88-5C35-EDC8-7D5E-1D23B4A206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5350" y="6421438"/>
            <a:ext cx="48101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800" b="1">
                <a:solidFill>
                  <a:srgbClr val="000308"/>
                </a:solidFill>
                <a:cs typeface="Arial" panose="020B0604020202020204" pitchFamily="34" charset="0"/>
              </a:rPr>
              <a:t>India</a:t>
            </a:r>
          </a:p>
        </p:txBody>
      </p:sp>
      <p:sp>
        <p:nvSpPr>
          <p:cNvPr id="657428" name="CasellaDiTesto 17">
            <a:extLst>
              <a:ext uri="{FF2B5EF4-FFF2-40B4-BE49-F238E27FC236}">
                <a16:creationId xmlns:a16="http://schemas.microsoft.com/office/drawing/2014/main" id="{BB8F9B1D-3417-6AE1-AEF8-E047CB52BE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7988" y="6416675"/>
            <a:ext cx="530225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800" b="1">
                <a:solidFill>
                  <a:srgbClr val="FFFFFF"/>
                </a:solidFill>
                <a:cs typeface="Arial" panose="020B0604020202020204" pitchFamily="34" charset="0"/>
              </a:rPr>
              <a:t>Bosnia</a:t>
            </a:r>
          </a:p>
        </p:txBody>
      </p:sp>
      <p:cxnSp>
        <p:nvCxnSpPr>
          <p:cNvPr id="20" name="Connettore 2 19">
            <a:extLst>
              <a:ext uri="{FF2B5EF4-FFF2-40B4-BE49-F238E27FC236}">
                <a16:creationId xmlns:a16="http://schemas.microsoft.com/office/drawing/2014/main" id="{DD5461ED-6730-DC37-03F2-BB91382A4270}"/>
              </a:ext>
            </a:extLst>
          </p:cNvPr>
          <p:cNvCxnSpPr/>
          <p:nvPr/>
        </p:nvCxnSpPr>
        <p:spPr>
          <a:xfrm>
            <a:off x="2339975" y="2817813"/>
            <a:ext cx="388938" cy="466725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7430" name="CasellaDiTesto 1">
            <a:extLst>
              <a:ext uri="{FF2B5EF4-FFF2-40B4-BE49-F238E27FC236}">
                <a16:creationId xmlns:a16="http://schemas.microsoft.com/office/drawing/2014/main" id="{434A72E5-B8F1-BADB-E4BF-5DB5DFF582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4438" y="2079625"/>
            <a:ext cx="3959225" cy="2762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it-CH" altLang="it-CH" sz="1200" b="1">
                <a:solidFill>
                  <a:srgbClr val="000000"/>
                </a:solidFill>
                <a:cs typeface="Arial" panose="020B0604020202020204" pitchFamily="34" charset="0"/>
              </a:rPr>
              <a:t>A globalização</a:t>
            </a:r>
          </a:p>
        </p:txBody>
      </p:sp>
      <p:sp>
        <p:nvSpPr>
          <p:cNvPr id="2" name="CasellaDiTesto 1">
            <a:extLst>
              <a:ext uri="{FF2B5EF4-FFF2-40B4-BE49-F238E27FC236}">
                <a16:creationId xmlns:a16="http://schemas.microsoft.com/office/drawing/2014/main" id="{B5A5D9DC-48D2-0878-DFE6-CA573B0716AB}"/>
              </a:ext>
            </a:extLst>
          </p:cNvPr>
          <p:cNvSpPr txBox="1"/>
          <p:nvPr/>
        </p:nvSpPr>
        <p:spPr>
          <a:xfrm>
            <a:off x="2843213" y="2370138"/>
            <a:ext cx="1223962" cy="400050"/>
          </a:xfrm>
          <a:prstGeom prst="rect">
            <a:avLst/>
          </a:prstGeom>
          <a:solidFill>
            <a:srgbClr val="8B92AD"/>
          </a:solidFill>
        </p:spPr>
        <p:txBody>
          <a:bodyPr>
            <a:spAutoFit/>
          </a:bodyPr>
          <a:lstStyle/>
          <a:p>
            <a:pPr algn="ctr">
              <a:defRPr/>
            </a:pPr>
            <a:r>
              <a:rPr lang="pt-BR" sz="1000" b="1" dirty="0">
                <a:solidFill>
                  <a:schemeClr val="accent4">
                    <a:lumMod val="10000"/>
                  </a:schemeClr>
                </a:solidFill>
              </a:rPr>
              <a:t>O preço real de um sapato: $ 100</a:t>
            </a:r>
            <a:endParaRPr lang="en-US" sz="1000" b="1" dirty="0">
              <a:solidFill>
                <a:schemeClr val="accent4">
                  <a:lumMod val="10000"/>
                </a:schemeClr>
              </a:solidFill>
            </a:endParaRPr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80083520-FF29-EA66-C597-18450464F989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458" name="Segnaposto numero diapositiva 3">
            <a:extLst>
              <a:ext uri="{FF2B5EF4-FFF2-40B4-BE49-F238E27FC236}">
                <a16:creationId xmlns:a16="http://schemas.microsoft.com/office/drawing/2014/main" id="{6E349A12-4B0E-5737-E978-9DBA31F539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148638" y="6102350"/>
            <a:ext cx="442912" cy="32226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FA28D9B8-0E6F-4A25-8DF3-C74164BC921D}" type="slidenum">
              <a:rPr lang="it-IT" altLang="en-US" sz="1400" smtClean="0"/>
              <a:pPr>
                <a:spcBef>
                  <a:spcPct val="0"/>
                </a:spcBef>
                <a:buFontTx/>
                <a:buNone/>
              </a:pPr>
              <a:t>65</a:t>
            </a:fld>
            <a:endParaRPr lang="it-IT" altLang="en-US" sz="1400"/>
          </a:p>
        </p:txBody>
      </p:sp>
      <p:pic>
        <p:nvPicPr>
          <p:cNvPr id="230403" name="Picture 2">
            <a:extLst>
              <a:ext uri="{FF2B5EF4-FFF2-40B4-BE49-F238E27FC236}">
                <a16:creationId xmlns:a16="http://schemas.microsoft.com/office/drawing/2014/main" id="{E314CCD2-0884-0F4C-EFCA-21CBD50F00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886325" y="3933825"/>
            <a:ext cx="2227263" cy="1522413"/>
          </a:xfrm>
          <a:prstGeom prst="rect">
            <a:avLst/>
          </a:prstGeom>
          <a:ln w="1905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30404" name="Picture 3" descr="C:\Users\Enrico\Desktop\Shoes machine 3 jpeg.jpg">
            <a:extLst>
              <a:ext uri="{FF2B5EF4-FFF2-40B4-BE49-F238E27FC236}">
                <a16:creationId xmlns:a16="http://schemas.microsoft.com/office/drawing/2014/main" id="{3D42CB29-D605-B3CC-1C2F-B1969AAB96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 t="1463"/>
          <a:stretch>
            <a:fillRect/>
          </a:stretch>
        </p:blipFill>
        <p:spPr bwMode="auto">
          <a:xfrm>
            <a:off x="554038" y="3933825"/>
            <a:ext cx="2016125" cy="1522413"/>
          </a:xfrm>
          <a:prstGeom prst="rect">
            <a:avLst/>
          </a:prstGeom>
          <a:ln w="1905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30405" name="Picture 4" descr="C:\Users\Enrico\Desktop\Shoes machine 2 jpeg.jpg">
            <a:extLst>
              <a:ext uri="{FF2B5EF4-FFF2-40B4-BE49-F238E27FC236}">
                <a16:creationId xmlns:a16="http://schemas.microsoft.com/office/drawing/2014/main" id="{2D1FE867-62F3-3295-E7F0-3B643FAD1A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47688" y="476250"/>
            <a:ext cx="8051800" cy="2752725"/>
          </a:xfrm>
          <a:prstGeom prst="rect">
            <a:avLst/>
          </a:prstGeom>
          <a:ln w="1905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30406" name="Picture 5">
            <a:extLst>
              <a:ext uri="{FF2B5EF4-FFF2-40B4-BE49-F238E27FC236}">
                <a16:creationId xmlns:a16="http://schemas.microsoft.com/office/drawing/2014/main" id="{3AA643C3-B1CA-23E0-5F6A-2E060D10AE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714625" y="3933825"/>
            <a:ext cx="2028825" cy="1522413"/>
          </a:xfrm>
          <a:prstGeom prst="rect">
            <a:avLst/>
          </a:prstGeom>
          <a:ln w="1905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68295" name="CasellaDiTesto 4">
            <a:extLst>
              <a:ext uri="{FF2B5EF4-FFF2-40B4-BE49-F238E27FC236}">
                <a16:creationId xmlns:a16="http://schemas.microsoft.com/office/drawing/2014/main" id="{56ED7D07-1BDB-F242-9489-5FD5446876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000" y="3395663"/>
            <a:ext cx="7993063" cy="338137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  <a:defRPr/>
            </a:pPr>
            <a:r>
              <a:rPr lang="pt-BR" altLang="it-CH" sz="1600" b="1" dirty="0">
                <a:solidFill>
                  <a:srgbClr val="FFFFFF"/>
                </a:solidFill>
                <a:cs typeface="Arial" panose="020B0604020202020204" pitchFamily="34" charset="0"/>
              </a:rPr>
              <a:t>Mesmo de fábrica de calçados máquinas substituição dos trabalhadores</a:t>
            </a:r>
            <a:r>
              <a:rPr lang="fr-FR" altLang="it-CH" sz="1600" b="1" kern="0" dirty="0">
                <a:solidFill>
                  <a:srgbClr val="FFFFFF"/>
                </a:solidFill>
              </a:rPr>
              <a:t>.</a:t>
            </a:r>
            <a:endParaRPr lang="it-CH" altLang="it-CH" sz="1600" b="1" kern="0" dirty="0">
              <a:solidFill>
                <a:srgbClr val="FFFFFF"/>
              </a:solidFill>
            </a:endParaRPr>
          </a:p>
        </p:txBody>
      </p:sp>
      <p:sp>
        <p:nvSpPr>
          <p:cNvPr id="268297" name="CasellaDiTesto 2">
            <a:extLst>
              <a:ext uri="{FF2B5EF4-FFF2-40B4-BE49-F238E27FC236}">
                <a16:creationId xmlns:a16="http://schemas.microsoft.com/office/drawing/2014/main" id="{F9EC831E-14E8-A214-0772-A8C7E58389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6613" y="4868863"/>
            <a:ext cx="1492250" cy="719137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lnSpc>
                <a:spcPct val="107000"/>
              </a:lnSpc>
              <a:spcBef>
                <a:spcPct val="0"/>
              </a:spcBef>
              <a:spcAft>
                <a:spcPts val="800"/>
              </a:spcAft>
              <a:buFontTx/>
              <a:buNone/>
              <a:defRPr/>
            </a:pPr>
            <a:r>
              <a:rPr lang="pt-BR" altLang="en-US" sz="1200" kern="0" dirty="0">
                <a:ea typeface="Calibri" panose="020F0502020204030204" pitchFamily="34" charset="0"/>
                <a:cs typeface="Times New Roman" panose="02020603050405020304" pitchFamily="18" charset="0"/>
              </a:rPr>
              <a:t>O sapato  impresso em 3D                                de </a:t>
            </a:r>
            <a:r>
              <a:rPr lang="pt-BR" altLang="en-US" sz="1400" b="1" kern="0" dirty="0">
                <a:ea typeface="Calibri" panose="020F0502020204030204" pitchFamily="34" charset="0"/>
                <a:cs typeface="Times New Roman" panose="02020603050405020304" pitchFamily="18" charset="0"/>
              </a:rPr>
              <a:t>adidas</a:t>
            </a:r>
            <a:endParaRPr lang="en-US" altLang="en-US" sz="1400" b="1" kern="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59465" name="CasellaDiTesto 2">
            <a:extLst>
              <a:ext uri="{FF2B5EF4-FFF2-40B4-BE49-F238E27FC236}">
                <a16:creationId xmlns:a16="http://schemas.microsoft.com/office/drawing/2014/main" id="{683248E6-C56E-DE04-1014-8F03654204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7688" y="5732463"/>
            <a:ext cx="6565900" cy="7397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pt-BR" altLang="en-US" sz="1800" b="1">
                <a:solidFill>
                  <a:srgbClr val="FFFFFF"/>
                </a:solidFill>
              </a:rPr>
              <a:t>Exercício</a:t>
            </a:r>
            <a:r>
              <a:rPr lang="pt-BR" altLang="en-US" sz="1800">
                <a:solidFill>
                  <a:srgbClr val="FFFFFF"/>
                </a:solidFill>
              </a:rPr>
              <a:t>: </a:t>
            </a:r>
            <a:r>
              <a:rPr lang="pt-BR" altLang="en-US" sz="1200">
                <a:solidFill>
                  <a:srgbClr val="FFFFFF"/>
                </a:solidFill>
              </a:rPr>
              <a:t>Quais são os aspectos econômicos, humanos e sociais da fabricação de calçados, casas, móveis e utensílios, ossos adequado para transplantes humanos, armas, etc. por máquinas automáticas e impressoras 3D?</a:t>
            </a:r>
            <a:endParaRPr lang="en-US" altLang="en-US" sz="1200">
              <a:solidFill>
                <a:srgbClr val="FFFFFF"/>
              </a:solidFill>
            </a:endParaRPr>
          </a:p>
        </p:txBody>
      </p:sp>
      <p:pic>
        <p:nvPicPr>
          <p:cNvPr id="11" name="Immagine 10">
            <a:extLst>
              <a:ext uri="{FF2B5EF4-FFF2-40B4-BE49-F238E27FC236}">
                <a16:creationId xmlns:a16="http://schemas.microsoft.com/office/drawing/2014/main" id="{CF79A526-1D71-C4A5-6E73-2C43E96C26BD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7242175" y="3941763"/>
            <a:ext cx="1349375" cy="8334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4999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385F324D-7AB6-1AC2-6308-A481890A7AE7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22" name="Picture 3" descr="C:\Users\Enrico\Desktop\Bengladesh 3 jpeg.jpg">
            <a:extLst>
              <a:ext uri="{FF2B5EF4-FFF2-40B4-BE49-F238E27FC236}">
                <a16:creationId xmlns:a16="http://schemas.microsoft.com/office/drawing/2014/main" id="{E924718F-2C88-EF1F-3760-2FE70A467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04838" y="4581525"/>
            <a:ext cx="3470275" cy="1952625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40323" name="Picture 4" descr="C:\Users\Enrico\Pictures\Bengladesh 5 jpeg.jpg">
            <a:extLst>
              <a:ext uri="{FF2B5EF4-FFF2-40B4-BE49-F238E27FC236}">
                <a16:creationId xmlns:a16="http://schemas.microsoft.com/office/drawing/2014/main" id="{DC835665-0DA9-DD97-003E-00B9D1C123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284663" y="3573463"/>
            <a:ext cx="4311650" cy="2960687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661508" name="CasellaDiTesto 3">
            <a:extLst>
              <a:ext uri="{FF2B5EF4-FFF2-40B4-BE49-F238E27FC236}">
                <a16:creationId xmlns:a16="http://schemas.microsoft.com/office/drawing/2014/main" id="{F3BACC33-4DAB-CAF6-3B03-7ECD166CC0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24075" y="401638"/>
            <a:ext cx="1087438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it-CH" sz="1100">
                <a:solidFill>
                  <a:srgbClr val="FFFFFF"/>
                </a:solidFill>
                <a:cs typeface="Arial" panose="020B0604020202020204" pitchFamily="34" charset="0"/>
              </a:rPr>
              <a:t>Nesta fábrica do Bangladesh morreram 1000 trabalhadores </a:t>
            </a:r>
            <a:endParaRPr lang="it-CH" altLang="it-CH" sz="11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661509" name="CasellaDiTesto 4">
            <a:extLst>
              <a:ext uri="{FF2B5EF4-FFF2-40B4-BE49-F238E27FC236}">
                <a16:creationId xmlns:a16="http://schemas.microsoft.com/office/drawing/2014/main" id="{FCC0FC5A-0FEF-8581-CF63-BD3AD88B6B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5775" y="3573463"/>
            <a:ext cx="1090613" cy="938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it-CH" sz="1100">
                <a:solidFill>
                  <a:srgbClr val="FFFFFF"/>
                </a:solidFill>
                <a:cs typeface="Arial" panose="020B0604020202020204" pitchFamily="34" charset="0"/>
              </a:rPr>
              <a:t>Nesta fábrica do Bangladesh morreram 100 trabalhadores </a:t>
            </a:r>
            <a:endParaRPr lang="it-CH" altLang="it-CH" sz="11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661510" name="CasellaDiTesto 5">
            <a:extLst>
              <a:ext uri="{FF2B5EF4-FFF2-40B4-BE49-F238E27FC236}">
                <a16:creationId xmlns:a16="http://schemas.microsoft.com/office/drawing/2014/main" id="{43B4D6E4-B3C2-6098-CD5F-55A030B12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838" y="3573463"/>
            <a:ext cx="2160587" cy="708025"/>
          </a:xfrm>
          <a:prstGeom prst="rect">
            <a:avLst/>
          </a:prstGeom>
          <a:solidFill>
            <a:srgbClr val="FFFF00"/>
          </a:solidFill>
          <a:ln w="9525">
            <a:solidFill>
              <a:srgbClr val="00206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it-CH" altLang="it-CH" sz="2000" b="1">
                <a:solidFill>
                  <a:srgbClr val="000000"/>
                </a:solidFill>
                <a:cs typeface="Arial" panose="020B0604020202020204" pitchFamily="34" charset="0"/>
              </a:rPr>
              <a:t>Se negligencia a segurança</a:t>
            </a:r>
          </a:p>
        </p:txBody>
      </p:sp>
      <p:pic>
        <p:nvPicPr>
          <p:cNvPr id="440327" name="Picture 5" descr="C:\Users\Enrico\Desktop\Bengladesh 6 jpeg.jpg">
            <a:extLst>
              <a:ext uri="{FF2B5EF4-FFF2-40B4-BE49-F238E27FC236}">
                <a16:creationId xmlns:a16="http://schemas.microsoft.com/office/drawing/2014/main" id="{F3C3904A-70B3-4729-7E60-E90B78F062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276600" y="401638"/>
            <a:ext cx="5319713" cy="3001962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61512" name="Picture 6">
            <a:extLst>
              <a:ext uri="{FF2B5EF4-FFF2-40B4-BE49-F238E27FC236}">
                <a16:creationId xmlns:a16="http://schemas.microsoft.com/office/drawing/2014/main" id="{890F156B-883A-A329-15F6-A6DA2B2DB9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319088"/>
            <a:ext cx="1492250" cy="1303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1513" name="Picture 9">
            <a:extLst>
              <a:ext uri="{FF2B5EF4-FFF2-40B4-BE49-F238E27FC236}">
                <a16:creationId xmlns:a16="http://schemas.microsoft.com/office/drawing/2014/main" id="{C3D60F6B-50A0-6D6E-6C5D-BEF0077FBF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838" y="1731963"/>
            <a:ext cx="2509837" cy="1671637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1514" name="Text Box 1">
            <a:extLst>
              <a:ext uri="{FF2B5EF4-FFF2-40B4-BE49-F238E27FC236}">
                <a16:creationId xmlns:a16="http://schemas.microsoft.com/office/drawing/2014/main" id="{1F7089B9-56D7-D342-CD45-7DDAB6518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2450" y="6057900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ct val="20000"/>
              </a:spcBef>
              <a:buChar char="•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fld id="{BFFA70B5-7402-4883-B94E-E80A5FFAC3D3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FontTx/>
                <a:buNone/>
              </a:pPr>
              <a:t>66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65906F30-7C95-E501-74EE-AC11726B7AFB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554" name="Text Box 1">
            <a:extLst>
              <a:ext uri="{FF2B5EF4-FFF2-40B4-BE49-F238E27FC236}">
                <a16:creationId xmlns:a16="http://schemas.microsoft.com/office/drawing/2014/main" id="{89FBD753-3E89-E611-2895-1539FD1D0A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4250" y="6121400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61B5FA63-2DC1-4A0B-ADC7-862EF161228B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67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663555" name="Picture 2">
            <a:extLst>
              <a:ext uri="{FF2B5EF4-FFF2-40B4-BE49-F238E27FC236}">
                <a16:creationId xmlns:a16="http://schemas.microsoft.com/office/drawing/2014/main" id="{4346F14B-75FF-157E-7DE1-DACEB735CE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3438" y="260350"/>
            <a:ext cx="4244975" cy="6337300"/>
          </a:xfrm>
          <a:prstGeom prst="rect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63556" name="Text Box 3">
            <a:extLst>
              <a:ext uri="{FF2B5EF4-FFF2-40B4-BE49-F238E27FC236}">
                <a16:creationId xmlns:a16="http://schemas.microsoft.com/office/drawing/2014/main" id="{DA6E09C6-E75D-CEF5-20F8-584273B0E7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1628775"/>
            <a:ext cx="374491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663557" name="Text Box 4">
            <a:extLst>
              <a:ext uri="{FF2B5EF4-FFF2-40B4-BE49-F238E27FC236}">
                <a16:creationId xmlns:a16="http://schemas.microsoft.com/office/drawing/2014/main" id="{85093A51-899B-065F-85C2-DE8F4EB058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2424113"/>
            <a:ext cx="3600450" cy="1903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750"/>
              </a:spcBef>
              <a:buClrTx/>
              <a:buFontTx/>
              <a:buNone/>
            </a:pPr>
            <a:r>
              <a:rPr lang="fr-CH" altLang="it-CH" sz="2800" b="1">
                <a:solidFill>
                  <a:srgbClr val="FFFFFF"/>
                </a:solidFill>
                <a:cs typeface="Arial" panose="020B0604020202020204" pitchFamily="34" charset="0"/>
              </a:rPr>
              <a:t>Indústria eletrônica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1980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>
                <a:solidFill>
                  <a:srgbClr val="FFFFFF"/>
                </a:solidFill>
                <a:cs typeface="Arial" panose="020B0604020202020204" pitchFamily="34" charset="0"/>
              </a:rPr>
              <a:t>A operária faz um trabalho repetitivo: brevemente, será substituída por uma máquina.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597CC4AF-C23B-DDD8-BBDD-D30AE24F1D5B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02" name="Text Box 1">
            <a:extLst>
              <a:ext uri="{FF2B5EF4-FFF2-40B4-BE49-F238E27FC236}">
                <a16:creationId xmlns:a16="http://schemas.microsoft.com/office/drawing/2014/main" id="{37DB7D09-7C52-A642-BA0C-EAE445DDC0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6100" y="5673725"/>
            <a:ext cx="63182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FD71C5F9-3ABD-4DDD-9C51-296A24A538A9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68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665603" name="Rectangle 3">
            <a:extLst>
              <a:ext uri="{FF2B5EF4-FFF2-40B4-BE49-F238E27FC236}">
                <a16:creationId xmlns:a16="http://schemas.microsoft.com/office/drawing/2014/main" id="{F6820C67-A72C-1964-0FDD-D73FDBE45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50" y="6154738"/>
            <a:ext cx="7229475" cy="309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IT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t>OPERÁRIAS DE UMA LINHA DE MONTAGEM DE COMPONENTES ELETRÔNICOS</a:t>
            </a:r>
          </a:p>
        </p:txBody>
      </p:sp>
      <p:pic>
        <p:nvPicPr>
          <p:cNvPr id="5" name="Picture 4" descr="Montaggio componenti tradizionali">
            <a:extLst>
              <a:ext uri="{FF2B5EF4-FFF2-40B4-BE49-F238E27FC236}">
                <a16:creationId xmlns:a16="http://schemas.microsoft.com/office/drawing/2014/main" id="{0635EE3A-0221-1927-CEF8-C2C8943015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931863" y="592138"/>
            <a:ext cx="7229475" cy="5400675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4E24D9D0-4AE7-DDB9-05AB-F9C409589E76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650" name="Rectangle 11">
            <a:extLst>
              <a:ext uri="{FF2B5EF4-FFF2-40B4-BE49-F238E27FC236}">
                <a16:creationId xmlns:a16="http://schemas.microsoft.com/office/drawing/2014/main" id="{54121DD5-1ED9-C15D-01E1-7BBD33CD8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71588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it-CH" sz="10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667651" name="Rectangle 5">
            <a:extLst>
              <a:ext uri="{FF2B5EF4-FFF2-40B4-BE49-F238E27FC236}">
                <a16:creationId xmlns:a16="http://schemas.microsoft.com/office/drawing/2014/main" id="{8039D251-59C8-BBF3-89A3-D9627747F08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563938" y="3036888"/>
            <a:ext cx="1439862" cy="933450"/>
          </a:xfrm>
        </p:spPr>
        <p:txBody>
          <a:bodyPr/>
          <a:lstStyle/>
          <a:p>
            <a:pPr eaLnBrk="1" hangingPunct="1"/>
            <a:r>
              <a:rPr lang="pt-BR" altLang="it-CH" sz="1400" b="1">
                <a:solidFill>
                  <a:schemeClr val="tx1"/>
                </a:solidFill>
              </a:rPr>
              <a:t>Linha de montagem de máquina de lavar</a:t>
            </a:r>
            <a:br>
              <a:rPr lang="fr-CH" altLang="it-CH" sz="1400" b="1">
                <a:solidFill>
                  <a:schemeClr val="tx1"/>
                </a:solidFill>
              </a:rPr>
            </a:br>
            <a:endParaRPr lang="it-IT" altLang="it-CH" sz="1400" b="1">
              <a:solidFill>
                <a:schemeClr val="tx1"/>
              </a:solidFill>
            </a:endParaRPr>
          </a:p>
        </p:txBody>
      </p:sp>
      <p:sp>
        <p:nvSpPr>
          <p:cNvPr id="667652" name="Slide Number Placeholder 6">
            <a:extLst>
              <a:ext uri="{FF2B5EF4-FFF2-40B4-BE49-F238E27FC236}">
                <a16:creationId xmlns:a16="http://schemas.microsoft.com/office/drawing/2014/main" id="{431287AF-DC88-597C-F9E1-95CCFB8B99E3}"/>
              </a:ext>
            </a:extLst>
          </p:cNvPr>
          <p:cNvSpPr txBox="1">
            <a:spLocks/>
          </p:cNvSpPr>
          <p:nvPr/>
        </p:nvSpPr>
        <p:spPr bwMode="auto">
          <a:xfrm>
            <a:off x="7702550" y="1547813"/>
            <a:ext cx="6096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fld id="{1DCFB1A5-0ABF-47B7-B2BF-5849C1FBCCD4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FontTx/>
                <a:buNone/>
              </a:pPr>
              <a:t>69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667653" name="Picture 7" descr="C:\Users\Enrico\Desktop\Macc jpeg.jpg">
            <a:extLst>
              <a:ext uri="{FF2B5EF4-FFF2-40B4-BE49-F238E27FC236}">
                <a16:creationId xmlns:a16="http://schemas.microsoft.com/office/drawing/2014/main" id="{E70329E1-C780-E43B-58BE-8ACF27751E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0638" y="549275"/>
            <a:ext cx="3571875" cy="23288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7654" name="Picture 8" descr="C:\Users\Enrico\Desktop\Macch 2 jpeg.jpg">
            <a:extLst>
              <a:ext uri="{FF2B5EF4-FFF2-40B4-BE49-F238E27FC236}">
                <a16:creationId xmlns:a16="http://schemas.microsoft.com/office/drawing/2014/main" id="{5A58D2DA-6D47-7775-C55D-085D681BF5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5875" y="3068638"/>
            <a:ext cx="2208213" cy="3317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7655" name="Picture 9" descr="C:\Users\Enrico\Desktop\Macc 3 ipeg.jpg">
            <a:extLst>
              <a:ext uri="{FF2B5EF4-FFF2-40B4-BE49-F238E27FC236}">
                <a16:creationId xmlns:a16="http://schemas.microsoft.com/office/drawing/2014/main" id="{5B02C1BD-5FE4-3523-0B47-99FE20CE91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5375" y="3962400"/>
            <a:ext cx="3673475" cy="24241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7656" name="Picture 10" descr="C:\Users\Enrico\Desktop\Macch 4 jpeg.jpg">
            <a:extLst>
              <a:ext uri="{FF2B5EF4-FFF2-40B4-BE49-F238E27FC236}">
                <a16:creationId xmlns:a16="http://schemas.microsoft.com/office/drawing/2014/main" id="{3DD70F73-30C5-3A51-4997-78BD6F0D52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3800" y="549275"/>
            <a:ext cx="2305050" cy="32400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5" name="Connettore 2 14">
            <a:extLst>
              <a:ext uri="{FF2B5EF4-FFF2-40B4-BE49-F238E27FC236}">
                <a16:creationId xmlns:a16="http://schemas.microsoft.com/office/drawing/2014/main" id="{A5537715-1273-EBFE-6EC3-A292ECE22BB5}"/>
              </a:ext>
            </a:extLst>
          </p:cNvPr>
          <p:cNvCxnSpPr/>
          <p:nvPr/>
        </p:nvCxnSpPr>
        <p:spPr>
          <a:xfrm flipH="1" flipV="1">
            <a:off x="6715125" y="5589588"/>
            <a:ext cx="881063" cy="142875"/>
          </a:xfrm>
          <a:prstGeom prst="straightConnector1">
            <a:avLst/>
          </a:prstGeom>
          <a:ln w="57150">
            <a:solidFill>
              <a:srgbClr val="FFFF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7658" name="CasellaDiTesto 9">
            <a:extLst>
              <a:ext uri="{FF2B5EF4-FFF2-40B4-BE49-F238E27FC236}">
                <a16:creationId xmlns:a16="http://schemas.microsoft.com/office/drawing/2014/main" id="{C3EEDAEB-311F-A64E-64F0-5F84C0BF32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6188" y="3984625"/>
            <a:ext cx="123825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it-CH" sz="1200" b="1">
                <a:cs typeface="Arial" panose="020B0604020202020204" pitchFamily="34" charset="0"/>
              </a:rPr>
              <a:t>A máquina realiza a parte mais difícil do trabalho, mas deve ser controlada pelo homem. Um dia, em breve, haverá uma máquina que irá fazer tudo sozinho.</a:t>
            </a:r>
            <a:endParaRPr lang="it-CH" altLang="it-CH" sz="1200" b="1">
              <a:cs typeface="Arial" panose="020B0604020202020204" pitchFamily="34" charset="0"/>
            </a:endParaRPr>
          </a:p>
        </p:txBody>
      </p:sp>
      <p:pic>
        <p:nvPicPr>
          <p:cNvPr id="667659" name="Picture 11" descr="C:\Users\Enrico\Desktop\la 3 jpeg.jpg">
            <a:extLst>
              <a:ext uri="{FF2B5EF4-FFF2-40B4-BE49-F238E27FC236}">
                <a16:creationId xmlns:a16="http://schemas.microsoft.com/office/drawing/2014/main" id="{13C91C8B-A5BF-618B-7387-77A37E35D8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2550" y="2392363"/>
            <a:ext cx="757238" cy="1042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75BC9F56-F731-6145-1EAC-CC92879AC1FE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698" name="Slide Number Placeholder 5">
            <a:extLst>
              <a:ext uri="{FF2B5EF4-FFF2-40B4-BE49-F238E27FC236}">
                <a16:creationId xmlns:a16="http://schemas.microsoft.com/office/drawing/2014/main" id="{1FEF3179-2F8D-9309-CBD5-DDAE927EB4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27F1C597-29A7-4E73-A490-8F37AFE74655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7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sp>
        <p:nvSpPr>
          <p:cNvPr id="76802" name="Rectangle 2">
            <a:extLst>
              <a:ext uri="{FF2B5EF4-FFF2-40B4-BE49-F238E27FC236}">
                <a16:creationId xmlns:a16="http://schemas.microsoft.com/office/drawing/2014/main" id="{82912B62-722F-4EAC-D0DB-C146D3EB047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5651500" y="620713"/>
            <a:ext cx="3240088" cy="5761037"/>
          </a:xfrm>
        </p:spPr>
        <p:txBody>
          <a:bodyPr/>
          <a:lstStyle/>
          <a:p>
            <a:pPr eaLnBrk="1" hangingPunct="1">
              <a:buFontTx/>
              <a:buNone/>
              <a:defRPr/>
            </a:pPr>
            <a:r>
              <a:rPr lang="fr-CH" sz="2400" b="1" i="1" u="sng" dirty="0">
                <a:latin typeface="Times New Roman" pitchFamily="18" charset="0"/>
              </a:rPr>
              <a:t>OS  CAPITALISTAS</a:t>
            </a:r>
          </a:p>
          <a:p>
            <a:pPr marL="168275" indent="-168275" eaLnBrk="1" hangingPunct="1">
              <a:buFontTx/>
              <a:buNone/>
              <a:defRPr/>
            </a:pPr>
            <a:r>
              <a:rPr lang="fr-CH" dirty="0"/>
              <a:t> </a:t>
            </a:r>
            <a:r>
              <a:rPr lang="pt-BR" dirty="0"/>
              <a:t>Para multiplicar o seu capital</a:t>
            </a:r>
          </a:p>
          <a:p>
            <a:pPr marL="265113" indent="0" eaLnBrk="1" hangingPunct="1">
              <a:buFontTx/>
              <a:buNone/>
              <a:defRPr/>
            </a:pPr>
            <a:r>
              <a:rPr lang="pt-BR" dirty="0"/>
              <a:t>decidem construir e vender veículos </a:t>
            </a:r>
            <a:r>
              <a:rPr lang="pt-BR" b="1" dirty="0"/>
              <a:t>automóveis</a:t>
            </a:r>
            <a:endParaRPr lang="it-IT" b="1" dirty="0"/>
          </a:p>
        </p:txBody>
      </p:sp>
      <p:pic>
        <p:nvPicPr>
          <p:cNvPr id="541700" name="Picture 3" descr="AAAAA capitalisti">
            <a:extLst>
              <a:ext uri="{FF2B5EF4-FFF2-40B4-BE49-F238E27FC236}">
                <a16:creationId xmlns:a16="http://schemas.microsoft.com/office/drawing/2014/main" id="{45B52B50-2FAA-8C3E-B8F3-1A03D6A21C42}"/>
              </a:ext>
            </a:extLst>
          </p:cNvPr>
          <p:cNvPicPr>
            <a:picLocks noChangeAspect="1" noChangeArrowheads="1"/>
          </p:cNvPicPr>
          <p:nvPr>
            <p:ph sz="half" idx="4294967295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50825" y="476250"/>
            <a:ext cx="5208588" cy="5905500"/>
          </a:xfrm>
          <a:noFill/>
        </p:spPr>
      </p:pic>
      <p:pic>
        <p:nvPicPr>
          <p:cNvPr id="541701" name="Picture 6" descr="C:\Dokumente und Einstellungen\Enrico\Eigene Dateien\Enrico\Documenti\AA Enrico nuovo\Politica\Presentazione marxismo\sacchi soldi.JPG">
            <a:extLst>
              <a:ext uri="{FF2B5EF4-FFF2-40B4-BE49-F238E27FC236}">
                <a16:creationId xmlns:a16="http://schemas.microsoft.com/office/drawing/2014/main" id="{668E248E-662B-7837-E4F4-8F867E263D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13475" y="4868863"/>
            <a:ext cx="1311275" cy="1204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023AD992-C332-388D-39C8-88A576A40193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698" name="Text Box 1">
            <a:extLst>
              <a:ext uri="{FF2B5EF4-FFF2-40B4-BE49-F238E27FC236}">
                <a16:creationId xmlns:a16="http://schemas.microsoft.com/office/drawing/2014/main" id="{16A53A67-6760-44FB-863F-F3B226CCC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55FC632-3F3C-47ED-BC58-A88ABEE0F5DF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70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669699" name="Picture 2">
            <a:extLst>
              <a:ext uri="{FF2B5EF4-FFF2-40B4-BE49-F238E27FC236}">
                <a16:creationId xmlns:a16="http://schemas.microsoft.com/office/drawing/2014/main" id="{DB3BD448-9A95-BF5C-8A3F-09062C90FE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188913"/>
            <a:ext cx="6302375" cy="6480175"/>
          </a:xfrm>
          <a:prstGeom prst="rect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69700" name="Text Box 3">
            <a:extLst>
              <a:ext uri="{FF2B5EF4-FFF2-40B4-BE49-F238E27FC236}">
                <a16:creationId xmlns:a16="http://schemas.microsoft.com/office/drawing/2014/main" id="{E629FE60-060E-EB03-D420-7E608FC30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3860800"/>
            <a:ext cx="2555875" cy="2157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INDÚSTRIA METALOMECÂNICA, SUIÇA: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>
                <a:solidFill>
                  <a:srgbClr val="FFFFFF"/>
                </a:solidFill>
                <a:cs typeface="Arial" panose="020B0604020202020204" pitchFamily="34" charset="0"/>
              </a:rPr>
              <a:t>GRANDES MÁQUINAS UTENSÍLIOS AUTOMÁTICOS</a:t>
            </a:r>
          </a:p>
        </p:txBody>
      </p:sp>
      <p:pic>
        <p:nvPicPr>
          <p:cNvPr id="669701" name="Picture 4">
            <a:extLst>
              <a:ext uri="{FF2B5EF4-FFF2-40B4-BE49-F238E27FC236}">
                <a16:creationId xmlns:a16="http://schemas.microsoft.com/office/drawing/2014/main" id="{CDD50B68-A85B-478D-6D33-83D63A6356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6688" y="188913"/>
            <a:ext cx="2435225" cy="1512887"/>
          </a:xfrm>
          <a:prstGeom prst="rect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69702" name="Text Box 5">
            <a:extLst>
              <a:ext uri="{FF2B5EF4-FFF2-40B4-BE49-F238E27FC236}">
                <a16:creationId xmlns:a16="http://schemas.microsoft.com/office/drawing/2014/main" id="{B1A5D01D-BB7C-9FCB-ACAF-9901267FFE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1700213"/>
            <a:ext cx="230505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CH" altLang="it-CH" sz="1800">
                <a:solidFill>
                  <a:srgbClr val="FFFFFF"/>
                </a:solidFill>
                <a:cs typeface="Arial" panose="020B0604020202020204" pitchFamily="34" charset="0"/>
              </a:rPr>
              <a:t>Sala de controle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9D38162D-6141-AB70-1299-257C4CEDCD75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746" name="Text Box 1">
            <a:extLst>
              <a:ext uri="{FF2B5EF4-FFF2-40B4-BE49-F238E27FC236}">
                <a16:creationId xmlns:a16="http://schemas.microsoft.com/office/drawing/2014/main" id="{7A06B0FB-41FD-C6A7-04ED-14A7B8EABB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12FE20D-6C0B-432C-9DCA-B43C59821204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71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671747" name="Picture 2">
            <a:extLst>
              <a:ext uri="{FF2B5EF4-FFF2-40B4-BE49-F238E27FC236}">
                <a16:creationId xmlns:a16="http://schemas.microsoft.com/office/drawing/2014/main" id="{1E835D1F-3B87-2A8B-5FBE-5BF3B8E69D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765175"/>
            <a:ext cx="5813425" cy="4924425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71748" name="Text Box 3">
            <a:extLst>
              <a:ext uri="{FF2B5EF4-FFF2-40B4-BE49-F238E27FC236}">
                <a16:creationId xmlns:a16="http://schemas.microsoft.com/office/drawing/2014/main" id="{81EC2BA7-5F7C-4D5C-8B50-65E45FAF87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1550" y="5781675"/>
            <a:ext cx="4878388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1600" b="1">
                <a:solidFill>
                  <a:srgbClr val="FFFFFF"/>
                </a:solidFill>
                <a:cs typeface="Arial" panose="020B0604020202020204" pitchFamily="34" charset="0"/>
              </a:rPr>
              <a:t>FÁBRICA METALOMECÂNICA TRADICIONAL</a:t>
            </a:r>
          </a:p>
        </p:txBody>
      </p:sp>
      <p:pic>
        <p:nvPicPr>
          <p:cNvPr id="671749" name="Picture 4">
            <a:extLst>
              <a:ext uri="{FF2B5EF4-FFF2-40B4-BE49-F238E27FC236}">
                <a16:creationId xmlns:a16="http://schemas.microsoft.com/office/drawing/2014/main" id="{D4A3D42D-7F53-2F6A-55AF-8D60CA740D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4888" y="765175"/>
            <a:ext cx="2881312" cy="237490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71750" name="Text Box 5">
            <a:extLst>
              <a:ext uri="{FF2B5EF4-FFF2-40B4-BE49-F238E27FC236}">
                <a16:creationId xmlns:a16="http://schemas.microsoft.com/office/drawing/2014/main" id="{E6932802-7E41-3270-D70A-4F8DA0DF2D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3" y="5734050"/>
            <a:ext cx="2663825" cy="458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CH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FÁBRICA METALOMECÂNICA AUTOMATIZADA</a:t>
            </a:r>
          </a:p>
        </p:txBody>
      </p:sp>
      <p:pic>
        <p:nvPicPr>
          <p:cNvPr id="671751" name="Picture 6">
            <a:extLst>
              <a:ext uri="{FF2B5EF4-FFF2-40B4-BE49-F238E27FC236}">
                <a16:creationId xmlns:a16="http://schemas.microsoft.com/office/drawing/2014/main" id="{1AD873DF-3100-C33B-9756-7F58570F78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4888" y="3213100"/>
            <a:ext cx="2881312" cy="247650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8DEECBB2-924F-3244-BD5E-3528EFC81458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794" name="Slide Number Placeholder 5">
            <a:extLst>
              <a:ext uri="{FF2B5EF4-FFF2-40B4-BE49-F238E27FC236}">
                <a16:creationId xmlns:a16="http://schemas.microsoft.com/office/drawing/2014/main" id="{44A0CE74-B9AB-B9A5-85A7-353F94BD95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43663" y="5300663"/>
            <a:ext cx="2133600" cy="4762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828819D2-5831-4C72-ACE7-FC2721E1CA17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72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sp>
        <p:nvSpPr>
          <p:cNvPr id="673795" name="Rectangle 5">
            <a:extLst>
              <a:ext uri="{FF2B5EF4-FFF2-40B4-BE49-F238E27FC236}">
                <a16:creationId xmlns:a16="http://schemas.microsoft.com/office/drawing/2014/main" id="{508B13B6-8CD9-A6EF-65F4-4D859321F6A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95288" y="5516563"/>
            <a:ext cx="8229600" cy="1143000"/>
          </a:xfrm>
        </p:spPr>
        <p:txBody>
          <a:bodyPr/>
          <a:lstStyle/>
          <a:p>
            <a:pPr eaLnBrk="1" hangingPunct="1"/>
            <a:r>
              <a:rPr lang="fr-CH" altLang="it-CH" sz="2800" b="1">
                <a:solidFill>
                  <a:schemeClr val="tx1"/>
                </a:solidFill>
              </a:rPr>
              <a:t>Robô soldador em ação</a:t>
            </a:r>
            <a:endParaRPr lang="it-IT" altLang="it-CH" sz="2800" b="1">
              <a:solidFill>
                <a:schemeClr val="tx1"/>
              </a:solidFill>
            </a:endParaRPr>
          </a:p>
        </p:txBody>
      </p:sp>
      <p:pic>
        <p:nvPicPr>
          <p:cNvPr id="673796" name="Picture 4" descr="Fabbrica con robot a">
            <a:extLst>
              <a:ext uri="{FF2B5EF4-FFF2-40B4-BE49-F238E27FC236}">
                <a16:creationId xmlns:a16="http://schemas.microsoft.com/office/drawing/2014/main" id="{FB5F61C5-CE0F-849B-B3E1-AF628D6CC1EB}"/>
              </a:ext>
            </a:extLst>
          </p:cNvPr>
          <p:cNvPicPr>
            <a:picLocks noChangeAspect="1" noChangeArrowheads="1"/>
          </p:cNvPicPr>
          <p:nvPr>
            <p:ph idx="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55650" y="404813"/>
            <a:ext cx="7273925" cy="5303837"/>
          </a:xfrm>
          <a:noFill/>
          <a:ln w="1270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43262206-9060-D1A1-0859-B209DB3B7ACD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42" name="Text Box 1">
            <a:extLst>
              <a:ext uri="{FF2B5EF4-FFF2-40B4-BE49-F238E27FC236}">
                <a16:creationId xmlns:a16="http://schemas.microsoft.com/office/drawing/2014/main" id="{2F6F5B3A-F88D-293A-B1E3-1A0FCB051F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9563" y="5970588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22CA22B0-152B-44C8-8A7D-031E06AC3ED0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73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675843" name="Picture 2">
            <a:extLst>
              <a:ext uri="{FF2B5EF4-FFF2-40B4-BE49-F238E27FC236}">
                <a16:creationId xmlns:a16="http://schemas.microsoft.com/office/drawing/2014/main" id="{058D5660-0278-74FD-222D-1AE96A4664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038" y="692150"/>
            <a:ext cx="8002587" cy="4929188"/>
          </a:xfrm>
          <a:prstGeom prst="rect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75844" name="Text Box 3">
            <a:extLst>
              <a:ext uri="{FF2B5EF4-FFF2-40B4-BE49-F238E27FC236}">
                <a16:creationId xmlns:a16="http://schemas.microsoft.com/office/drawing/2014/main" id="{68595414-8F29-14A0-9A19-FEE5DCC248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1938" y="5746750"/>
            <a:ext cx="6299200" cy="690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MÁQUINA AUTOMÁTICA PARA A EMBALAGEM</a:t>
            </a:r>
          </a:p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CH" altLang="it-CH" sz="1200" b="1">
                <a:solidFill>
                  <a:srgbClr val="FFFFFF"/>
                </a:solidFill>
                <a:cs typeface="Arial" panose="020B0604020202020204" pitchFamily="34" charset="0"/>
              </a:rPr>
              <a:t>Tudo é automatizado. Poucos especialistas ficaram.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F294F26D-D741-67F9-B026-7E6CADE04D4D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890" name="Text Box 1">
            <a:extLst>
              <a:ext uri="{FF2B5EF4-FFF2-40B4-BE49-F238E27FC236}">
                <a16:creationId xmlns:a16="http://schemas.microsoft.com/office/drawing/2014/main" id="{0E2CB32B-A8C8-ACA8-593D-995CB48CBF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7013" y="5124450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6B865E5C-9400-456C-A224-13F7CA1CA571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74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677891" name="Text Box 3">
            <a:extLst>
              <a:ext uri="{FF2B5EF4-FFF2-40B4-BE49-F238E27FC236}">
                <a16:creationId xmlns:a16="http://schemas.microsoft.com/office/drawing/2014/main" id="{B5245B5E-9A09-3B44-6921-CB31EE38BB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5624513"/>
            <a:ext cx="8424863" cy="858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250"/>
              </a:spcBef>
              <a:buClrTx/>
              <a:buFontTx/>
              <a:buNone/>
            </a:pPr>
            <a:r>
              <a:rPr lang="fr-CH" altLang="it-CH" sz="2000" b="1">
                <a:solidFill>
                  <a:srgbClr val="FFFFFF"/>
                </a:solidFill>
                <a:cs typeface="Arial" panose="020B0604020202020204" pitchFamily="34" charset="0"/>
              </a:rPr>
              <a:t>INDÚSTRIA METALOMECÂNICA SUIÇA: máquinas automáticas</a:t>
            </a:r>
          </a:p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CH" altLang="it-CH" sz="1200">
                <a:solidFill>
                  <a:srgbClr val="FFFFFF"/>
                </a:solidFill>
                <a:cs typeface="Arial" panose="020B0604020202020204" pitchFamily="34" charset="0"/>
              </a:rPr>
              <a:t>As «ilhas» seguem um percurso pré-fixado e transportam automaticamente as peças a fabricar de uma estação de          modelação à outra.</a:t>
            </a:r>
          </a:p>
        </p:txBody>
      </p:sp>
      <p:pic>
        <p:nvPicPr>
          <p:cNvPr id="5" name="Picture 4" descr="msoB4A42">
            <a:extLst>
              <a:ext uri="{FF2B5EF4-FFF2-40B4-BE49-F238E27FC236}">
                <a16:creationId xmlns:a16="http://schemas.microsoft.com/office/drawing/2014/main" id="{10111CD5-A7BA-79BD-D821-BEA78915C5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76338" y="908050"/>
            <a:ext cx="6719887" cy="4572000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DF3EAD4A-C121-1864-C019-91A24B8C2716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938" name="Slide Number Placeholder 6">
            <a:extLst>
              <a:ext uri="{FF2B5EF4-FFF2-40B4-BE49-F238E27FC236}">
                <a16:creationId xmlns:a16="http://schemas.microsoft.com/office/drawing/2014/main" id="{EA09EBE0-642C-8C83-8968-A9AE9D9D1E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2E0063DC-3370-4BE5-8581-E43601AD0498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75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sp>
        <p:nvSpPr>
          <p:cNvPr id="679939" name="Rectangle 2">
            <a:extLst>
              <a:ext uri="{FF2B5EF4-FFF2-40B4-BE49-F238E27FC236}">
                <a16:creationId xmlns:a16="http://schemas.microsoft.com/office/drawing/2014/main" id="{D8E33969-165F-0461-25C8-6DA54CEFD20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959475" y="2490788"/>
            <a:ext cx="1295400" cy="1171575"/>
          </a:xfrm>
        </p:spPr>
        <p:txBody>
          <a:bodyPr/>
          <a:lstStyle/>
          <a:p>
            <a:pPr algn="l" eaLnBrk="1" hangingPunct="1"/>
            <a:r>
              <a:rPr lang="fr-CH" altLang="it-CH" sz="1600">
                <a:solidFill>
                  <a:schemeClr val="tx1"/>
                </a:solidFill>
              </a:rPr>
              <a:t>O                        operário moderno :                    </a:t>
            </a:r>
            <a:r>
              <a:rPr lang="fr-CH" altLang="it-CH" sz="1600" b="1">
                <a:solidFill>
                  <a:schemeClr val="tx1"/>
                </a:solidFill>
              </a:rPr>
              <a:t>o</a:t>
            </a:r>
            <a:r>
              <a:rPr lang="fr-CH" altLang="it-CH" sz="2400" b="1">
                <a:solidFill>
                  <a:schemeClr val="tx1"/>
                </a:solidFill>
              </a:rPr>
              <a:t> </a:t>
            </a:r>
            <a:r>
              <a:rPr lang="fr-CH" altLang="it-CH" sz="1600" b="1">
                <a:solidFill>
                  <a:schemeClr val="tx1"/>
                </a:solidFill>
              </a:rPr>
              <a:t>robô</a:t>
            </a:r>
            <a:endParaRPr lang="it-IT" altLang="it-CH" sz="1600" b="1">
              <a:solidFill>
                <a:srgbClr val="FFFF99"/>
              </a:solidFill>
            </a:endParaRPr>
          </a:p>
        </p:txBody>
      </p:sp>
      <p:sp>
        <p:nvSpPr>
          <p:cNvPr id="679940" name="Text Box 10">
            <a:extLst>
              <a:ext uri="{FF2B5EF4-FFF2-40B4-BE49-F238E27FC236}">
                <a16:creationId xmlns:a16="http://schemas.microsoft.com/office/drawing/2014/main" id="{44A04A96-CCFD-C451-E10E-C842F7C7CE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9563" y="476250"/>
            <a:ext cx="223361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it-CH" altLang="it-CH" sz="18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679941" name="Rectangle 13">
            <a:extLst>
              <a:ext uri="{FF2B5EF4-FFF2-40B4-BE49-F238E27FC236}">
                <a16:creationId xmlns:a16="http://schemas.microsoft.com/office/drawing/2014/main" id="{A5B8D644-EC5D-4EBE-B2E9-3333D4AEB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5500" y="1109663"/>
            <a:ext cx="1296988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fr-CH" altLang="it-CH" sz="1600" b="1">
                <a:solidFill>
                  <a:srgbClr val="FFFFFF"/>
                </a:solidFill>
                <a:cs typeface="Arial" panose="020B0604020202020204" pitchFamily="34" charset="0"/>
              </a:rPr>
              <a:t>Robô sobre turbina Pelton</a:t>
            </a:r>
            <a:endParaRPr lang="it-IT" altLang="it-CH" sz="1600" b="1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10" name="Picture 4" descr="robot su turbina Pelton">
            <a:extLst>
              <a:ext uri="{FF2B5EF4-FFF2-40B4-BE49-F238E27FC236}">
                <a16:creationId xmlns:a16="http://schemas.microsoft.com/office/drawing/2014/main" id="{C5D49993-FFF6-A500-769D-8017E4B96C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84213" y="433388"/>
            <a:ext cx="3922712" cy="3543300"/>
          </a:xfrm>
          <a:prstGeom prst="rect">
            <a:avLst/>
          </a:prstGeom>
          <a:noFill/>
          <a:ln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79943" name="Picture 15" descr="FABBRICA ROBOT UMANOIDE 2">
            <a:extLst>
              <a:ext uri="{FF2B5EF4-FFF2-40B4-BE49-F238E27FC236}">
                <a16:creationId xmlns:a16="http://schemas.microsoft.com/office/drawing/2014/main" id="{94750316-6632-01EF-0121-FB5F811532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125" y="620713"/>
            <a:ext cx="1768475" cy="313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79944" name="Picture 8" descr="C:\Users\Enrico\Enrico\Documenti\AA Enrico nuovo\Politica\Presentazione marxismo\Cobot 3 jpeg.jpg">
            <a:extLst>
              <a:ext uri="{FF2B5EF4-FFF2-40B4-BE49-F238E27FC236}">
                <a16:creationId xmlns:a16="http://schemas.microsoft.com/office/drawing/2014/main" id="{34F650BA-4081-F48C-2CEF-CFA9231521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4076700"/>
            <a:ext cx="3922712" cy="2349500"/>
          </a:xfrm>
          <a:prstGeom prst="rect">
            <a:avLst/>
          </a:prstGeom>
          <a:noFill/>
          <a:ln w="12700">
            <a:solidFill>
              <a:srgbClr val="1616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9945" name="Picture 9">
            <a:extLst>
              <a:ext uri="{FF2B5EF4-FFF2-40B4-BE49-F238E27FC236}">
                <a16:creationId xmlns:a16="http://schemas.microsoft.com/office/drawing/2014/main" id="{9943EFB9-D5AF-E01E-B03B-938B8F121D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9563" y="4011613"/>
            <a:ext cx="2112962" cy="1281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9946" name="CasellaDiTesto 13">
            <a:extLst>
              <a:ext uri="{FF2B5EF4-FFF2-40B4-BE49-F238E27FC236}">
                <a16:creationId xmlns:a16="http://schemas.microsoft.com/office/drawing/2014/main" id="{52E5AAE6-A096-CF11-6A9F-EF3DE7DAEC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3450" y="4465638"/>
            <a:ext cx="1377950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it-CH" sz="1600" b="1">
                <a:solidFill>
                  <a:srgbClr val="FFFFFF"/>
                </a:solidFill>
                <a:cs typeface="Arial" panose="020B0604020202020204" pitchFamily="34" charset="0"/>
              </a:rPr>
              <a:t>O assistente pessoal robotizado: o COBOT ajuda em el laboratório</a:t>
            </a:r>
            <a:endParaRPr lang="it-CH" altLang="it-CH" sz="1600" b="1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679947" name="CasellaDiTesto 14">
            <a:extLst>
              <a:ext uri="{FF2B5EF4-FFF2-40B4-BE49-F238E27FC236}">
                <a16:creationId xmlns:a16="http://schemas.microsoft.com/office/drawing/2014/main" id="{69D641B8-7DD6-87E5-FA02-548F3B3FD9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3700" y="5373688"/>
            <a:ext cx="19446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1600" b="1">
                <a:solidFill>
                  <a:srgbClr val="FFFFFF"/>
                </a:solidFill>
                <a:cs typeface="Arial" panose="020B0604020202020204" pitchFamily="34" charset="0"/>
              </a:rPr>
              <a:t>O aspirador robotizado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1A19BF76-76CE-0325-F24C-69704F63EF23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Dokumente und Einstellungen\Enrico\Eigene Dateien\Enrico\Documenti\AA Enrico nuovo\Sito\Wirtschaft\robot scatole.jpg">
            <a:extLst>
              <a:ext uri="{FF2B5EF4-FFF2-40B4-BE49-F238E27FC236}">
                <a16:creationId xmlns:a16="http://schemas.microsoft.com/office/drawing/2014/main" id="{7FA4A230-C294-A544-4131-1B13A3FB1A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2100" y="420688"/>
            <a:ext cx="3829050" cy="2862262"/>
          </a:xfrm>
          <a:prstGeom prst="rect">
            <a:avLst/>
          </a:prstGeom>
          <a:ln w="19050">
            <a:solidFill>
              <a:schemeClr val="bg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Picture 3" descr="C:\Dokumente und Einstellungen\Enrico\Eigene Dateien\Enrico\Documenti\AA Enrico nuovo\Sito\Wirtschaft\Robot che scrive 1.bmp">
            <a:extLst>
              <a:ext uri="{FF2B5EF4-FFF2-40B4-BE49-F238E27FC236}">
                <a16:creationId xmlns:a16="http://schemas.microsoft.com/office/drawing/2014/main" id="{21B2E059-38B8-D42B-A386-752E2064D4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962525" y="3543300"/>
            <a:ext cx="3921125" cy="2933700"/>
          </a:xfrm>
          <a:prstGeom prst="rect">
            <a:avLst/>
          </a:prstGeom>
          <a:ln w="19050">
            <a:solidFill>
              <a:schemeClr val="bg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5" descr="C:\Dokumente und Einstellungen\Enrico\Eigene Dateien\Enrico\Documenti\AA Enrico nuovo\Sito\Wirtschaft\services-main.jpg">
            <a:extLst>
              <a:ext uri="{FF2B5EF4-FFF2-40B4-BE49-F238E27FC236}">
                <a16:creationId xmlns:a16="http://schemas.microsoft.com/office/drawing/2014/main" id="{41942E1E-5435-B663-3CD3-4AC3CC9A10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386263" y="420688"/>
            <a:ext cx="4486275" cy="2862262"/>
          </a:xfrm>
          <a:prstGeom prst="rect">
            <a:avLst/>
          </a:prstGeom>
          <a:ln w="19050">
            <a:solidFill>
              <a:schemeClr val="bg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81989" name="Picture 10" descr="C:\Users\Enrico\Desktop\Robot j.jpg">
            <a:extLst>
              <a:ext uri="{FF2B5EF4-FFF2-40B4-BE49-F238E27FC236}">
                <a16:creationId xmlns:a16="http://schemas.microsoft.com/office/drawing/2014/main" id="{9F2BB208-AF18-FF52-B984-6D04B1C36B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100" y="3822700"/>
            <a:ext cx="4441825" cy="2654300"/>
          </a:xfrm>
          <a:prstGeom prst="rect">
            <a:avLst/>
          </a:prstGeom>
          <a:noFill/>
          <a:ln w="1905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81990" name="Text Box 1">
            <a:extLst>
              <a:ext uri="{FF2B5EF4-FFF2-40B4-BE49-F238E27FC236}">
                <a16:creationId xmlns:a16="http://schemas.microsoft.com/office/drawing/2014/main" id="{577A482F-5ACD-6E68-7CB5-CFB7B83948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" y="3279775"/>
            <a:ext cx="38989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2000" b="1">
                <a:solidFill>
                  <a:schemeClr val="bg1"/>
                </a:solidFill>
                <a:cs typeface="Arial" panose="020B0604020202020204" pitchFamily="34" charset="0"/>
              </a:rPr>
              <a:t>O robô substitui o operário</a:t>
            </a:r>
          </a:p>
        </p:txBody>
      </p:sp>
      <p:sp>
        <p:nvSpPr>
          <p:cNvPr id="681991" name="Text Box 7">
            <a:extLst>
              <a:ext uri="{FF2B5EF4-FFF2-40B4-BE49-F238E27FC236}">
                <a16:creationId xmlns:a16="http://schemas.microsoft.com/office/drawing/2014/main" id="{9AFE028B-FA7D-0336-8913-A051E261A1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9038" y="5853113"/>
            <a:ext cx="1373187" cy="525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cs typeface="Arial" panose="020B0604020202020204" pitchFamily="34" charset="0"/>
              </a:rPr>
              <a:t>Ele sabe escrever!</a:t>
            </a:r>
          </a:p>
        </p:txBody>
      </p:sp>
      <p:sp>
        <p:nvSpPr>
          <p:cNvPr id="681992" name="Text Box 2">
            <a:extLst>
              <a:ext uri="{FF2B5EF4-FFF2-40B4-BE49-F238E27FC236}">
                <a16:creationId xmlns:a16="http://schemas.microsoft.com/office/drawing/2014/main" id="{80F4D158-3EB7-0FB3-95F5-06C4F4479F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3225" y="6502400"/>
            <a:ext cx="213360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DB6FAF75-4905-43C7-9E91-F50E3510CAE3}" type="slidenum">
              <a:rPr lang="it-IT" altLang="it-CH" sz="1400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76</a:t>
            </a:fld>
            <a:endParaRPr lang="it-IT" altLang="it-CH" sz="1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96563C5B-876C-F37C-14B7-C9277A71F451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034" name="Segnaposto numero diapositiva 1">
            <a:extLst>
              <a:ext uri="{FF2B5EF4-FFF2-40B4-BE49-F238E27FC236}">
                <a16:creationId xmlns:a16="http://schemas.microsoft.com/office/drawing/2014/main" id="{C3CD021E-EE13-CFCE-A34D-87A0954801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170863" y="6210300"/>
            <a:ext cx="585787" cy="3587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25528A5F-F9BF-410D-9878-1193F845F383}" type="slidenum">
              <a:rPr lang="it-IT" altLang="en-US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77</a:t>
            </a:fld>
            <a:endParaRPr lang="it-IT" altLang="en-US" sz="1400">
              <a:solidFill>
                <a:srgbClr val="FFFFFF"/>
              </a:solidFill>
            </a:endParaRPr>
          </a:p>
        </p:txBody>
      </p:sp>
      <p:pic>
        <p:nvPicPr>
          <p:cNvPr id="216068" name="Picture 4" descr="C:\Users\Enrico\Desktop\Robot 1 j.jpg">
            <a:extLst>
              <a:ext uri="{FF2B5EF4-FFF2-40B4-BE49-F238E27FC236}">
                <a16:creationId xmlns:a16="http://schemas.microsoft.com/office/drawing/2014/main" id="{CCCF948D-5826-7A3B-7D42-880C97FC41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57213" y="3568700"/>
            <a:ext cx="3894137" cy="2895600"/>
          </a:xfrm>
          <a:prstGeom prst="rect">
            <a:avLst/>
          </a:prstGeom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16069" name="Picture 5" descr="C:\Users\Enrico\Desktop\robot 2 j.jpg">
            <a:extLst>
              <a:ext uri="{FF2B5EF4-FFF2-40B4-BE49-F238E27FC236}">
                <a16:creationId xmlns:a16="http://schemas.microsoft.com/office/drawing/2014/main" id="{DF5ABFF6-EB3F-5D6A-CDB7-F099E80DDA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57213" y="369888"/>
            <a:ext cx="3894137" cy="2881312"/>
          </a:xfrm>
          <a:prstGeom prst="rect">
            <a:avLst/>
          </a:prstGeom>
          <a:ln w="28575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4" name="CasellaDiTesto 2">
            <a:extLst>
              <a:ext uri="{FF2B5EF4-FFF2-40B4-BE49-F238E27FC236}">
                <a16:creationId xmlns:a16="http://schemas.microsoft.com/office/drawing/2014/main" id="{AF5270DF-B749-CB49-589F-564A43665F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6463" y="2608263"/>
            <a:ext cx="1223962" cy="3079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it-CH" altLang="it-CH" sz="1400" b="1" dirty="0">
                <a:solidFill>
                  <a:srgbClr val="FFFFFF"/>
                </a:solidFill>
                <a:latin typeface="Arial" charset="0"/>
                <a:ea typeface="+mn-ea"/>
                <a:cs typeface="Arial" charset="0"/>
              </a:rPr>
              <a:t>A INVASÃO</a:t>
            </a:r>
          </a:p>
        </p:txBody>
      </p:sp>
      <p:pic>
        <p:nvPicPr>
          <p:cNvPr id="3" name="Picture 6">
            <a:extLst>
              <a:ext uri="{FF2B5EF4-FFF2-40B4-BE49-F238E27FC236}">
                <a16:creationId xmlns:a16="http://schemas.microsoft.com/office/drawing/2014/main" id="{E7FEFA0F-CBF1-9118-B83D-991E7BD7BC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716463" y="369888"/>
            <a:ext cx="3971925" cy="2195512"/>
          </a:xfrm>
          <a:prstGeom prst="rect">
            <a:avLst/>
          </a:prstGeom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16072" name="Picture 8" descr="C:\Users\Enrico\Desktop\Robot 4 j.jpg">
            <a:extLst>
              <a:ext uri="{FF2B5EF4-FFF2-40B4-BE49-F238E27FC236}">
                <a16:creationId xmlns:a16="http://schemas.microsoft.com/office/drawing/2014/main" id="{398238C1-A21B-36DA-3044-D6EFE8147B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4716463" y="4267200"/>
            <a:ext cx="3971925" cy="2197100"/>
          </a:xfrm>
          <a:prstGeom prst="rect">
            <a:avLst/>
          </a:prstGeom>
          <a:ln w="28575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16073" name="Picture 9" descr="C:\Users\Enrico\Desktop\robot 3 j.jpg">
            <a:extLst>
              <a:ext uri="{FF2B5EF4-FFF2-40B4-BE49-F238E27FC236}">
                <a16:creationId xmlns:a16="http://schemas.microsoft.com/office/drawing/2014/main" id="{062EDC77-9ACF-69C1-48F5-19D671D49F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4713288" y="2930525"/>
            <a:ext cx="1189037" cy="950913"/>
          </a:xfrm>
          <a:prstGeom prst="rect">
            <a:avLst/>
          </a:prstGeom>
          <a:ln w="19050">
            <a:solidFill>
              <a:schemeClr val="accent4">
                <a:lumMod val="10000"/>
              </a:schemeClr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Picture 2" descr="C:\Users\Enrico\Desktop\robot 002.jpg">
            <a:extLst>
              <a:ext uri="{FF2B5EF4-FFF2-40B4-BE49-F238E27FC236}">
                <a16:creationId xmlns:a16="http://schemas.microsoft.com/office/drawing/2014/main" id="{7A602CAD-5E20-FA0D-9D1B-B220B20D9F9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/>
          <a:srcRect l="890" r="1799" b="3401"/>
          <a:stretch/>
        </p:blipFill>
        <p:spPr bwMode="auto">
          <a:xfrm>
            <a:off x="6159500" y="2722563"/>
            <a:ext cx="2520950" cy="1379537"/>
          </a:xfrm>
          <a:prstGeom prst="rect">
            <a:avLst/>
          </a:prstGeom>
          <a:ln w="28575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6" name="CasellaDiTesto 5">
            <a:extLst>
              <a:ext uri="{FF2B5EF4-FFF2-40B4-BE49-F238E27FC236}">
                <a16:creationId xmlns:a16="http://schemas.microsoft.com/office/drawing/2014/main" id="{D40C2954-8EF2-9BB4-F14B-F73214308DF5}"/>
              </a:ext>
            </a:extLst>
          </p:cNvPr>
          <p:cNvSpPr txBox="1"/>
          <p:nvPr/>
        </p:nvSpPr>
        <p:spPr>
          <a:xfrm>
            <a:off x="4768850" y="3881438"/>
            <a:ext cx="1189038" cy="3079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it-CH" sz="1400" b="1" dirty="0">
                <a:solidFill>
                  <a:srgbClr val="FFFFFF"/>
                </a:solidFill>
                <a:latin typeface="Arial" charset="0"/>
                <a:ea typeface="+mn-ea"/>
                <a:cs typeface="Arial" charset="0"/>
              </a:rPr>
              <a:t>DE ROBÔS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C336C76D-E458-7D34-125C-F6524A01E1B6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82" name="Text Box 1">
            <a:extLst>
              <a:ext uri="{FF2B5EF4-FFF2-40B4-BE49-F238E27FC236}">
                <a16:creationId xmlns:a16="http://schemas.microsoft.com/office/drawing/2014/main" id="{1267A8C4-62CB-36B5-5811-CE951A5D54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9B2CB92-8107-4783-8E4F-A0C4EF4D455D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78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pic>
        <p:nvPicPr>
          <p:cNvPr id="686083" name="Picture 2">
            <a:extLst>
              <a:ext uri="{FF2B5EF4-FFF2-40B4-BE49-F238E27FC236}">
                <a16:creationId xmlns:a16="http://schemas.microsoft.com/office/drawing/2014/main" id="{DFBB5B4C-710B-0B5A-A039-BF3E17FFEC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9338" y="0"/>
            <a:ext cx="4284662" cy="4284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86084" name="Text Box 3">
            <a:extLst>
              <a:ext uri="{FF2B5EF4-FFF2-40B4-BE49-F238E27FC236}">
                <a16:creationId xmlns:a16="http://schemas.microsoft.com/office/drawing/2014/main" id="{9708208B-564F-D40F-0C84-926C535973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2398713"/>
            <a:ext cx="3313113" cy="901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CH" altLang="it-CH" sz="2400" b="1">
                <a:cs typeface="Arial" panose="020B0604020202020204" pitchFamily="34" charset="0"/>
              </a:rPr>
              <a:t>ELETROEROSÃO  </a:t>
            </a:r>
          </a:p>
          <a:p>
            <a:pPr eaLnBrk="1" hangingPunct="1">
              <a:spcBef>
                <a:spcPts val="600"/>
              </a:spcBef>
              <a:buClrTx/>
              <a:buFontTx/>
              <a:buNone/>
            </a:pPr>
            <a:r>
              <a:rPr lang="fr-CH" altLang="it-CH" sz="2400" b="1">
                <a:cs typeface="Arial" panose="020B0604020202020204" pitchFamily="34" charset="0"/>
              </a:rPr>
              <a:t>E EXTRUSÃO</a:t>
            </a:r>
          </a:p>
        </p:txBody>
      </p:sp>
      <p:sp>
        <p:nvSpPr>
          <p:cNvPr id="686085" name="Line 4">
            <a:extLst>
              <a:ext uri="{FF2B5EF4-FFF2-40B4-BE49-F238E27FC236}">
                <a16:creationId xmlns:a16="http://schemas.microsoft.com/office/drawing/2014/main" id="{EDC03F07-F050-2EF2-B9A1-8CF7A5C30798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3575" y="3213100"/>
            <a:ext cx="1588" cy="611188"/>
          </a:xfrm>
          <a:prstGeom prst="line">
            <a:avLst/>
          </a:prstGeom>
          <a:noFill/>
          <a:ln w="9360">
            <a:solidFill>
              <a:srgbClr val="FF3300"/>
            </a:solidFill>
            <a:miter lim="800000"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686086" name="Picture 5">
            <a:extLst>
              <a:ext uri="{FF2B5EF4-FFF2-40B4-BE49-F238E27FC236}">
                <a16:creationId xmlns:a16="http://schemas.microsoft.com/office/drawing/2014/main" id="{EDBDBF12-4806-CF9D-078B-57DB35D4B6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848"/>
          <a:stretch>
            <a:fillRect/>
          </a:stretch>
        </p:blipFill>
        <p:spPr bwMode="auto">
          <a:xfrm>
            <a:off x="0" y="3876675"/>
            <a:ext cx="4321175" cy="2392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r="3848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86087" name="Picture 6">
            <a:extLst>
              <a:ext uri="{FF2B5EF4-FFF2-40B4-BE49-F238E27FC236}">
                <a16:creationId xmlns:a16="http://schemas.microsoft.com/office/drawing/2014/main" id="{443BFA41-4B73-A277-CD93-9E2F35CA43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050" y="95250"/>
            <a:ext cx="2616200" cy="2025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86088" name="Picture 7">
            <a:extLst>
              <a:ext uri="{FF2B5EF4-FFF2-40B4-BE49-F238E27FC236}">
                <a16:creationId xmlns:a16="http://schemas.microsoft.com/office/drawing/2014/main" id="{78323D17-DF14-F74B-E43D-607EA6C570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8300" y="204788"/>
            <a:ext cx="1800225" cy="1806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86089" name="Picture 8">
            <a:extLst>
              <a:ext uri="{FF2B5EF4-FFF2-40B4-BE49-F238E27FC236}">
                <a16:creationId xmlns:a16="http://schemas.microsoft.com/office/drawing/2014/main" id="{E7B76E08-B815-F060-DC3D-2B86FFCCC4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881"/>
          <a:stretch>
            <a:fillRect/>
          </a:stretch>
        </p:blipFill>
        <p:spPr bwMode="auto">
          <a:xfrm>
            <a:off x="3028950" y="3089275"/>
            <a:ext cx="1476375" cy="157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t="26881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86090" name="Picture 9">
            <a:extLst>
              <a:ext uri="{FF2B5EF4-FFF2-40B4-BE49-F238E27FC236}">
                <a16:creationId xmlns:a16="http://schemas.microsoft.com/office/drawing/2014/main" id="{561747E5-D68E-B091-CB30-D83116415D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6100" y="4597400"/>
            <a:ext cx="4787900" cy="1671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86091" name="Line 10">
            <a:extLst>
              <a:ext uri="{FF2B5EF4-FFF2-40B4-BE49-F238E27FC236}">
                <a16:creationId xmlns:a16="http://schemas.microsoft.com/office/drawing/2014/main" id="{EBABF3A4-50B4-DB74-8A96-72A2273F8F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4300" y="1628775"/>
            <a:ext cx="647700" cy="1223963"/>
          </a:xfrm>
          <a:prstGeom prst="line">
            <a:avLst/>
          </a:prstGeom>
          <a:noFill/>
          <a:ln w="936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092" name="Line 11">
            <a:extLst>
              <a:ext uri="{FF2B5EF4-FFF2-40B4-BE49-F238E27FC236}">
                <a16:creationId xmlns:a16="http://schemas.microsoft.com/office/drawing/2014/main" id="{7769B56F-C888-4B90-F464-5A65DF95BB16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0" y="2852738"/>
            <a:ext cx="1588" cy="1223962"/>
          </a:xfrm>
          <a:prstGeom prst="line">
            <a:avLst/>
          </a:prstGeom>
          <a:noFill/>
          <a:ln w="936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093" name="Line 12">
            <a:extLst>
              <a:ext uri="{FF2B5EF4-FFF2-40B4-BE49-F238E27FC236}">
                <a16:creationId xmlns:a16="http://schemas.microsoft.com/office/drawing/2014/main" id="{CF4877DC-EAD4-8E6D-CE66-042CDBE9C0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70375" y="4076700"/>
            <a:ext cx="333375" cy="1588"/>
          </a:xfrm>
          <a:prstGeom prst="line">
            <a:avLst/>
          </a:prstGeom>
          <a:noFill/>
          <a:ln w="936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094" name="Text Box 13">
            <a:extLst>
              <a:ext uri="{FF2B5EF4-FFF2-40B4-BE49-F238E27FC236}">
                <a16:creationId xmlns:a16="http://schemas.microsoft.com/office/drawing/2014/main" id="{7D13FA92-6115-452F-C387-18D8A2CFA7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8538" y="1782763"/>
            <a:ext cx="8636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800">
                <a:cs typeface="Arial" panose="020B0604020202020204" pitchFamily="34" charset="0"/>
              </a:rPr>
              <a:t>Matriz para extrudor</a:t>
            </a:r>
          </a:p>
        </p:txBody>
      </p:sp>
      <p:sp>
        <p:nvSpPr>
          <p:cNvPr id="686095" name="Text Box 14">
            <a:extLst>
              <a:ext uri="{FF2B5EF4-FFF2-40B4-BE49-F238E27FC236}">
                <a16:creationId xmlns:a16="http://schemas.microsoft.com/office/drawing/2014/main" id="{9F91CA66-7D45-251D-EAC7-E1D0C98C68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1600" y="3505200"/>
            <a:ext cx="684213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800">
                <a:cs typeface="Arial" panose="020B0604020202020204" pitchFamily="34" charset="0"/>
              </a:rPr>
              <a:t>Janela em PVC (matéria plástica)</a:t>
            </a:r>
          </a:p>
        </p:txBody>
      </p:sp>
      <p:sp>
        <p:nvSpPr>
          <p:cNvPr id="686096" name="Text Box 15">
            <a:extLst>
              <a:ext uri="{FF2B5EF4-FFF2-40B4-BE49-F238E27FC236}">
                <a16:creationId xmlns:a16="http://schemas.microsoft.com/office/drawing/2014/main" id="{670905A9-F26A-934B-301E-595ABBE550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" y="6269038"/>
            <a:ext cx="120332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Extrudor</a:t>
            </a:r>
          </a:p>
        </p:txBody>
      </p:sp>
      <p:sp>
        <p:nvSpPr>
          <p:cNvPr id="686097" name="Text Box 16">
            <a:extLst>
              <a:ext uri="{FF2B5EF4-FFF2-40B4-BE49-F238E27FC236}">
                <a16:creationId xmlns:a16="http://schemas.microsoft.com/office/drawing/2014/main" id="{C8BA5FBE-6206-7229-5901-02EB7DAE9C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5238" y="6269038"/>
            <a:ext cx="1312862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cs typeface="Arial" panose="020B0604020202020204" pitchFamily="34" charset="0"/>
              </a:rPr>
              <a:t>Extrusão</a:t>
            </a:r>
          </a:p>
        </p:txBody>
      </p:sp>
      <p:sp>
        <p:nvSpPr>
          <p:cNvPr id="686098" name="Text Box 17">
            <a:extLst>
              <a:ext uri="{FF2B5EF4-FFF2-40B4-BE49-F238E27FC236}">
                <a16:creationId xmlns:a16="http://schemas.microsoft.com/office/drawing/2014/main" id="{6ABD2D87-A70D-D32D-B325-FFE6EA744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1725" y="204788"/>
            <a:ext cx="1512888" cy="458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solidFill>
                  <a:srgbClr val="FFFFD9"/>
                </a:solidFill>
                <a:cs typeface="Arial" panose="020B0604020202020204" pitchFamily="34" charset="0"/>
              </a:rPr>
              <a:t>Máquina para a eletroerosão</a:t>
            </a:r>
          </a:p>
        </p:txBody>
      </p:sp>
      <p:sp>
        <p:nvSpPr>
          <p:cNvPr id="686099" name="Text Box 18">
            <a:extLst>
              <a:ext uri="{FF2B5EF4-FFF2-40B4-BE49-F238E27FC236}">
                <a16:creationId xmlns:a16="http://schemas.microsoft.com/office/drawing/2014/main" id="{564EF95E-140E-FE37-F7D5-967E688E8A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0063" y="5880100"/>
            <a:ext cx="863600" cy="368300"/>
          </a:xfrm>
          <a:prstGeom prst="rect">
            <a:avLst/>
          </a:prstGeom>
          <a:solidFill>
            <a:srgbClr val="FFFFE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900">
                <a:cs typeface="Arial" panose="020B0604020202020204" pitchFamily="34" charset="0"/>
              </a:rPr>
              <a:t>aquecimento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it-CH" altLang="it-CH" sz="900">
              <a:cs typeface="Arial" panose="020B0604020202020204" pitchFamily="34" charset="0"/>
            </a:endParaRPr>
          </a:p>
        </p:txBody>
      </p:sp>
      <p:sp>
        <p:nvSpPr>
          <p:cNvPr id="686100" name="Text Box 19">
            <a:extLst>
              <a:ext uri="{FF2B5EF4-FFF2-40B4-BE49-F238E27FC236}">
                <a16:creationId xmlns:a16="http://schemas.microsoft.com/office/drawing/2014/main" id="{36AF3348-89E5-324B-D2B2-71E6EA6126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4538" y="5013325"/>
            <a:ext cx="1044575" cy="231775"/>
          </a:xfrm>
          <a:prstGeom prst="rect">
            <a:avLst/>
          </a:prstGeom>
          <a:solidFill>
            <a:srgbClr val="FFFF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900">
                <a:cs typeface="Arial" panose="020B0604020202020204" pitchFamily="34" charset="0"/>
              </a:rPr>
              <a:t>arrefecimento</a:t>
            </a:r>
          </a:p>
        </p:txBody>
      </p:sp>
      <p:sp>
        <p:nvSpPr>
          <p:cNvPr id="686101" name="Text Box 20">
            <a:extLst>
              <a:ext uri="{FF2B5EF4-FFF2-40B4-BE49-F238E27FC236}">
                <a16:creationId xmlns:a16="http://schemas.microsoft.com/office/drawing/2014/main" id="{A6E0DABC-C3AC-83B9-974C-6C5149070F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0050" y="5880100"/>
            <a:ext cx="701675" cy="231775"/>
          </a:xfrm>
          <a:prstGeom prst="rect">
            <a:avLst/>
          </a:prstGeom>
          <a:solidFill>
            <a:srgbClr val="FFFFF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900">
                <a:cs typeface="Arial" panose="020B0604020202020204" pitchFamily="34" charset="0"/>
              </a:rPr>
              <a:t>matriz</a:t>
            </a:r>
          </a:p>
        </p:txBody>
      </p:sp>
      <p:sp>
        <p:nvSpPr>
          <p:cNvPr id="686102" name="Text Box 21">
            <a:extLst>
              <a:ext uri="{FF2B5EF4-FFF2-40B4-BE49-F238E27FC236}">
                <a16:creationId xmlns:a16="http://schemas.microsoft.com/office/drawing/2014/main" id="{11D64EC3-F1E4-056A-1F3D-D00E0700AC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9813" y="5013325"/>
            <a:ext cx="981075" cy="368300"/>
          </a:xfrm>
          <a:prstGeom prst="rect">
            <a:avLst/>
          </a:prstGeom>
          <a:solidFill>
            <a:srgbClr val="FFFFF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900">
                <a:cs typeface="Arial" panose="020B0604020202020204" pitchFamily="34" charset="0"/>
              </a:rPr>
              <a:t>Bomba de parafuso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F6AEB7CC-A2EA-53B7-97CE-C3CAF46E1F09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130" name="Text Box 1">
            <a:extLst>
              <a:ext uri="{FF2B5EF4-FFF2-40B4-BE49-F238E27FC236}">
                <a16:creationId xmlns:a16="http://schemas.microsoft.com/office/drawing/2014/main" id="{FAB27271-EF15-692F-6CF4-881C8570C8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9C6A7ADD-6EEB-45BB-86AD-12C3869095B2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79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688131" name="Picture 2">
            <a:extLst>
              <a:ext uri="{FF2B5EF4-FFF2-40B4-BE49-F238E27FC236}">
                <a16:creationId xmlns:a16="http://schemas.microsoft.com/office/drawing/2014/main" id="{2ACAF68A-CC13-535E-18AF-30FF64DB16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111875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88132" name="Text Box 3">
            <a:extLst>
              <a:ext uri="{FF2B5EF4-FFF2-40B4-BE49-F238E27FC236}">
                <a16:creationId xmlns:a16="http://schemas.microsoft.com/office/drawing/2014/main" id="{745793E0-1E71-3B11-8088-7247A67C5B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6237288"/>
            <a:ext cx="6840537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Produção de tubos em matéria plástica (PVC) por extrusão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F4C81681-0A3A-D61D-2E35-074D4F0115FB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748" name="Rectangle 4">
            <a:extLst>
              <a:ext uri="{FF2B5EF4-FFF2-40B4-BE49-F238E27FC236}">
                <a16:creationId xmlns:a16="http://schemas.microsoft.com/office/drawing/2014/main" id="{32A0A384-797C-B972-28A1-BE22F7194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14288"/>
            <a:ext cx="9144000" cy="6854826"/>
          </a:xfrm>
          <a:prstGeom prst="rect">
            <a:avLst/>
          </a:prstGeom>
          <a:blipFill dpi="0" rotWithShape="0">
            <a:blip r:embed="rId3"/>
            <a:srcRect/>
            <a:stretch>
              <a:fillRect/>
            </a:stretch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pt-PT" altLang="it-CH" sz="1800">
                <a:cs typeface="Arial" panose="020B0604020202020204" pitchFamily="34" charset="0"/>
              </a:rPr>
              <a:t>                                                                               </a:t>
            </a:r>
            <a:r>
              <a:rPr lang="pt-PT" altLang="it-CH" sz="2200" b="1">
                <a:solidFill>
                  <a:srgbClr val="FFFFFF"/>
                </a:solidFill>
                <a:cs typeface="Arial" panose="020B0604020202020204" pitchFamily="34" charset="0"/>
              </a:rPr>
              <a:t>                                                                                                                              </a:t>
            </a:r>
            <a:r>
              <a:rPr lang="pt-PT" altLang="it-CH" sz="2400">
                <a:cs typeface="Arial" panose="020B0604020202020204" pitchFamily="34" charset="0"/>
              </a:rPr>
              <a:t>    </a:t>
            </a:r>
          </a:p>
        </p:txBody>
      </p:sp>
      <p:sp>
        <p:nvSpPr>
          <p:cNvPr id="543749" name="Text Box 1">
            <a:extLst>
              <a:ext uri="{FF2B5EF4-FFF2-40B4-BE49-F238E27FC236}">
                <a16:creationId xmlns:a16="http://schemas.microsoft.com/office/drawing/2014/main" id="{7DBB0856-FC24-0837-B6E9-E0FE772C37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32788" y="6243638"/>
            <a:ext cx="504825" cy="476250"/>
          </a:xfrm>
          <a:prstGeom prst="rect">
            <a:avLst/>
          </a:prstGeom>
          <a:solidFill>
            <a:srgbClr val="8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1D622318-33EC-4D48-89BD-D6D478445AA0}" type="slidenum">
              <a:rPr lang="it-IT" altLang="it-CH" sz="1400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8</a:t>
            </a:fld>
            <a:endParaRPr lang="it-IT" altLang="it-CH" sz="1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97F47FC4-9D4A-FC66-FF99-5D155B3C57B2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3" name="CasellaDiTesto 2">
            <a:extLst>
              <a:ext uri="{FF2B5EF4-FFF2-40B4-BE49-F238E27FC236}">
                <a16:creationId xmlns:a16="http://schemas.microsoft.com/office/drawing/2014/main" id="{4A971C52-3344-DBBB-BF99-70E3DD87B8AE}"/>
              </a:ext>
            </a:extLst>
          </p:cNvPr>
          <p:cNvSpPr txBox="1"/>
          <p:nvPr/>
        </p:nvSpPr>
        <p:spPr>
          <a:xfrm>
            <a:off x="4716016" y="3123506"/>
            <a:ext cx="3544764" cy="1015663"/>
          </a:xfrm>
          <a:prstGeom prst="rect">
            <a:avLst/>
          </a:prstGeom>
          <a:solidFill>
            <a:srgbClr val="7603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sz="3000" b="1" dirty="0">
                <a:solidFill>
                  <a:schemeClr val="bg1"/>
                </a:solidFill>
              </a:rPr>
              <a:t>Antes da chegada dos carros</a:t>
            </a:r>
            <a:endParaRPr lang="en-US" sz="30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Text Box 1">
            <a:extLst>
              <a:ext uri="{FF2B5EF4-FFF2-40B4-BE49-F238E27FC236}">
                <a16:creationId xmlns:a16="http://schemas.microsoft.com/office/drawing/2014/main" id="{65159DAE-8FFC-1623-76AD-70D82D00A0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3475" y="614997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C3186E0-D727-47B7-B6A9-28CADAFADE3E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80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690179" name="Picture 2">
            <a:extLst>
              <a:ext uri="{FF2B5EF4-FFF2-40B4-BE49-F238E27FC236}">
                <a16:creationId xmlns:a16="http://schemas.microsoft.com/office/drawing/2014/main" id="{8A0C90C5-F73A-7A45-BD6D-81B360154C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762000"/>
            <a:ext cx="4400550" cy="291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90180" name="Picture 3">
            <a:extLst>
              <a:ext uri="{FF2B5EF4-FFF2-40B4-BE49-F238E27FC236}">
                <a16:creationId xmlns:a16="http://schemas.microsoft.com/office/drawing/2014/main" id="{AF690D07-4D63-6FEB-AAE4-FE963C2195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32363" y="2706688"/>
            <a:ext cx="3962400" cy="3919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90181" name="Text Box 4">
            <a:extLst>
              <a:ext uri="{FF2B5EF4-FFF2-40B4-BE49-F238E27FC236}">
                <a16:creationId xmlns:a16="http://schemas.microsoft.com/office/drawing/2014/main" id="{CC85A480-39F7-D155-1EA4-E3FEF11D76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663" y="3698875"/>
            <a:ext cx="3937000" cy="173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3600" b="1">
                <a:solidFill>
                  <a:srgbClr val="FFFFFF"/>
                </a:solidFill>
                <a:cs typeface="Arial" panose="020B0604020202020204" pitchFamily="34" charset="0"/>
              </a:rPr>
              <a:t>Ontem:                  o trabalho manual</a:t>
            </a:r>
          </a:p>
        </p:txBody>
      </p:sp>
      <p:sp>
        <p:nvSpPr>
          <p:cNvPr id="690182" name="Text Box 5">
            <a:extLst>
              <a:ext uri="{FF2B5EF4-FFF2-40B4-BE49-F238E27FC236}">
                <a16:creationId xmlns:a16="http://schemas.microsoft.com/office/drawing/2014/main" id="{4247CFC7-61DE-D08A-6885-EA5CE6BD0E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0313" y="1477963"/>
            <a:ext cx="3492500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3600" b="1">
                <a:solidFill>
                  <a:srgbClr val="FFFFFF"/>
                </a:solidFill>
                <a:cs typeface="Arial" panose="020B0604020202020204" pitchFamily="34" charset="0"/>
              </a:rPr>
              <a:t>Hoje: a automatização</a:t>
            </a:r>
          </a:p>
        </p:txBody>
      </p:sp>
      <p:sp>
        <p:nvSpPr>
          <p:cNvPr id="690183" name="CasellaDiTesto 1">
            <a:extLst>
              <a:ext uri="{FF2B5EF4-FFF2-40B4-BE49-F238E27FC236}">
                <a16:creationId xmlns:a16="http://schemas.microsoft.com/office/drawing/2014/main" id="{1504D2EA-6C84-9B29-3FEA-1814D2A855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225" y="908050"/>
            <a:ext cx="1873250" cy="9239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it-CH" altLang="it-CH" sz="1800">
                <a:solidFill>
                  <a:schemeClr val="tx1"/>
                </a:solidFill>
                <a:cs typeface="Arial" panose="020B0604020202020204" pitchFamily="34" charset="0"/>
              </a:rPr>
              <a:t>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it-CH" altLang="it-CH" sz="180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it-CH" altLang="it-CH" sz="180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56C253C3-6853-AEE4-0CE0-BE9EEE9E7149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226" name="Slide Number Placeholder 3">
            <a:extLst>
              <a:ext uri="{FF2B5EF4-FFF2-40B4-BE49-F238E27FC236}">
                <a16:creationId xmlns:a16="http://schemas.microsoft.com/office/drawing/2014/main" id="{46034C63-F35B-2163-AEB9-9CE9F911AA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413750" y="5984875"/>
            <a:ext cx="549275" cy="4762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9EB58ED2-52E7-4482-95A7-7FFA7A43EA89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81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pic>
        <p:nvPicPr>
          <p:cNvPr id="245763" name="Picture 2" descr="fabbrica telaio automatico">
            <a:extLst>
              <a:ext uri="{FF2B5EF4-FFF2-40B4-BE49-F238E27FC236}">
                <a16:creationId xmlns:a16="http://schemas.microsoft.com/office/drawing/2014/main" id="{9F716A2B-70B1-8CCF-0B54-E5E45E87922F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/>
          <a:srcRect/>
          <a:stretch>
            <a:fillRect/>
          </a:stretch>
        </p:blipFill>
        <p:spPr>
          <a:xfrm>
            <a:off x="5956300" y="381000"/>
            <a:ext cx="2447925" cy="3194050"/>
          </a:xfrm>
          <a:ln w="1270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68964" name="Text Box 3">
            <a:extLst>
              <a:ext uri="{FF2B5EF4-FFF2-40B4-BE49-F238E27FC236}">
                <a16:creationId xmlns:a16="http://schemas.microsoft.com/office/drawing/2014/main" id="{5C651E80-90C1-84D5-B7F4-C2BA5C1D8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4950" y="3606800"/>
            <a:ext cx="3349625" cy="27622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fr-CH" altLang="it-CH" sz="1200" dirty="0">
                <a:solidFill>
                  <a:srgbClr val="FFFFFF"/>
                </a:solidFill>
                <a:ea typeface="+mn-ea"/>
                <a:cs typeface="Arial" charset="0"/>
              </a:rPr>
              <a:t>1745</a:t>
            </a:r>
            <a:r>
              <a:rPr lang="fr-CH" altLang="it-CH" sz="1200" dirty="0">
                <a:solidFill>
                  <a:srgbClr val="FFFF99"/>
                </a:solidFill>
                <a:ea typeface="+mn-ea"/>
                <a:cs typeface="Arial" charset="0"/>
              </a:rPr>
              <a:t>  </a:t>
            </a:r>
            <a:r>
              <a:rPr lang="fr-CH" altLang="it-CH" sz="1200" dirty="0">
                <a:solidFill>
                  <a:srgbClr val="FF0066"/>
                </a:solidFill>
                <a:ea typeface="+mn-ea"/>
                <a:cs typeface="Arial" charset="0"/>
              </a:rPr>
              <a:t> </a:t>
            </a:r>
            <a:r>
              <a:rPr lang="pt-BR" altLang="it-CH" sz="1200" dirty="0">
                <a:solidFill>
                  <a:srgbClr val="FFFFFF"/>
                </a:solidFill>
                <a:ea typeface="+mn-ea"/>
                <a:cs typeface="Arial" charset="0"/>
              </a:rPr>
              <a:t>O primeiro tear totalmente automático</a:t>
            </a:r>
            <a:endParaRPr lang="it-IT" altLang="it-CH" sz="1200" dirty="0">
              <a:solidFill>
                <a:srgbClr val="FFFFFF"/>
              </a:solidFill>
              <a:ea typeface="+mn-ea"/>
              <a:cs typeface="Arial" charset="0"/>
            </a:endParaRPr>
          </a:p>
        </p:txBody>
      </p:sp>
      <p:sp>
        <p:nvSpPr>
          <p:cNvPr id="168965" name="Text Box 8">
            <a:extLst>
              <a:ext uri="{FF2B5EF4-FFF2-40B4-BE49-F238E27FC236}">
                <a16:creationId xmlns:a16="http://schemas.microsoft.com/office/drawing/2014/main" id="{F8B94A9C-0127-FC89-40A1-93EEE844FE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7550" y="3609975"/>
            <a:ext cx="1373188" cy="27622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fr-CH" altLang="it-CH" sz="1200" dirty="0">
                <a:solidFill>
                  <a:srgbClr val="FFFFFF"/>
                </a:solidFill>
                <a:ea typeface="+mn-ea"/>
                <a:cs typeface="Arial" charset="0"/>
              </a:rPr>
              <a:t> Tear </a:t>
            </a:r>
            <a:r>
              <a:rPr lang="fr-CH" altLang="it-CH" sz="1200" dirty="0" err="1">
                <a:solidFill>
                  <a:srgbClr val="FFFFFF"/>
                </a:solidFill>
                <a:ea typeface="+mn-ea"/>
                <a:cs typeface="Arial" charset="0"/>
              </a:rPr>
              <a:t>manual</a:t>
            </a:r>
            <a:endParaRPr lang="it-IT" altLang="it-CH" sz="1200" dirty="0">
              <a:solidFill>
                <a:srgbClr val="FFFFFF"/>
              </a:solidFill>
              <a:ea typeface="+mn-ea"/>
              <a:cs typeface="Arial" charset="0"/>
            </a:endParaRPr>
          </a:p>
        </p:txBody>
      </p:sp>
      <p:pic>
        <p:nvPicPr>
          <p:cNvPr id="149511" name="Picture 7" descr="C:\Users\Enrico\Desktop\Telaio manuale.jpg">
            <a:extLst>
              <a:ext uri="{FF2B5EF4-FFF2-40B4-BE49-F238E27FC236}">
                <a16:creationId xmlns:a16="http://schemas.microsoft.com/office/drawing/2014/main" id="{BE52CFFC-AAFA-088E-6491-9157C0C4FC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08013" y="384175"/>
            <a:ext cx="3989387" cy="3222625"/>
          </a:xfrm>
          <a:prstGeom prst="rect">
            <a:avLst/>
          </a:prstGeom>
          <a:ln w="12700">
            <a:solidFill>
              <a:schemeClr val="accent4">
                <a:lumMod val="10000"/>
              </a:schemeClr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Picture 6" descr="C:\Dokumente und Einstellungen\Enrico\Eigene Dateien\Enrico\Documenti\AA Enrico nuovo\Politica\Presentazione marxismo\telaio meccanico.JPG">
            <a:extLst>
              <a:ext uri="{FF2B5EF4-FFF2-40B4-BE49-F238E27FC236}">
                <a16:creationId xmlns:a16="http://schemas.microsoft.com/office/drawing/2014/main" id="{C76EB765-A007-9D5D-3CF1-F8611C6FBC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08013" y="4032250"/>
            <a:ext cx="3989387" cy="2308225"/>
          </a:xfrm>
          <a:prstGeom prst="rect">
            <a:avLst/>
          </a:prstGeom>
          <a:ln w="1270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Picture 5" descr="C:\Users\Enrico\Desktop\textile jpeg.jpg">
            <a:extLst>
              <a:ext uri="{FF2B5EF4-FFF2-40B4-BE49-F238E27FC236}">
                <a16:creationId xmlns:a16="http://schemas.microsoft.com/office/drawing/2014/main" id="{8B597002-1628-C53B-4F8C-F77EA6CC68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4999038" y="4032250"/>
            <a:ext cx="3444875" cy="2308225"/>
          </a:xfrm>
          <a:prstGeom prst="rect">
            <a:avLst/>
          </a:prstGeom>
          <a:ln w="1270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68969" name="CasellaDiTesto 1">
            <a:extLst>
              <a:ext uri="{FF2B5EF4-FFF2-40B4-BE49-F238E27FC236}">
                <a16:creationId xmlns:a16="http://schemas.microsoft.com/office/drawing/2014/main" id="{5C690797-05B6-A169-3468-1EA0D7B41F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0" y="6337300"/>
            <a:ext cx="3316288" cy="27622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pt-BR" altLang="it-CH" sz="1200" dirty="0">
                <a:solidFill>
                  <a:srgbClr val="FFFFFF"/>
                </a:solidFill>
                <a:ea typeface="+mn-ea"/>
              </a:rPr>
              <a:t>Tear mecânico pilotado por um motor a vapor</a:t>
            </a:r>
            <a:endParaRPr lang="it-CH" altLang="it-CH" sz="1200" dirty="0">
              <a:solidFill>
                <a:srgbClr val="FFFFFF"/>
              </a:solidFill>
              <a:ea typeface="+mn-ea"/>
            </a:endParaRPr>
          </a:p>
        </p:txBody>
      </p:sp>
      <p:sp>
        <p:nvSpPr>
          <p:cNvPr id="168970" name="CasellaDiTesto 2">
            <a:extLst>
              <a:ext uri="{FF2B5EF4-FFF2-40B4-BE49-F238E27FC236}">
                <a16:creationId xmlns:a16="http://schemas.microsoft.com/office/drawing/2014/main" id="{BCA978DC-B330-B564-42AE-ACDCDFB10C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725" y="6337300"/>
            <a:ext cx="2079625" cy="27622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it-CH" altLang="it-CH" sz="1200" dirty="0">
                <a:solidFill>
                  <a:srgbClr val="FFFFFF"/>
                </a:solidFill>
                <a:ea typeface="+mn-ea"/>
              </a:rPr>
              <a:t> Moderna </a:t>
            </a:r>
            <a:r>
              <a:rPr lang="it-CH" altLang="it-CH" sz="1200" dirty="0" err="1">
                <a:solidFill>
                  <a:srgbClr val="FFFFFF"/>
                </a:solidFill>
                <a:ea typeface="+mn-ea"/>
              </a:rPr>
              <a:t>indústria</a:t>
            </a:r>
            <a:r>
              <a:rPr lang="it-CH" altLang="it-CH" sz="1200" dirty="0">
                <a:solidFill>
                  <a:srgbClr val="FFFFFF"/>
                </a:solidFill>
                <a:ea typeface="+mn-ea"/>
              </a:rPr>
              <a:t> </a:t>
            </a:r>
            <a:r>
              <a:rPr lang="it-CH" altLang="it-CH" sz="1200" dirty="0" err="1">
                <a:solidFill>
                  <a:srgbClr val="FFFFFF"/>
                </a:solidFill>
                <a:ea typeface="+mn-ea"/>
              </a:rPr>
              <a:t>têxtil</a:t>
            </a:r>
            <a:endParaRPr lang="it-CH" altLang="it-CH" sz="1200" dirty="0">
              <a:solidFill>
                <a:srgbClr val="FFFFFF"/>
              </a:solidFill>
              <a:ea typeface="+mn-ea"/>
            </a:endParaRPr>
          </a:p>
        </p:txBody>
      </p:sp>
      <p:sp>
        <p:nvSpPr>
          <p:cNvPr id="4" name="CasellaDiTesto 3">
            <a:extLst>
              <a:ext uri="{FF2B5EF4-FFF2-40B4-BE49-F238E27FC236}">
                <a16:creationId xmlns:a16="http://schemas.microsoft.com/office/drawing/2014/main" id="{F659DCD8-4972-E3D8-12C7-3BA826698CD7}"/>
              </a:ext>
            </a:extLst>
          </p:cNvPr>
          <p:cNvSpPr txBox="1"/>
          <p:nvPr/>
        </p:nvSpPr>
        <p:spPr>
          <a:xfrm>
            <a:off x="3949700" y="5984875"/>
            <a:ext cx="546100" cy="2778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it-CH" sz="1200" b="1" dirty="0">
                <a:solidFill>
                  <a:srgbClr val="DADADA">
                    <a:lumMod val="10000"/>
                  </a:srgbClr>
                </a:solidFill>
                <a:latin typeface="Arial" charset="0"/>
                <a:ea typeface="+mn-ea"/>
                <a:cs typeface="Arial" charset="0"/>
              </a:rPr>
              <a:t>1800</a:t>
            </a:r>
          </a:p>
        </p:txBody>
      </p:sp>
      <p:sp>
        <p:nvSpPr>
          <p:cNvPr id="168972" name="CasellaDiTesto 4">
            <a:extLst>
              <a:ext uri="{FF2B5EF4-FFF2-40B4-BE49-F238E27FC236}">
                <a16:creationId xmlns:a16="http://schemas.microsoft.com/office/drawing/2014/main" id="{6151CA09-33F4-5BB6-0742-FA589FD3E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0900" y="841375"/>
            <a:ext cx="1308100" cy="230822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pt-BR" altLang="it-CH" dirty="0">
                <a:solidFill>
                  <a:srgbClr val="FFFFFF"/>
                </a:solidFill>
                <a:ea typeface="+mn-ea"/>
              </a:rPr>
              <a:t>Os avanços no sector têxtil eliminaram muitos postos de trabalho</a:t>
            </a:r>
            <a:endParaRPr lang="it-CH" altLang="it-CH" dirty="0">
              <a:solidFill>
                <a:srgbClr val="FFFFFF"/>
              </a:solidFill>
              <a:ea typeface="+mn-ea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18A72869-5B6E-E9C0-3676-4EAA3BA46568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274" name="Text Box 1">
            <a:extLst>
              <a:ext uri="{FF2B5EF4-FFF2-40B4-BE49-F238E27FC236}">
                <a16:creationId xmlns:a16="http://schemas.microsoft.com/office/drawing/2014/main" id="{BE401C30-168D-247E-6D50-AB245DA869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26263" y="6196013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A8DCC0B-CD05-422B-B7BF-32B8252E22CD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82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694275" name="Text Box 3">
            <a:extLst>
              <a:ext uri="{FF2B5EF4-FFF2-40B4-BE49-F238E27FC236}">
                <a16:creationId xmlns:a16="http://schemas.microsoft.com/office/drawing/2014/main" id="{0A17E1DF-607A-D07C-423E-DA7219F842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0725" y="765175"/>
            <a:ext cx="1838325" cy="925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CH" altLang="it-CH" sz="1800" b="1">
                <a:solidFill>
                  <a:srgbClr val="FFFFFF"/>
                </a:solidFill>
                <a:cs typeface="Arial" panose="020B0604020202020204" pitchFamily="34" charset="0"/>
              </a:rPr>
              <a:t>A racionalização na construção</a:t>
            </a:r>
          </a:p>
        </p:txBody>
      </p:sp>
      <p:pic>
        <p:nvPicPr>
          <p:cNvPr id="7" name="Picture 7" descr="C:\Users\Enrico\Desktop\Muro jpeg.jpg">
            <a:extLst>
              <a:ext uri="{FF2B5EF4-FFF2-40B4-BE49-F238E27FC236}">
                <a16:creationId xmlns:a16="http://schemas.microsoft.com/office/drawing/2014/main" id="{EABECC72-7EE6-19B4-888B-E734BD31DA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405563" y="212725"/>
            <a:ext cx="2200275" cy="2257425"/>
          </a:xfrm>
          <a:prstGeom prst="rect">
            <a:avLst/>
          </a:prstGeom>
          <a:ln w="12700">
            <a:solidFill>
              <a:schemeClr val="bg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Picture 2" descr="case prefabbricazione nell'edilizia 3">
            <a:extLst>
              <a:ext uri="{FF2B5EF4-FFF2-40B4-BE49-F238E27FC236}">
                <a16:creationId xmlns:a16="http://schemas.microsoft.com/office/drawing/2014/main" id="{0F500C3D-C518-E73F-FA6C-BC5EC60F38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39750" y="3136900"/>
            <a:ext cx="2376488" cy="3462338"/>
          </a:xfrm>
          <a:prstGeom prst="rect">
            <a:avLst/>
          </a:prstGeom>
          <a:ln w="12700">
            <a:solidFill>
              <a:schemeClr val="bg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Picture 4" descr="case ponte prefabbricazione 2">
            <a:extLst>
              <a:ext uri="{FF2B5EF4-FFF2-40B4-BE49-F238E27FC236}">
                <a16:creationId xmlns:a16="http://schemas.microsoft.com/office/drawing/2014/main" id="{47E67EDF-078A-AAC3-EF31-FEBB5CD18E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132138" y="2514600"/>
            <a:ext cx="5473700" cy="4106863"/>
          </a:xfrm>
          <a:prstGeom prst="rect">
            <a:avLst/>
          </a:prstGeom>
          <a:ln w="12700">
            <a:solidFill>
              <a:schemeClr val="bg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Picture 5" descr="case prefabbricazione nell'edilizia 6">
            <a:extLst>
              <a:ext uri="{FF2B5EF4-FFF2-40B4-BE49-F238E27FC236}">
                <a16:creationId xmlns:a16="http://schemas.microsoft.com/office/drawing/2014/main" id="{17293868-89F5-C857-8880-C9A7F1DEA6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58800" y="212725"/>
            <a:ext cx="3836988" cy="2728913"/>
          </a:xfrm>
          <a:prstGeom prst="rect">
            <a:avLst/>
          </a:prstGeom>
          <a:ln w="12700">
            <a:solidFill>
              <a:schemeClr val="bg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1CE7B790-97DF-2180-A658-5DF9BDADF1C3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22" name="Text Box 1">
            <a:extLst>
              <a:ext uri="{FF2B5EF4-FFF2-40B4-BE49-F238E27FC236}">
                <a16:creationId xmlns:a16="http://schemas.microsoft.com/office/drawing/2014/main" id="{EB486F28-5A81-6F72-F156-0A934673B4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27427AFD-E9AD-4620-8550-E17EFF0E6F84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83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7" name="Picture 2" descr="case la razionalizzazione nell'edilizia">
            <a:extLst>
              <a:ext uri="{FF2B5EF4-FFF2-40B4-BE49-F238E27FC236}">
                <a16:creationId xmlns:a16="http://schemas.microsoft.com/office/drawing/2014/main" id="{79E47750-1189-B232-0C8F-E389E65E40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bright="-16000" contrast="34000"/>
          </a:blip>
          <a:srcRect/>
          <a:stretch>
            <a:fillRect/>
          </a:stretch>
        </p:blipFill>
        <p:spPr bwMode="auto">
          <a:xfrm>
            <a:off x="223838" y="260350"/>
            <a:ext cx="3938587" cy="6408738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Picture 7" descr="C:\Users\Enrico\Desktop\Container home 1 jpeg.jpg">
            <a:extLst>
              <a:ext uri="{FF2B5EF4-FFF2-40B4-BE49-F238E27FC236}">
                <a16:creationId xmlns:a16="http://schemas.microsoft.com/office/drawing/2014/main" id="{12E3A02F-31B7-A12D-C4FB-58969A9E88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284663" y="266700"/>
            <a:ext cx="4638675" cy="2874963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Picture 8" descr="C:\Users\Enrico\Desktop\Container home 2 jpeg.jpg">
            <a:extLst>
              <a:ext uri="{FF2B5EF4-FFF2-40B4-BE49-F238E27FC236}">
                <a16:creationId xmlns:a16="http://schemas.microsoft.com/office/drawing/2014/main" id="{86DBD1AE-FF39-8475-F859-FC8919B267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284663" y="3578225"/>
            <a:ext cx="4638675" cy="3090863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EF285F54-6BA4-DD6E-A125-115C3E024B8A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696323" name="Text Box 3">
            <a:extLst>
              <a:ext uri="{FF2B5EF4-FFF2-40B4-BE49-F238E27FC236}">
                <a16:creationId xmlns:a16="http://schemas.microsoft.com/office/drawing/2014/main" id="{52C151C6-F854-3B20-786F-B3A5F440E3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7087" y="3176588"/>
            <a:ext cx="4032250" cy="401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CH" altLang="it-CH" sz="2000" b="1" dirty="0">
                <a:solidFill>
                  <a:srgbClr val="FFFFFF"/>
                </a:solidFill>
                <a:cs typeface="Arial" panose="020B0604020202020204" pitchFamily="34" charset="0"/>
              </a:rPr>
              <a:t>A CONSTRUÇÃO NO FUTURO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370" name="Text Box 1">
            <a:extLst>
              <a:ext uri="{FF2B5EF4-FFF2-40B4-BE49-F238E27FC236}">
                <a16:creationId xmlns:a16="http://schemas.microsoft.com/office/drawing/2014/main" id="{A9D2A40D-575B-6C0E-4B2A-D04276F5F6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5463" y="6116638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3677ABA7-8D55-4906-BE49-2D77408C7FD7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84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698373" name="Text Box 9">
            <a:extLst>
              <a:ext uri="{FF2B5EF4-FFF2-40B4-BE49-F238E27FC236}">
                <a16:creationId xmlns:a16="http://schemas.microsoft.com/office/drawing/2014/main" id="{E78ADA6B-06D3-2A4E-1D80-25306C5230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3938" y="5041900"/>
            <a:ext cx="1114425" cy="1279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lnSpc>
                <a:spcPct val="110000"/>
              </a:lnSpc>
              <a:spcBef>
                <a:spcPts val="1000"/>
              </a:spcBef>
              <a:buClrTx/>
              <a:buFontTx/>
              <a:buNone/>
            </a:pPr>
            <a:r>
              <a:rPr lang="fr-CH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t>Velha prensa rotativa para impressão</a:t>
            </a:r>
          </a:p>
        </p:txBody>
      </p:sp>
      <p:pic>
        <p:nvPicPr>
          <p:cNvPr id="11" name="Picture 4" descr="fabbrica composizione">
            <a:extLst>
              <a:ext uri="{FF2B5EF4-FFF2-40B4-BE49-F238E27FC236}">
                <a16:creationId xmlns:a16="http://schemas.microsoft.com/office/drawing/2014/main" id="{B24B9454-DFBE-4BF3-901F-684A561D2A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42938" y="3681413"/>
            <a:ext cx="2738437" cy="2876550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Picture 8" descr="fabbrica LINOTYPE MACHINES">
            <a:extLst>
              <a:ext uri="{FF2B5EF4-FFF2-40B4-BE49-F238E27FC236}">
                <a16:creationId xmlns:a16="http://schemas.microsoft.com/office/drawing/2014/main" id="{67EC3A36-079B-7E7E-35F8-E503409A81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643438" y="293688"/>
            <a:ext cx="3921125" cy="2971800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3" name="Picture 9" descr="fabbrica stampa gutenberg ">
            <a:extLst>
              <a:ext uri="{FF2B5EF4-FFF2-40B4-BE49-F238E27FC236}">
                <a16:creationId xmlns:a16="http://schemas.microsoft.com/office/drawing/2014/main" id="{B90AE7B7-E640-4C15-9A01-AA3D9F3EDB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42938" y="293688"/>
            <a:ext cx="3833812" cy="2971800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Picture 10" descr="fabbrica vecchia rotativa">
            <a:extLst>
              <a:ext uri="{FF2B5EF4-FFF2-40B4-BE49-F238E27FC236}">
                <a16:creationId xmlns:a16="http://schemas.microsoft.com/office/drawing/2014/main" id="{381B88A5-1298-FB25-5532-1A050D6BA9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716463" y="3681413"/>
            <a:ext cx="3848100" cy="2876550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698371" name="Text Box 6">
            <a:extLst>
              <a:ext uri="{FF2B5EF4-FFF2-40B4-BE49-F238E27FC236}">
                <a16:creationId xmlns:a16="http://schemas.microsoft.com/office/drawing/2014/main" id="{2C631E20-66F9-8CE0-7576-7E1028B3E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613" y="3289300"/>
            <a:ext cx="7843837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SzTx/>
            </a:pPr>
            <a:r>
              <a:rPr lang="fr-CH" altLang="it-CH" sz="1600" b="1" dirty="0">
                <a:solidFill>
                  <a:schemeClr val="bg1"/>
                </a:solidFill>
                <a:cs typeface="Arial" panose="020B0604020202020204" pitchFamily="34" charset="0"/>
              </a:rPr>
              <a:t>1448 </a:t>
            </a:r>
            <a:r>
              <a:rPr lang="fr-CH" altLang="it-CH" sz="1400" b="1" dirty="0">
                <a:solidFill>
                  <a:srgbClr val="FFFFFF"/>
                </a:solidFill>
                <a:cs typeface="Arial" panose="020B0604020202020204" pitchFamily="34" charset="0"/>
              </a:rPr>
              <a:t>Gutenberg inventa a </a:t>
            </a:r>
            <a:r>
              <a:rPr lang="fr-CH" altLang="it-CH" sz="1400" b="1" dirty="0" err="1">
                <a:solidFill>
                  <a:srgbClr val="FFFFFF"/>
                </a:solidFill>
                <a:cs typeface="Arial" panose="020B0604020202020204" pitchFamily="34" charset="0"/>
              </a:rPr>
              <a:t>impressão</a:t>
            </a:r>
            <a:r>
              <a:rPr lang="fr-CH" altLang="it-CH" sz="1400" b="1" dirty="0">
                <a:solidFill>
                  <a:srgbClr val="FFFFFF"/>
                </a:solidFill>
                <a:cs typeface="Arial" panose="020B0604020202020204" pitchFamily="34" charset="0"/>
              </a:rPr>
              <a:t>              </a:t>
            </a:r>
            <a:r>
              <a:rPr lang="fr-CH" altLang="it-CH" sz="1600" b="1" dirty="0">
                <a:solidFill>
                  <a:schemeClr val="bg1"/>
                </a:solidFill>
                <a:cs typeface="Arial" panose="020B0604020202020204" pitchFamily="34" charset="0"/>
              </a:rPr>
              <a:t>1880</a:t>
            </a:r>
            <a:r>
              <a:rPr lang="fr-CH" altLang="it-CH" sz="1600" b="1" dirty="0">
                <a:solidFill>
                  <a:schemeClr val="bg1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 </a:t>
            </a:r>
            <a:r>
              <a:rPr lang="fr-CH" altLang="it-CH" sz="1400" b="1" dirty="0" err="1">
                <a:solidFill>
                  <a:srgbClr val="FFFFFF"/>
                </a:solidFill>
                <a:cs typeface="Arial" panose="020B0604020202020204" pitchFamily="34" charset="0"/>
              </a:rPr>
              <a:t>Máquinas</a:t>
            </a:r>
            <a:r>
              <a:rPr lang="fr-CH" altLang="it-CH" sz="1400" b="1" dirty="0">
                <a:solidFill>
                  <a:srgbClr val="FFFFFF"/>
                </a:solidFill>
                <a:cs typeface="Arial" panose="020B0604020202020204" pitchFamily="34" charset="0"/>
              </a:rPr>
              <a:t> de </a:t>
            </a:r>
            <a:r>
              <a:rPr lang="fr-CH" altLang="it-CH" sz="1400" b="1" dirty="0" err="1">
                <a:solidFill>
                  <a:srgbClr val="FFFFFF"/>
                </a:solidFill>
                <a:cs typeface="Arial" panose="020B0604020202020204" pitchFamily="34" charset="0"/>
              </a:rPr>
              <a:t>linotipo</a:t>
            </a:r>
            <a:r>
              <a:rPr lang="fr-CH" altLang="it-CH" sz="1400" b="1" dirty="0">
                <a:solidFill>
                  <a:srgbClr val="FFFFFF"/>
                </a:solidFill>
                <a:cs typeface="Arial" panose="020B0604020202020204" pitchFamily="34" charset="0"/>
              </a:rPr>
              <a:t> para </a:t>
            </a:r>
            <a:r>
              <a:rPr lang="fr-CH" altLang="it-CH" sz="1400" b="1" dirty="0" err="1">
                <a:solidFill>
                  <a:srgbClr val="FFFFFF"/>
                </a:solidFill>
                <a:cs typeface="Arial" panose="020B0604020202020204" pitchFamily="34" charset="0"/>
              </a:rPr>
              <a:t>composição</a:t>
            </a:r>
            <a:endParaRPr lang="fr-CH" altLang="it-CH" sz="1600" b="1" dirty="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62916712-C2F9-0919-86E5-C505B8503CA8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698372" name="Text Box 8">
            <a:extLst>
              <a:ext uri="{FF2B5EF4-FFF2-40B4-BE49-F238E27FC236}">
                <a16:creationId xmlns:a16="http://schemas.microsoft.com/office/drawing/2014/main" id="{678F031A-0CA0-D3B1-5C3B-AEDEB3E739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7888" y="3870325"/>
            <a:ext cx="1104900" cy="739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CH" altLang="it-CH" sz="1400" b="1" dirty="0">
                <a:solidFill>
                  <a:srgbClr val="FFFFFF"/>
                </a:solidFill>
                <a:cs typeface="Arial" panose="020B0604020202020204" pitchFamily="34" charset="0"/>
              </a:rPr>
              <a:t>Compo-</a:t>
            </a:r>
            <a:r>
              <a:rPr lang="fr-CH" altLang="it-CH" sz="1400" b="1" dirty="0" err="1">
                <a:solidFill>
                  <a:srgbClr val="FFFFFF"/>
                </a:solidFill>
                <a:cs typeface="Arial" panose="020B0604020202020204" pitchFamily="34" charset="0"/>
              </a:rPr>
              <a:t>sição</a:t>
            </a:r>
            <a:r>
              <a:rPr lang="fr-CH" altLang="it-CH" sz="1400" b="1" dirty="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fr-CH" altLang="it-CH" sz="1400" b="1" dirty="0" err="1">
                <a:solidFill>
                  <a:srgbClr val="FFFFFF"/>
                </a:solidFill>
                <a:cs typeface="Arial" panose="020B0604020202020204" pitchFamily="34" charset="0"/>
              </a:rPr>
              <a:t>manual</a:t>
            </a:r>
            <a:endParaRPr lang="fr-CH" altLang="it-CH" sz="1400" b="1" dirty="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418" name="Slide Number Placeholder 7">
            <a:extLst>
              <a:ext uri="{FF2B5EF4-FFF2-40B4-BE49-F238E27FC236}">
                <a16:creationId xmlns:a16="http://schemas.microsoft.com/office/drawing/2014/main" id="{5EA9938D-1814-7876-8258-A4E01B065D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692900" y="6005513"/>
            <a:ext cx="2133600" cy="4762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3A19E03E-B113-4339-9B74-41E957A61541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85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sp>
        <p:nvSpPr>
          <p:cNvPr id="196614" name="Text Box 17">
            <a:extLst>
              <a:ext uri="{FF2B5EF4-FFF2-40B4-BE49-F238E27FC236}">
                <a16:creationId xmlns:a16="http://schemas.microsoft.com/office/drawing/2014/main" id="{E6C86ED6-211C-387A-E6E5-1FD72744F6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1850" y="3605213"/>
            <a:ext cx="3743325" cy="13239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987425" indent="-725488" eaLnBrk="1" hangingPunct="1">
              <a:spcBef>
                <a:spcPts val="0"/>
              </a:spcBef>
              <a:defRPr/>
            </a:pPr>
            <a:r>
              <a:rPr lang="fr-CH" sz="1600" b="1" dirty="0">
                <a:solidFill>
                  <a:srgbClr val="FFFFFF"/>
                </a:solidFill>
                <a:ea typeface="+mn-ea"/>
              </a:rPr>
              <a:t>1990 :  	</a:t>
            </a:r>
            <a:r>
              <a:rPr lang="pt-BR" sz="1600" b="1" dirty="0">
                <a:solidFill>
                  <a:srgbClr val="FFFFFF"/>
                </a:solidFill>
                <a:ea typeface="+mn-ea"/>
              </a:rPr>
              <a:t>Composição            informatizada e</a:t>
            </a:r>
          </a:p>
          <a:p>
            <a:pPr marL="987425" eaLnBrk="1" hangingPunct="1">
              <a:spcBef>
                <a:spcPts val="0"/>
              </a:spcBef>
              <a:defRPr/>
            </a:pPr>
            <a:r>
              <a:rPr lang="pt-BR" sz="1600" b="1" dirty="0">
                <a:solidFill>
                  <a:srgbClr val="FFFFFF"/>
                </a:solidFill>
                <a:ea typeface="+mn-ea"/>
              </a:rPr>
              <a:t>Fotocomposição.</a:t>
            </a:r>
          </a:p>
          <a:p>
            <a:pPr marL="987425" eaLnBrk="1" hangingPunct="1">
              <a:spcBef>
                <a:spcPts val="0"/>
              </a:spcBef>
              <a:defRPr/>
            </a:pPr>
            <a:r>
              <a:rPr lang="pt-BR" sz="1600" b="1" dirty="0">
                <a:solidFill>
                  <a:srgbClr val="FFFFFF"/>
                </a:solidFill>
                <a:ea typeface="+mn-ea"/>
              </a:rPr>
              <a:t>Prensa rotativa automática.</a:t>
            </a:r>
            <a:endParaRPr lang="it-IT" sz="1000" dirty="0">
              <a:solidFill>
                <a:srgbClr val="FFFFFF"/>
              </a:solidFill>
              <a:ea typeface="+mn-ea"/>
            </a:endParaRPr>
          </a:p>
        </p:txBody>
      </p:sp>
      <p:sp>
        <p:nvSpPr>
          <p:cNvPr id="700420" name="Text Box 17">
            <a:extLst>
              <a:ext uri="{FF2B5EF4-FFF2-40B4-BE49-F238E27FC236}">
                <a16:creationId xmlns:a16="http://schemas.microsoft.com/office/drawing/2014/main" id="{BF64D923-DC35-EB50-8DB2-562CB04F8F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2363" y="5011738"/>
            <a:ext cx="1871662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fr-CH" altLang="it-CH" sz="1600" b="1">
                <a:solidFill>
                  <a:srgbClr val="FFFFFF"/>
                </a:solidFill>
                <a:cs typeface="Arial" panose="020B0604020202020204" pitchFamily="34" charset="0"/>
              </a:rPr>
              <a:t>2011 :  </a:t>
            </a:r>
            <a:r>
              <a:rPr lang="pt-BR" altLang="it-CH" sz="1600" b="1">
                <a:solidFill>
                  <a:srgbClr val="FFFFFF"/>
                </a:solidFill>
                <a:cs typeface="Arial" panose="020B0604020202020204" pitchFamily="34" charset="0"/>
              </a:rPr>
              <a:t>Tablet,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it-CH" sz="1600" b="1">
                <a:solidFill>
                  <a:srgbClr val="FFFFFF"/>
                </a:solidFill>
                <a:cs typeface="Arial" panose="020B0604020202020204" pitchFamily="34" charset="0"/>
              </a:rPr>
              <a:t>            o jornal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it-CH" sz="1600" b="1">
                <a:solidFill>
                  <a:srgbClr val="FFFFFF"/>
                </a:solidFill>
                <a:cs typeface="Arial" panose="020B0604020202020204" pitchFamily="34" charset="0"/>
              </a:rPr>
              <a:t>            eletrônico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it-CH" sz="1600" b="1">
                <a:solidFill>
                  <a:srgbClr val="FFFFFF"/>
                </a:solidFill>
                <a:cs typeface="Arial" panose="020B0604020202020204" pitchFamily="34" charset="0"/>
              </a:rPr>
              <a:t>            virtual</a:t>
            </a:r>
            <a:r>
              <a:rPr lang="fr-CH" altLang="it-CH" sz="1000">
                <a:solidFill>
                  <a:srgbClr val="FFFFFF"/>
                </a:solidFill>
                <a:cs typeface="Arial" panose="020B0604020202020204" pitchFamily="34" charset="0"/>
              </a:rPr>
              <a:t>	</a:t>
            </a:r>
            <a:endParaRPr lang="it-IT" altLang="it-CH" sz="10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700421" name="Picture 12" descr="C:\Users\Enrico\Desktop\Apple-Digital-Newsstand.jpg">
            <a:extLst>
              <a:ext uri="{FF2B5EF4-FFF2-40B4-BE49-F238E27FC236}">
                <a16:creationId xmlns:a16="http://schemas.microsoft.com/office/drawing/2014/main" id="{D26DBC5B-0637-E577-96F5-9E7619FC92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37" t="1314" r="7780"/>
          <a:stretch>
            <a:fillRect/>
          </a:stretch>
        </p:blipFill>
        <p:spPr bwMode="auto">
          <a:xfrm rot="1020000">
            <a:off x="7053263" y="4329113"/>
            <a:ext cx="1412875" cy="191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10" descr="fabbrica rotativa">
            <a:extLst>
              <a:ext uri="{FF2B5EF4-FFF2-40B4-BE49-F238E27FC236}">
                <a16:creationId xmlns:a16="http://schemas.microsoft.com/office/drawing/2014/main" id="{A3774D40-D7A2-3369-00F3-50D0D9DC54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641850" y="619125"/>
            <a:ext cx="3830638" cy="2727325"/>
          </a:xfrm>
          <a:prstGeom prst="rect">
            <a:avLst/>
          </a:prstGeom>
          <a:noFill/>
          <a:ln w="28575"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3" name="Picture 11" descr="fabbrica rotativa 2">
            <a:extLst>
              <a:ext uri="{FF2B5EF4-FFF2-40B4-BE49-F238E27FC236}">
                <a16:creationId xmlns:a16="http://schemas.microsoft.com/office/drawing/2014/main" id="{28863A0C-6A68-DFDC-5830-E3CA00A3FA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84213" y="3505200"/>
            <a:ext cx="3816350" cy="2743200"/>
          </a:xfrm>
          <a:prstGeom prst="rect">
            <a:avLst/>
          </a:prstGeom>
          <a:noFill/>
          <a:ln w="28575"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Picture 14" descr="fabbrica fotocomposizione">
            <a:extLst>
              <a:ext uri="{FF2B5EF4-FFF2-40B4-BE49-F238E27FC236}">
                <a16:creationId xmlns:a16="http://schemas.microsoft.com/office/drawing/2014/main" id="{E91844D7-7EAE-C7CA-C0F6-6B573A3260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84213" y="615950"/>
            <a:ext cx="3816350" cy="2727325"/>
          </a:xfrm>
          <a:prstGeom prst="rect">
            <a:avLst/>
          </a:prstGeom>
          <a:noFill/>
          <a:ln w="28575"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A8232930-F4DC-810B-7F2A-E164A58D0FD4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466" name="Text Box 1">
            <a:extLst>
              <a:ext uri="{FF2B5EF4-FFF2-40B4-BE49-F238E27FC236}">
                <a16:creationId xmlns:a16="http://schemas.microsoft.com/office/drawing/2014/main" id="{872FBD92-3CA6-8D3F-8493-E29A2DD1FC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59788" y="3716338"/>
            <a:ext cx="458787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1D96844-954E-49A8-B013-6BB277890D78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86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702467" name="Text Box 5">
            <a:extLst>
              <a:ext uri="{FF2B5EF4-FFF2-40B4-BE49-F238E27FC236}">
                <a16:creationId xmlns:a16="http://schemas.microsoft.com/office/drawing/2014/main" id="{C401CDAE-1529-400B-06C6-5B9D9899E3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1175" y="3206750"/>
            <a:ext cx="4678363" cy="1071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200" b="1">
                <a:solidFill>
                  <a:schemeClr val="bg1"/>
                </a:solidFill>
                <a:cs typeface="Arial" panose="020B0604020202020204" pitchFamily="34" charset="0"/>
              </a:rPr>
              <a:t>Agência bancária da </a:t>
            </a:r>
            <a:r>
              <a:rPr lang="en-US" altLang="it-CH" sz="1200" b="1">
                <a:solidFill>
                  <a:schemeClr val="bg1"/>
                </a:solidFill>
                <a:cs typeface="Arial" panose="020B0604020202020204" pitchFamily="34" charset="0"/>
              </a:rPr>
              <a:t>Western Union, Broadway, New York, 1881</a:t>
            </a:r>
          </a:p>
          <a:p>
            <a:pPr eaLnBrk="1" hangingPunct="1">
              <a:spcBef>
                <a:spcPts val="875"/>
              </a:spcBef>
              <a:buClrTx/>
              <a:buFontTx/>
              <a:buNone/>
            </a:pPr>
            <a:r>
              <a:rPr lang="fr-CH" altLang="it-CH" sz="1600" b="1">
                <a:solidFill>
                  <a:schemeClr val="bg1"/>
                </a:solidFill>
                <a:cs typeface="Arial" panose="020B0604020202020204" pitchFamily="34" charset="0"/>
              </a:rPr>
              <a:t>O trabalho administrativo antes da informatização exigia muita mão de obra</a:t>
            </a:r>
          </a:p>
        </p:txBody>
      </p:sp>
      <p:sp>
        <p:nvSpPr>
          <p:cNvPr id="702468" name="Text Box 8">
            <a:extLst>
              <a:ext uri="{FF2B5EF4-FFF2-40B4-BE49-F238E27FC236}">
                <a16:creationId xmlns:a16="http://schemas.microsoft.com/office/drawing/2014/main" id="{DF466EC6-21BF-83E3-DBCB-22060F8C44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1175" y="4527550"/>
            <a:ext cx="4678363" cy="309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875"/>
              </a:spcBef>
              <a:buClrTx/>
            </a:pPr>
            <a:r>
              <a:rPr lang="fr-CH" altLang="it-CH" sz="1400" b="1">
                <a:solidFill>
                  <a:srgbClr val="FFFFFF"/>
                </a:solidFill>
                <a:cs typeface="Arial" panose="020B0604020202020204" pitchFamily="34" charset="0"/>
              </a:rPr>
              <a:t>HOJE:  </a:t>
            </a:r>
            <a:r>
              <a:rPr lang="pt-BR" altLang="it-CH" sz="1100" b="1">
                <a:solidFill>
                  <a:srgbClr val="FFFFFF"/>
                </a:solidFill>
                <a:cs typeface="Arial" panose="020B0604020202020204" pitchFamily="34" charset="0"/>
              </a:rPr>
              <a:t>alguns colaboradores e um bom programa de gestão</a:t>
            </a:r>
            <a:endParaRPr lang="fr-CH" altLang="it-CH" sz="1100" b="1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10" name="Picture 4" descr="vecchio ufficio 3">
            <a:extLst>
              <a:ext uri="{FF2B5EF4-FFF2-40B4-BE49-F238E27FC236}">
                <a16:creationId xmlns:a16="http://schemas.microsoft.com/office/drawing/2014/main" id="{6EAD63FD-0B09-FE32-E0DF-481AC88A28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bright="20000" contrast="-8000"/>
          </a:blip>
          <a:srcRect/>
          <a:stretch>
            <a:fillRect/>
          </a:stretch>
        </p:blipFill>
        <p:spPr bwMode="auto">
          <a:xfrm>
            <a:off x="323850" y="188913"/>
            <a:ext cx="3744913" cy="2965450"/>
          </a:xfrm>
          <a:prstGeom prst="rect">
            <a:avLst/>
          </a:prstGeom>
          <a:ln w="12700">
            <a:solidFill>
              <a:schemeClr val="bg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5" descr="vecchio ufficio">
            <a:extLst>
              <a:ext uri="{FF2B5EF4-FFF2-40B4-BE49-F238E27FC236}">
                <a16:creationId xmlns:a16="http://schemas.microsoft.com/office/drawing/2014/main" id="{2C30190E-5B61-DE30-DEF4-C28B472FBD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23850" y="3330575"/>
            <a:ext cx="3744913" cy="3384550"/>
          </a:xfrm>
          <a:prstGeom prst="rect">
            <a:avLst/>
          </a:prstGeom>
          <a:ln w="12700">
            <a:solidFill>
              <a:schemeClr val="bg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Picture 7" descr="vecchio ufficio 2">
            <a:extLst>
              <a:ext uri="{FF2B5EF4-FFF2-40B4-BE49-F238E27FC236}">
                <a16:creationId xmlns:a16="http://schemas.microsoft.com/office/drawing/2014/main" id="{61531BB8-7F17-581A-5111-AA0C75D9B27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/>
          <a:srcRect/>
          <a:stretch/>
        </p:blipFill>
        <p:spPr bwMode="auto">
          <a:xfrm>
            <a:off x="4284663" y="188913"/>
            <a:ext cx="4605337" cy="2965450"/>
          </a:xfrm>
          <a:prstGeom prst="rect">
            <a:avLst/>
          </a:prstGeom>
          <a:ln w="12700">
            <a:solidFill>
              <a:schemeClr val="bg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3" name="Picture 9" descr="uffici2">
            <a:extLst>
              <a:ext uri="{FF2B5EF4-FFF2-40B4-BE49-F238E27FC236}">
                <a16:creationId xmlns:a16="http://schemas.microsoft.com/office/drawing/2014/main" id="{7FABE524-BCBE-30F3-82F7-436F30F7FE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284663" y="4837113"/>
            <a:ext cx="1971675" cy="1878012"/>
          </a:xfrm>
          <a:prstGeom prst="rect">
            <a:avLst/>
          </a:prstGeom>
          <a:ln w="12700">
            <a:solidFill>
              <a:schemeClr val="bg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61834" name="Picture 10" descr="C:\Users\Enrico\Desktop\Uff jpeg.jpg">
            <a:extLst>
              <a:ext uri="{FF2B5EF4-FFF2-40B4-BE49-F238E27FC236}">
                <a16:creationId xmlns:a16="http://schemas.microsoft.com/office/drawing/2014/main" id="{3DB60121-4A4F-B8DA-B402-6373952C63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442075" y="4837113"/>
            <a:ext cx="2447925" cy="1846262"/>
          </a:xfrm>
          <a:prstGeom prst="rect">
            <a:avLst/>
          </a:prstGeom>
          <a:ln w="12700">
            <a:solidFill>
              <a:schemeClr val="bg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954C7081-C489-29CE-B77B-084E3A4711CF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514" name="Text Box 1">
            <a:extLst>
              <a:ext uri="{FF2B5EF4-FFF2-40B4-BE49-F238E27FC236}">
                <a16:creationId xmlns:a16="http://schemas.microsoft.com/office/drawing/2014/main" id="{7D88DE2C-E6D7-C73A-D729-298323AF1E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9575" y="3243263"/>
            <a:ext cx="2133600" cy="357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4BA52BE1-7222-400D-90D2-F5080B39CC60}" type="slidenum">
              <a:rPr lang="it-IT" altLang="it-CH" sz="1400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87</a:t>
            </a:fld>
            <a:endParaRPr lang="it-IT" altLang="it-CH" sz="1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pic>
        <p:nvPicPr>
          <p:cNvPr id="704515" name="Picture 2">
            <a:extLst>
              <a:ext uri="{FF2B5EF4-FFF2-40B4-BE49-F238E27FC236}">
                <a16:creationId xmlns:a16="http://schemas.microsoft.com/office/drawing/2014/main" id="{FC1321D9-9E1D-9798-1EFB-564CE0DB93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073" t="7185" r="4955" b="5862"/>
          <a:stretch>
            <a:fillRect/>
          </a:stretch>
        </p:blipFill>
        <p:spPr bwMode="auto">
          <a:xfrm>
            <a:off x="285750" y="333375"/>
            <a:ext cx="3998913" cy="3540125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23073" t="7185" r="4955" b="5862"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04516" name="Text Box 4">
            <a:extLst>
              <a:ext uri="{FF2B5EF4-FFF2-40B4-BE49-F238E27FC236}">
                <a16:creationId xmlns:a16="http://schemas.microsoft.com/office/drawing/2014/main" id="{92433809-0D1A-3AAC-77D5-2185AB28AE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3873500"/>
            <a:ext cx="2592387" cy="398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solidFill>
                  <a:srgbClr val="FFFFFF"/>
                </a:solidFill>
                <a:cs typeface="Arial" panose="020B0604020202020204" pitchFamily="34" charset="0"/>
              </a:rPr>
              <a:t>Para a triagem manual das cartas era preciso muita mão de obra</a:t>
            </a:r>
          </a:p>
        </p:txBody>
      </p:sp>
      <p:pic>
        <p:nvPicPr>
          <p:cNvPr id="704517" name="Picture 5">
            <a:extLst>
              <a:ext uri="{FF2B5EF4-FFF2-40B4-BE49-F238E27FC236}">
                <a16:creationId xmlns:a16="http://schemas.microsoft.com/office/drawing/2014/main" id="{5F8698D0-EE50-9EB3-E53C-10FC860173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860" b="15170"/>
          <a:stretch>
            <a:fillRect/>
          </a:stretch>
        </p:blipFill>
        <p:spPr bwMode="auto">
          <a:xfrm>
            <a:off x="285750" y="4273550"/>
            <a:ext cx="2024063" cy="2293938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t="12860" b="15170"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04518" name="Rectangle 6">
            <a:extLst>
              <a:ext uri="{FF2B5EF4-FFF2-40B4-BE49-F238E27FC236}">
                <a16:creationId xmlns:a16="http://schemas.microsoft.com/office/drawing/2014/main" id="{C79C4BE5-830A-9D7F-C053-B4D98A411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0638" y="4149725"/>
            <a:ext cx="1754187" cy="703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solidFill>
                  <a:srgbClr val="FFFFFF"/>
                </a:solidFill>
                <a:cs typeface="Arial" panose="020B0604020202020204" pitchFamily="34" charset="0"/>
              </a:rPr>
              <a:t>Hoje em dia, um leitor ótico lê instantaneamente o endereço, mesmo escrito à mão.</a:t>
            </a:r>
          </a:p>
        </p:txBody>
      </p:sp>
      <p:pic>
        <p:nvPicPr>
          <p:cNvPr id="704519" name="Picture 7">
            <a:extLst>
              <a:ext uri="{FF2B5EF4-FFF2-40B4-BE49-F238E27FC236}">
                <a16:creationId xmlns:a16="http://schemas.microsoft.com/office/drawing/2014/main" id="{8B00872C-F883-EF47-E065-726FABE365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0563" y="333375"/>
            <a:ext cx="4392612" cy="2865438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04520" name="Picture 8">
            <a:extLst>
              <a:ext uri="{FF2B5EF4-FFF2-40B4-BE49-F238E27FC236}">
                <a16:creationId xmlns:a16="http://schemas.microsoft.com/office/drawing/2014/main" id="{3CE5E160-C2A2-4F12-DCA0-E2A03B1E4D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0563" y="3600450"/>
            <a:ext cx="4392612" cy="299085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04521" name="Text Box 9">
            <a:extLst>
              <a:ext uri="{FF2B5EF4-FFF2-40B4-BE49-F238E27FC236}">
                <a16:creationId xmlns:a16="http://schemas.microsoft.com/office/drawing/2014/main" id="{9C891652-3C65-0BE8-BB8E-64519B6920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0" y="6137275"/>
            <a:ext cx="2187575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100" b="1">
                <a:solidFill>
                  <a:srgbClr val="002060"/>
                </a:solidFill>
                <a:cs typeface="Arial" panose="020B0604020202020204" pitchFamily="34" charset="0"/>
              </a:rPr>
              <a:t>Moderno centro postal          para a triagem das cartas.</a:t>
            </a:r>
          </a:p>
        </p:txBody>
      </p:sp>
      <p:sp>
        <p:nvSpPr>
          <p:cNvPr id="704522" name="Text Box 10">
            <a:extLst>
              <a:ext uri="{FF2B5EF4-FFF2-40B4-BE49-F238E27FC236}">
                <a16:creationId xmlns:a16="http://schemas.microsoft.com/office/drawing/2014/main" id="{869C58E6-5CFD-E535-57EC-1074E2681D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1050" y="3163888"/>
            <a:ext cx="3581400" cy="401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000" b="1">
                <a:solidFill>
                  <a:srgbClr val="FFFFFF"/>
                </a:solidFill>
                <a:cs typeface="Arial" panose="020B0604020202020204" pitchFamily="34" charset="0"/>
              </a:rPr>
              <a:t>Os trabalhadores dos correios foram substituídos por máquinas de triagem automáticas</a:t>
            </a:r>
          </a:p>
        </p:txBody>
      </p:sp>
      <p:sp>
        <p:nvSpPr>
          <p:cNvPr id="704523" name="Text Box 11">
            <a:extLst>
              <a:ext uri="{FF2B5EF4-FFF2-40B4-BE49-F238E27FC236}">
                <a16:creationId xmlns:a16="http://schemas.microsoft.com/office/drawing/2014/main" id="{7AC7F111-7A45-74AD-2435-5E8275F6A5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750" y="692150"/>
            <a:ext cx="1189038" cy="115887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400" b="1">
                <a:solidFill>
                  <a:srgbClr val="002060"/>
                </a:solidFill>
                <a:cs typeface="Arial" panose="020B0604020202020204" pitchFamily="34" charset="0"/>
              </a:rPr>
              <a:t>Velho  centro       de triagem    manual  das cartas</a:t>
            </a:r>
          </a:p>
        </p:txBody>
      </p:sp>
      <p:sp>
        <p:nvSpPr>
          <p:cNvPr id="704524" name="Text Box 12">
            <a:extLst>
              <a:ext uri="{FF2B5EF4-FFF2-40B4-BE49-F238E27FC236}">
                <a16:creationId xmlns:a16="http://schemas.microsoft.com/office/drawing/2014/main" id="{CE2D60C4-E186-0EEF-977E-9E3968256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988" y="6291263"/>
            <a:ext cx="1411287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solidFill>
                  <a:srgbClr val="002060"/>
                </a:solidFill>
                <a:cs typeface="Arial" panose="020B0604020202020204" pitchFamily="34" charset="0"/>
              </a:rPr>
              <a:t>Até 1990…</a:t>
            </a:r>
          </a:p>
        </p:txBody>
      </p:sp>
      <p:pic>
        <p:nvPicPr>
          <p:cNvPr id="14" name="Picture 3" descr="C:\Dokumente und Einstellungen\Enrico\Eigene Dateien\Enrico\Documenti\AA Enrico nuovo\Politica\Presentazione marxismo\RTEmagicC_opt__Anschriftlesung_Wiesbaden_bmp.jpg">
            <a:extLst>
              <a:ext uri="{FF2B5EF4-FFF2-40B4-BE49-F238E27FC236}">
                <a16:creationId xmlns:a16="http://schemas.microsoft.com/office/drawing/2014/main" id="{2D01DE07-F5F0-356D-DB62-351553C27F9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/>
          <a:srcRect/>
          <a:stretch/>
        </p:blipFill>
        <p:spPr bwMode="auto">
          <a:xfrm>
            <a:off x="2484438" y="4929188"/>
            <a:ext cx="1897062" cy="1638300"/>
          </a:xfrm>
          <a:prstGeom prst="rect">
            <a:avLst/>
          </a:prstGeom>
          <a:ln w="9525">
            <a:solidFill>
              <a:schemeClr val="bg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CDA55C01-D025-8AAE-3467-6475FFEDA769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562" name="Picture 2">
            <a:extLst>
              <a:ext uri="{FF2B5EF4-FFF2-40B4-BE49-F238E27FC236}">
                <a16:creationId xmlns:a16="http://schemas.microsoft.com/office/drawing/2014/main" id="{B88932F5-A9C4-2026-2F8D-945A9B0B10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75" y="142875"/>
            <a:ext cx="3214688" cy="3684588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06563" name="Picture 3">
            <a:extLst>
              <a:ext uri="{FF2B5EF4-FFF2-40B4-BE49-F238E27FC236}">
                <a16:creationId xmlns:a16="http://schemas.microsoft.com/office/drawing/2014/main" id="{62D471B4-459B-01CE-6D23-9EE8A5358E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142876"/>
            <a:ext cx="5561013" cy="3684588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06564" name="Picture 4">
            <a:extLst>
              <a:ext uri="{FF2B5EF4-FFF2-40B4-BE49-F238E27FC236}">
                <a16:creationId xmlns:a16="http://schemas.microsoft.com/office/drawing/2014/main" id="{20FDCAF5-5D2D-903A-9D62-990621F64A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2313" y="4000500"/>
            <a:ext cx="1917700" cy="266700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06565" name="Picture 5">
            <a:extLst>
              <a:ext uri="{FF2B5EF4-FFF2-40B4-BE49-F238E27FC236}">
                <a16:creationId xmlns:a16="http://schemas.microsoft.com/office/drawing/2014/main" id="{C885D854-0BEA-5BAC-642C-E94A550D67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86188" y="4000500"/>
            <a:ext cx="1928812" cy="2682875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06566" name="Picture 6">
            <a:extLst>
              <a:ext uri="{FF2B5EF4-FFF2-40B4-BE49-F238E27FC236}">
                <a16:creationId xmlns:a16="http://schemas.microsoft.com/office/drawing/2014/main" id="{AB2A4EE4-B06C-3733-5796-2EBE1C91E6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75" y="4000500"/>
            <a:ext cx="3571875" cy="267970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06567" name="Text Box 7">
            <a:extLst>
              <a:ext uri="{FF2B5EF4-FFF2-40B4-BE49-F238E27FC236}">
                <a16:creationId xmlns:a16="http://schemas.microsoft.com/office/drawing/2014/main" id="{79F3B520-2851-CCF7-4599-8E81FD0630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5325" y="5013325"/>
            <a:ext cx="1357313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600" b="1">
                <a:solidFill>
                  <a:srgbClr val="FFFFFF"/>
                </a:solidFill>
                <a:cs typeface="Arial" panose="020B0604020202020204" pitchFamily="34" charset="0"/>
              </a:rPr>
              <a:t>A evolução do telefone</a:t>
            </a:r>
          </a:p>
        </p:txBody>
      </p:sp>
      <p:pic>
        <p:nvPicPr>
          <p:cNvPr id="706568" name="Picture 8">
            <a:extLst>
              <a:ext uri="{FF2B5EF4-FFF2-40B4-BE49-F238E27FC236}">
                <a16:creationId xmlns:a16="http://schemas.microsoft.com/office/drawing/2014/main" id="{467F4773-B6A6-CAFE-079A-43860D8CC3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6775" y="4044950"/>
            <a:ext cx="893763" cy="790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06569" name="Picture 9">
            <a:extLst>
              <a:ext uri="{FF2B5EF4-FFF2-40B4-BE49-F238E27FC236}">
                <a16:creationId xmlns:a16="http://schemas.microsoft.com/office/drawing/2014/main" id="{66D8F5ED-18EF-FF93-588D-40CD6246BA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4713" y="5922963"/>
            <a:ext cx="893762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06570" name="Text Box 1">
            <a:extLst>
              <a:ext uri="{FF2B5EF4-FFF2-40B4-BE49-F238E27FC236}">
                <a16:creationId xmlns:a16="http://schemas.microsoft.com/office/drawing/2014/main" id="{160F1E27-1D7C-6BD7-0223-07B86A76B1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6188" y="6245225"/>
            <a:ext cx="7016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DCCE60D0-35A3-48E6-B78D-BAB593FE8DE9}" type="slidenum">
              <a:rPr lang="it-IT" altLang="it-CH" sz="1400" b="1">
                <a:solidFill>
                  <a:schemeClr val="tx2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88</a:t>
            </a:fld>
            <a:endParaRPr lang="it-IT" altLang="it-CH" sz="1400" b="1">
              <a:solidFill>
                <a:schemeClr val="tx2"/>
              </a:solidFill>
              <a:cs typeface="Arial" panose="020B0604020202020204" pitchFamily="34" charset="0"/>
            </a:endParaRPr>
          </a:p>
        </p:txBody>
      </p:sp>
      <p:sp>
        <p:nvSpPr>
          <p:cNvPr id="706571" name="CasellaDiTesto 1">
            <a:extLst>
              <a:ext uri="{FF2B5EF4-FFF2-40B4-BE49-F238E27FC236}">
                <a16:creationId xmlns:a16="http://schemas.microsoft.com/office/drawing/2014/main" id="{9A16C2CF-1690-6A63-3BB4-CF8CD564C8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6188" y="333375"/>
            <a:ext cx="1296987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it-CH" altLang="it-CH" sz="1400" b="1">
                <a:solidFill>
                  <a:schemeClr val="tx1"/>
                </a:solidFill>
                <a:cs typeface="Arial" panose="020B0604020202020204" pitchFamily="34" charset="0"/>
              </a:rPr>
              <a:t>Call center</a:t>
            </a:r>
          </a:p>
        </p:txBody>
      </p:sp>
      <p:sp>
        <p:nvSpPr>
          <p:cNvPr id="706572" name="CasellaDiTesto 2">
            <a:extLst>
              <a:ext uri="{FF2B5EF4-FFF2-40B4-BE49-F238E27FC236}">
                <a16:creationId xmlns:a16="http://schemas.microsoft.com/office/drawing/2014/main" id="{E046EA9B-3F1F-A6DE-67DF-4B1A9EF894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1050" y="3300413"/>
            <a:ext cx="12033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it-CH" altLang="it-CH" sz="1200">
                <a:solidFill>
                  <a:schemeClr val="bg1"/>
                </a:solidFill>
                <a:cs typeface="Arial" panose="020B0604020202020204" pitchFamily="34" charset="0"/>
              </a:rPr>
              <a:t>Havia as telefonistas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BE1F545F-AD58-D039-145F-C774F7D94C6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610" name="Text Box 1">
            <a:extLst>
              <a:ext uri="{FF2B5EF4-FFF2-40B4-BE49-F238E27FC236}">
                <a16:creationId xmlns:a16="http://schemas.microsoft.com/office/drawing/2014/main" id="{A79E170C-60B6-4040-7C00-F9A0271C4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3429000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5ABDC6A8-D535-4B8C-BB32-3FB4258F2CA6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89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708611" name="Text Box 6">
            <a:extLst>
              <a:ext uri="{FF2B5EF4-FFF2-40B4-BE49-F238E27FC236}">
                <a16:creationId xmlns:a16="http://schemas.microsoft.com/office/drawing/2014/main" id="{738075DC-9D9C-EAB4-621D-F8AD592303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3648" y="3186907"/>
            <a:ext cx="6596062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2400" b="1" dirty="0" err="1">
                <a:solidFill>
                  <a:srgbClr val="FFFFFF"/>
                </a:solidFill>
                <a:cs typeface="Arial" panose="020B0604020202020204" pitchFamily="34" charset="0"/>
              </a:rPr>
              <a:t>Indústria</a:t>
            </a:r>
            <a:r>
              <a:rPr lang="fr-FR" altLang="it-CH" sz="2400" b="1" dirty="0">
                <a:solidFill>
                  <a:srgbClr val="FFFFFF"/>
                </a:solidFill>
                <a:cs typeface="Arial" panose="020B0604020202020204" pitchFamily="34" charset="0"/>
              </a:rPr>
              <a:t> de </a:t>
            </a:r>
            <a:r>
              <a:rPr lang="fr-FR" altLang="it-CH" sz="2400" b="1" dirty="0" err="1">
                <a:solidFill>
                  <a:srgbClr val="FFFFFF"/>
                </a:solidFill>
                <a:cs typeface="Arial" panose="020B0604020202020204" pitchFamily="34" charset="0"/>
              </a:rPr>
              <a:t>extração</a:t>
            </a:r>
            <a:r>
              <a:rPr lang="fr-FR" altLang="it-CH" sz="2400" b="1" dirty="0">
                <a:solidFill>
                  <a:srgbClr val="FFFFFF"/>
                </a:solidFill>
                <a:cs typeface="Arial" panose="020B0604020202020204" pitchFamily="34" charset="0"/>
              </a:rPr>
              <a:t> e </a:t>
            </a:r>
            <a:r>
              <a:rPr lang="fr-FR" altLang="it-CH" sz="2400" b="1" dirty="0" err="1">
                <a:solidFill>
                  <a:srgbClr val="FFFFFF"/>
                </a:solidFill>
                <a:cs typeface="Arial" panose="020B0604020202020204" pitchFamily="34" charset="0"/>
              </a:rPr>
              <a:t>trabalho</a:t>
            </a:r>
            <a:r>
              <a:rPr lang="fr-FR" altLang="it-CH" sz="2400" b="1" dirty="0">
                <a:solidFill>
                  <a:srgbClr val="FFFFFF"/>
                </a:solidFill>
                <a:cs typeface="Arial" panose="020B0604020202020204" pitchFamily="34" charset="0"/>
              </a:rPr>
              <a:t> da </a:t>
            </a:r>
            <a:r>
              <a:rPr lang="fr-FR" altLang="it-CH" sz="2400" b="1" dirty="0" err="1">
                <a:solidFill>
                  <a:srgbClr val="FFFFFF"/>
                </a:solidFill>
                <a:cs typeface="Arial" panose="020B0604020202020204" pitchFamily="34" charset="0"/>
              </a:rPr>
              <a:t>pedra</a:t>
            </a:r>
            <a:r>
              <a:rPr lang="fr-FR" altLang="it-CH" sz="2400" b="1" dirty="0">
                <a:solidFill>
                  <a:srgbClr val="FFFFFF"/>
                </a:solidFill>
                <a:cs typeface="Arial" panose="020B0604020202020204" pitchFamily="34" charset="0"/>
              </a:rPr>
              <a:t>:                     as </a:t>
            </a:r>
            <a:r>
              <a:rPr lang="fr-FR" altLang="it-CH" sz="2400" b="1" dirty="0" err="1">
                <a:solidFill>
                  <a:srgbClr val="FFFFFF"/>
                </a:solidFill>
                <a:cs typeface="Arial" panose="020B0604020202020204" pitchFamily="34" charset="0"/>
              </a:rPr>
              <a:t>máquinas</a:t>
            </a:r>
            <a:r>
              <a:rPr lang="fr-FR" altLang="it-CH" sz="2400" b="1" dirty="0">
                <a:solidFill>
                  <a:srgbClr val="FFFFFF"/>
                </a:solidFill>
                <a:cs typeface="Arial" panose="020B0604020202020204" pitchFamily="34" charset="0"/>
              </a:rPr>
              <a:t> </a:t>
            </a:r>
            <a:r>
              <a:rPr lang="fr-FR" altLang="it-CH" sz="2400" b="1" dirty="0" err="1">
                <a:solidFill>
                  <a:srgbClr val="FFFFFF"/>
                </a:solidFill>
                <a:cs typeface="Arial" panose="020B0604020202020204" pitchFamily="34" charset="0"/>
              </a:rPr>
              <a:t>substituem</a:t>
            </a:r>
            <a:r>
              <a:rPr lang="fr-FR" altLang="it-CH" sz="2400" b="1" dirty="0">
                <a:solidFill>
                  <a:srgbClr val="FFFFFF"/>
                </a:solidFill>
                <a:cs typeface="Arial" panose="020B0604020202020204" pitchFamily="34" charset="0"/>
              </a:rPr>
              <a:t> a </a:t>
            </a:r>
            <a:r>
              <a:rPr lang="fr-FR" altLang="it-CH" sz="2400" b="1" dirty="0" err="1">
                <a:solidFill>
                  <a:srgbClr val="FFFFFF"/>
                </a:solidFill>
                <a:cs typeface="Arial" panose="020B0604020202020204" pitchFamily="34" charset="0"/>
              </a:rPr>
              <a:t>mão</a:t>
            </a:r>
            <a:r>
              <a:rPr lang="fr-FR" altLang="it-CH" sz="2400" b="1" dirty="0">
                <a:solidFill>
                  <a:srgbClr val="FFFFFF"/>
                </a:solidFill>
                <a:cs typeface="Arial" panose="020B0604020202020204" pitchFamily="34" charset="0"/>
              </a:rPr>
              <a:t> do </a:t>
            </a:r>
            <a:r>
              <a:rPr lang="fr-FR" altLang="it-CH" sz="2400" b="1" dirty="0" err="1">
                <a:solidFill>
                  <a:srgbClr val="FFFFFF"/>
                </a:solidFill>
                <a:cs typeface="Arial" panose="020B0604020202020204" pitchFamily="34" charset="0"/>
              </a:rPr>
              <a:t>homem</a:t>
            </a:r>
            <a:endParaRPr lang="fr-FR" altLang="it-CH" sz="2400" b="1" dirty="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8" name="Picture 2" descr="C:\Dokumente und Einstellungen\Enrico\Eigene Dateien\Enrico\Documenti\AA Enrico nuovo\Sito\macchina lavorazione della pietra.jpg">
            <a:extLst>
              <a:ext uri="{FF2B5EF4-FFF2-40B4-BE49-F238E27FC236}">
                <a16:creationId xmlns:a16="http://schemas.microsoft.com/office/drawing/2014/main" id="{501FB125-C759-D425-4418-57ED75999A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 l="22647" t="8533" r="5000" b="10336"/>
          <a:stretch>
            <a:fillRect/>
          </a:stretch>
        </p:blipFill>
        <p:spPr bwMode="auto">
          <a:xfrm>
            <a:off x="4362450" y="4119563"/>
            <a:ext cx="4271963" cy="2379662"/>
          </a:xfrm>
          <a:prstGeom prst="rect">
            <a:avLst/>
          </a:prstGeom>
          <a:ln w="28575">
            <a:solidFill>
              <a:srgbClr val="DADADA">
                <a:lumMod val="10000"/>
              </a:srgbClr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Picture 3" descr="C:\Dokumente und Einstellungen\Enrico\Eigene Dateien\Enrico\Documenti\AA Enrico nuovo\Sito\scalpellini_miniera1.jpg">
            <a:extLst>
              <a:ext uri="{FF2B5EF4-FFF2-40B4-BE49-F238E27FC236}">
                <a16:creationId xmlns:a16="http://schemas.microsoft.com/office/drawing/2014/main" id="{A2A9F413-5604-BA5A-B3C6-66DD97E182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74663" y="349250"/>
            <a:ext cx="4071937" cy="2789238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Picture 4" descr="C:\Dokumente und Einstellungen\Enrico\Eigene Dateien\Enrico\Documenti\AA Enrico nuovo\Sito\cava 6.jpg">
            <a:extLst>
              <a:ext uri="{FF2B5EF4-FFF2-40B4-BE49-F238E27FC236}">
                <a16:creationId xmlns:a16="http://schemas.microsoft.com/office/drawing/2014/main" id="{311F88E3-F713-81C0-25A6-F3B7BF75A5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932363" y="357188"/>
            <a:ext cx="3716337" cy="2786062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5" descr="C:\Dokumente und Einstellungen\Enrico\Eigene Dateien\Enrico\Documenti\AA Enrico nuovo\Sito\scalpellino.jpg">
            <a:extLst>
              <a:ext uri="{FF2B5EF4-FFF2-40B4-BE49-F238E27FC236}">
                <a16:creationId xmlns:a16="http://schemas.microsoft.com/office/drawing/2014/main" id="{F7CDA220-DF72-40B3-F234-009A6A06AA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74663" y="4119563"/>
            <a:ext cx="3679825" cy="2379662"/>
          </a:xfrm>
          <a:prstGeom prst="rect">
            <a:avLst/>
          </a:prstGeom>
          <a:ln w="2857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FDBC2C26-1213-A495-1515-86BAA7ECFC68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5794" name="Picture 4" descr="C:\Users\Enrico\Desktop\OLDTIMER J.jpg">
            <a:extLst>
              <a:ext uri="{FF2B5EF4-FFF2-40B4-BE49-F238E27FC236}">
                <a16:creationId xmlns:a16="http://schemas.microsoft.com/office/drawing/2014/main" id="{C2198ED4-3702-DF64-627B-F70FAA7984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" y="-4763"/>
            <a:ext cx="9134475" cy="68675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5795" name="CasellaDiTesto 1">
            <a:extLst>
              <a:ext uri="{FF2B5EF4-FFF2-40B4-BE49-F238E27FC236}">
                <a16:creationId xmlns:a16="http://schemas.microsoft.com/office/drawing/2014/main" id="{55241315-26E4-6D4B-66A6-DA71704DFF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56100" y="3357563"/>
            <a:ext cx="4537075" cy="400050"/>
          </a:xfrm>
          <a:prstGeom prst="rect">
            <a:avLst/>
          </a:prstGeom>
          <a:noFill/>
          <a:ln w="12700">
            <a:solidFill>
              <a:srgbClr val="00B0F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pt-BR" altLang="it-CH" sz="2000" b="1">
                <a:solidFill>
                  <a:schemeClr val="tx1"/>
                </a:solidFill>
                <a:cs typeface="Arial" panose="020B0604020202020204" pitchFamily="34" charset="0"/>
              </a:rPr>
              <a:t>Automóveis do início do século XX</a:t>
            </a:r>
          </a:p>
        </p:txBody>
      </p:sp>
      <p:sp>
        <p:nvSpPr>
          <p:cNvPr id="545796" name="Text Box 1">
            <a:extLst>
              <a:ext uri="{FF2B5EF4-FFF2-40B4-BE49-F238E27FC236}">
                <a16:creationId xmlns:a16="http://schemas.microsoft.com/office/drawing/2014/main" id="{0138437C-A1D8-6DFD-12DB-49A139A046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0063" y="4545013"/>
            <a:ext cx="360362" cy="36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0068263C-93B7-423F-B638-632C359E7D13}" type="slidenum">
              <a:rPr lang="it-IT" altLang="it-CH" sz="1400" b="1">
                <a:solidFill>
                  <a:srgbClr val="0D0D0D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9</a:t>
            </a:fld>
            <a:endParaRPr lang="it-IT" altLang="it-CH" sz="1400" b="1">
              <a:solidFill>
                <a:srgbClr val="0D0D0D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0658" name="Picture 1">
            <a:extLst>
              <a:ext uri="{FF2B5EF4-FFF2-40B4-BE49-F238E27FC236}">
                <a16:creationId xmlns:a16="http://schemas.microsoft.com/office/drawing/2014/main" id="{7D6408A9-13B1-471A-FC14-F542869275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75313" y="2325688"/>
            <a:ext cx="3178175" cy="213360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10659" name="Picture 2">
            <a:extLst>
              <a:ext uri="{FF2B5EF4-FFF2-40B4-BE49-F238E27FC236}">
                <a16:creationId xmlns:a16="http://schemas.microsoft.com/office/drawing/2014/main" id="{21032AE8-79E0-EB1B-9D0B-2D074749B7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016"/>
          <a:stretch>
            <a:fillRect/>
          </a:stretch>
        </p:blipFill>
        <p:spPr bwMode="auto">
          <a:xfrm>
            <a:off x="5008563" y="230188"/>
            <a:ext cx="3844925" cy="1976437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b="5016"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10660" name="Picture 3">
            <a:extLst>
              <a:ext uri="{FF2B5EF4-FFF2-40B4-BE49-F238E27FC236}">
                <a16:creationId xmlns:a16="http://schemas.microsoft.com/office/drawing/2014/main" id="{1373A321-B892-A1FF-CBA9-D9F523577C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2662"/>
          <a:stretch>
            <a:fillRect/>
          </a:stretch>
        </p:blipFill>
        <p:spPr bwMode="auto">
          <a:xfrm>
            <a:off x="5148263" y="4589463"/>
            <a:ext cx="3705225" cy="2052637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b="22662"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10661" name="Picture 4">
            <a:extLst>
              <a:ext uri="{FF2B5EF4-FFF2-40B4-BE49-F238E27FC236}">
                <a16:creationId xmlns:a16="http://schemas.microsoft.com/office/drawing/2014/main" id="{AF0300AD-4684-9C0C-F722-868C940F9A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8" y="230188"/>
            <a:ext cx="3095625" cy="1976437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10662" name="Picture 5">
            <a:extLst>
              <a:ext uri="{FF2B5EF4-FFF2-40B4-BE49-F238E27FC236}">
                <a16:creationId xmlns:a16="http://schemas.microsoft.com/office/drawing/2014/main" id="{16B81B31-12FE-C152-DFFE-EE924CFB7B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8" y="2319338"/>
            <a:ext cx="2447925" cy="213360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10663" name="Picture 6">
            <a:extLst>
              <a:ext uri="{FF2B5EF4-FFF2-40B4-BE49-F238E27FC236}">
                <a16:creationId xmlns:a16="http://schemas.microsoft.com/office/drawing/2014/main" id="{82ACCE8B-86B1-B85B-5CA0-A07DB7B984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42"/>
          <a:stretch>
            <a:fillRect/>
          </a:stretch>
        </p:blipFill>
        <p:spPr bwMode="auto">
          <a:xfrm>
            <a:off x="481013" y="4567238"/>
            <a:ext cx="3095625" cy="2074862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t="4942"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10664" name="Text Box 7">
            <a:extLst>
              <a:ext uri="{FF2B5EF4-FFF2-40B4-BE49-F238E27FC236}">
                <a16:creationId xmlns:a16="http://schemas.microsoft.com/office/drawing/2014/main" id="{A8CD70B5-5BBF-088B-9AB8-08EB658A6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36875" y="2389188"/>
            <a:ext cx="2628900" cy="741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fr-FR" altLang="it-CH" sz="1400" b="1">
                <a:cs typeface="Arial" panose="020B0604020202020204" pitchFamily="34" charset="0"/>
              </a:rPr>
              <a:t>Na agricultura, as máquinas e a química substituíram                    as pessoas e os animais.</a:t>
            </a:r>
          </a:p>
        </p:txBody>
      </p:sp>
      <p:pic>
        <p:nvPicPr>
          <p:cNvPr id="465929" name="Picture 9">
            <a:extLst>
              <a:ext uri="{FF2B5EF4-FFF2-40B4-BE49-F238E27FC236}">
                <a16:creationId xmlns:a16="http://schemas.microsoft.com/office/drawing/2014/main" id="{9C6C9484-3846-7DDC-ED76-BDAF402B67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3825875" y="5735638"/>
            <a:ext cx="1165225" cy="85566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10666" name="Picture 11" descr="C:\Users\Enrico\Desktop\Cavalli jpeg.jpg">
            <a:extLst>
              <a:ext uri="{FF2B5EF4-FFF2-40B4-BE49-F238E27FC236}">
                <a16:creationId xmlns:a16="http://schemas.microsoft.com/office/drawing/2014/main" id="{8F0A6040-B9F3-A722-4E36-EF6D34C775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/>
          <a:srcRect l="5907" t="4388" r="7825" b="6090"/>
          <a:stretch>
            <a:fillRect/>
          </a:stretch>
        </p:blipFill>
        <p:spPr bwMode="auto">
          <a:xfrm>
            <a:off x="3768725" y="341313"/>
            <a:ext cx="1060450" cy="78105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4999"/>
              </a:srgbClr>
            </a:outerShdw>
          </a:effectLst>
        </p:spPr>
      </p:pic>
      <p:sp>
        <p:nvSpPr>
          <p:cNvPr id="710667" name="Text Box 1">
            <a:extLst>
              <a:ext uri="{FF2B5EF4-FFF2-40B4-BE49-F238E27FC236}">
                <a16:creationId xmlns:a16="http://schemas.microsoft.com/office/drawing/2014/main" id="{982D5C30-4358-14A8-9C78-6E815A3C81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8488" y="5673725"/>
            <a:ext cx="60642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2B98571C-E445-4E0A-B2E0-7DD22BEB84F5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90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pic>
        <p:nvPicPr>
          <p:cNvPr id="710668" name="Picture 2">
            <a:extLst>
              <a:ext uri="{FF2B5EF4-FFF2-40B4-BE49-F238E27FC236}">
                <a16:creationId xmlns:a16="http://schemas.microsoft.com/office/drawing/2014/main" id="{7D10A81C-6BEA-9B84-22AC-7839F537F9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6663" y="1289050"/>
            <a:ext cx="1004887" cy="94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Immagine 14">
            <a:extLst>
              <a:ext uri="{FF2B5EF4-FFF2-40B4-BE49-F238E27FC236}">
                <a16:creationId xmlns:a16="http://schemas.microsoft.com/office/drawing/2014/main" id="{74ED8DDE-2C1B-E8B3-71BF-1CD033EA532D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079750" y="3228975"/>
            <a:ext cx="2447925" cy="1223963"/>
          </a:xfrm>
          <a:prstGeom prst="rect">
            <a:avLst/>
          </a:prstGeom>
          <a:ln w="9525">
            <a:solidFill>
              <a:srgbClr val="FFFFFF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Immagine 15">
            <a:extLst>
              <a:ext uri="{FF2B5EF4-FFF2-40B4-BE49-F238E27FC236}">
                <a16:creationId xmlns:a16="http://schemas.microsoft.com/office/drawing/2014/main" id="{1BFC7C83-7CBE-7E84-E4BD-49D0FFB17855}"/>
              </a:ext>
            </a:extLst>
          </p:cNvPr>
          <p:cNvPicPr>
            <a:picLocks noChangeAspect="1"/>
          </p:cNvPicPr>
          <p:nvPr/>
        </p:nvPicPr>
        <p:blipFill rotWithShape="1">
          <a:blip r:embed="rId13"/>
          <a:srcRect l="29802" r="19576"/>
          <a:stretch/>
        </p:blipFill>
        <p:spPr>
          <a:xfrm>
            <a:off x="3859213" y="4567238"/>
            <a:ext cx="1028700" cy="950912"/>
          </a:xfrm>
          <a:prstGeom prst="rect">
            <a:avLst/>
          </a:prstGeom>
          <a:ln w="9525">
            <a:solidFill>
              <a:srgbClr val="FFFFFF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AE62C625-36A6-F84A-6A57-190E75A0A763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2706" name="Picture 2">
            <a:extLst>
              <a:ext uri="{FF2B5EF4-FFF2-40B4-BE49-F238E27FC236}">
                <a16:creationId xmlns:a16="http://schemas.microsoft.com/office/drawing/2014/main" id="{4B9BCD64-8E34-FEBB-4272-26D9E9D82D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4050" y="333375"/>
            <a:ext cx="4370388" cy="2906713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12707" name="Picture 3">
            <a:extLst>
              <a:ext uri="{FF2B5EF4-FFF2-40B4-BE49-F238E27FC236}">
                <a16:creationId xmlns:a16="http://schemas.microsoft.com/office/drawing/2014/main" id="{3639FD77-7027-4066-7662-587279C4B4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8125" y="3429000"/>
            <a:ext cx="4032250" cy="3090863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12708" name="Picture 4">
            <a:extLst>
              <a:ext uri="{FF2B5EF4-FFF2-40B4-BE49-F238E27FC236}">
                <a16:creationId xmlns:a16="http://schemas.microsoft.com/office/drawing/2014/main" id="{50AD9012-5CB9-BCF7-4688-864178F59D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335" b="3015"/>
          <a:stretch>
            <a:fillRect/>
          </a:stretch>
        </p:blipFill>
        <p:spPr bwMode="auto">
          <a:xfrm>
            <a:off x="4443413" y="3429000"/>
            <a:ext cx="4391025" cy="3090863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r="2335" b="3015"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12709" name="Text Box 5">
            <a:extLst>
              <a:ext uri="{FF2B5EF4-FFF2-40B4-BE49-F238E27FC236}">
                <a16:creationId xmlns:a16="http://schemas.microsoft.com/office/drawing/2014/main" id="{77155EB0-42A2-4DDF-D4A3-47347738EC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3588" y="6519863"/>
            <a:ext cx="1027112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solidFill>
                  <a:srgbClr val="FFFFFF"/>
                </a:solidFill>
                <a:cs typeface="Arial" panose="020B0604020202020204" pitchFamily="34" charset="0"/>
              </a:rPr>
              <a:t>Ontem</a:t>
            </a:r>
          </a:p>
        </p:txBody>
      </p:sp>
      <p:sp>
        <p:nvSpPr>
          <p:cNvPr id="712710" name="Text Box 6">
            <a:extLst>
              <a:ext uri="{FF2B5EF4-FFF2-40B4-BE49-F238E27FC236}">
                <a16:creationId xmlns:a16="http://schemas.microsoft.com/office/drawing/2014/main" id="{0DC2628B-6651-0FF5-D319-1513F6155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1863" y="6519863"/>
            <a:ext cx="1512887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800">
                <a:solidFill>
                  <a:srgbClr val="FFFFFF"/>
                </a:solidFill>
                <a:cs typeface="Arial" panose="020B0604020202020204" pitchFamily="34" charset="0"/>
              </a:rPr>
              <a:t>Hoje</a:t>
            </a:r>
          </a:p>
        </p:txBody>
      </p:sp>
      <p:pic>
        <p:nvPicPr>
          <p:cNvPr id="712711" name="Picture 7">
            <a:extLst>
              <a:ext uri="{FF2B5EF4-FFF2-40B4-BE49-F238E27FC236}">
                <a16:creationId xmlns:a16="http://schemas.microsoft.com/office/drawing/2014/main" id="{6271C32D-C293-BAD5-8AC6-E9E42EF4CD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8125" y="333375"/>
            <a:ext cx="4035425" cy="2901950"/>
          </a:xfrm>
          <a:prstGeom prst="rect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12712" name="Text Box 8">
            <a:extLst>
              <a:ext uri="{FF2B5EF4-FFF2-40B4-BE49-F238E27FC236}">
                <a16:creationId xmlns:a16="http://schemas.microsoft.com/office/drawing/2014/main" id="{403A56E6-3FC2-2661-3600-F705E90EC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125" y="333375"/>
            <a:ext cx="2303463" cy="823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it-CH" altLang="it-CH" sz="1200" b="1">
                <a:solidFill>
                  <a:srgbClr val="002060"/>
                </a:solidFill>
                <a:cs typeface="Arial" panose="020B0604020202020204" pitchFamily="34" charset="0"/>
              </a:rPr>
              <a:t>Motta Milano, 1950, </a:t>
            </a:r>
            <a:r>
              <a:rPr lang="fr-FR" altLang="it-CH" sz="1200" b="1">
                <a:solidFill>
                  <a:srgbClr val="002060"/>
                </a:solidFill>
                <a:cs typeface="Arial" panose="020B0604020202020204" pitchFamily="34" charset="0"/>
              </a:rPr>
              <a:t>a preparação das frutas cristalizadas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fr-FR" altLang="it-CH" sz="1200" b="1">
              <a:solidFill>
                <a:srgbClr val="002060"/>
              </a:solidFill>
              <a:cs typeface="Arial" panose="020B0604020202020204" pitchFamily="34" charset="0"/>
            </a:endParaRPr>
          </a:p>
        </p:txBody>
      </p:sp>
      <p:sp>
        <p:nvSpPr>
          <p:cNvPr id="712713" name="Text Box 1">
            <a:extLst>
              <a:ext uri="{FF2B5EF4-FFF2-40B4-BE49-F238E27FC236}">
                <a16:creationId xmlns:a16="http://schemas.microsoft.com/office/drawing/2014/main" id="{9E377D50-4F9E-CFCF-1F90-960A0E0290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007100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4F9EC860-F0E6-4EB6-884F-370BE7E9A87B}" type="slidenum">
              <a:rPr lang="it-IT" altLang="it-CH" sz="1400" b="1">
                <a:solidFill>
                  <a:schemeClr val="bg1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91</a:t>
            </a:fld>
            <a:endParaRPr lang="it-IT" altLang="it-CH" sz="1400" b="1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064A70FC-CBC0-D87E-3AEC-3A343B9F90AB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754" name="Segnaposto numero diapositiva 3">
            <a:extLst>
              <a:ext uri="{FF2B5EF4-FFF2-40B4-BE49-F238E27FC236}">
                <a16:creationId xmlns:a16="http://schemas.microsoft.com/office/drawing/2014/main" id="{7E916EE9-837D-862D-18E6-97186CD0D2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101013" y="6223000"/>
            <a:ext cx="585787" cy="3524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24E3E859-EB7F-4AB5-A564-F0E355AFFDB8}" type="slidenum">
              <a:rPr lang="it-IT" altLang="en-US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92</a:t>
            </a:fld>
            <a:endParaRPr lang="it-IT" altLang="en-US" sz="1400">
              <a:solidFill>
                <a:srgbClr val="FFFFFF"/>
              </a:solidFill>
            </a:endParaRPr>
          </a:p>
        </p:txBody>
      </p:sp>
      <p:sp>
        <p:nvSpPr>
          <p:cNvPr id="714755" name="CasellaDiTesto 4">
            <a:extLst>
              <a:ext uri="{FF2B5EF4-FFF2-40B4-BE49-F238E27FC236}">
                <a16:creationId xmlns:a16="http://schemas.microsoft.com/office/drawing/2014/main" id="{3CE7F5A9-C695-429E-2974-3501567E45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0788" y="1557338"/>
            <a:ext cx="2014537" cy="440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it-CH" sz="1400">
                <a:solidFill>
                  <a:srgbClr val="FFFF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 império de vendas pela internet AMAZON  os trabalhadores</a:t>
            </a:r>
            <a:endParaRPr lang="it-CH" altLang="it-CH" sz="1400">
              <a:solidFill>
                <a:srgbClr val="FFFFFF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it-CH" sz="1400">
                <a:solidFill>
                  <a:srgbClr val="FFFF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são submetidos a ritmo extenuante de trabalho e os salários são baixos e precários.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it-CH" sz="1400">
                <a:solidFill>
                  <a:srgbClr val="FFFF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... e já se fala de uma automação  completa ...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pt-BR" altLang="it-CH" sz="1400">
              <a:solidFill>
                <a:srgbClr val="FFFFFF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it-CH" sz="1400">
                <a:solidFill>
                  <a:srgbClr val="FFFF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Ao mesmo tempo, graças ao seu gigantismo e aos dados de bilhões de clientes, a Amazon está tentando condicionar uma parte do mundo e penetrar em todos os gânglios da economia e até mesmo da administração pública.</a:t>
            </a:r>
          </a:p>
        </p:txBody>
      </p:sp>
      <p:pic>
        <p:nvPicPr>
          <p:cNvPr id="714756" name="Picture 6">
            <a:extLst>
              <a:ext uri="{FF2B5EF4-FFF2-40B4-BE49-F238E27FC236}">
                <a16:creationId xmlns:a16="http://schemas.microsoft.com/office/drawing/2014/main" id="{17B3FF46-0763-7AF4-C052-7C2139E608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7463" y="544513"/>
            <a:ext cx="159543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3" descr="C:\Users\Enrico\Desktop\Amazon 2 jpeg.jpg">
            <a:extLst>
              <a:ext uri="{FF2B5EF4-FFF2-40B4-BE49-F238E27FC236}">
                <a16:creationId xmlns:a16="http://schemas.microsoft.com/office/drawing/2014/main" id="{E838023A-2AA4-472F-E548-B59A36A9C0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39750" y="354013"/>
            <a:ext cx="5327650" cy="3414712"/>
          </a:xfrm>
          <a:prstGeom prst="rect">
            <a:avLst/>
          </a:prstGeom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Picture 4" descr="C:\Users\Enrico\Desktop\Amazon 1 jpeg.jpg">
            <a:extLst>
              <a:ext uri="{FF2B5EF4-FFF2-40B4-BE49-F238E27FC236}">
                <a16:creationId xmlns:a16="http://schemas.microsoft.com/office/drawing/2014/main" id="{8B5177BC-6DB2-4FCD-B145-CEB60C1333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39750" y="3932238"/>
            <a:ext cx="5327650" cy="2643187"/>
          </a:xfrm>
          <a:prstGeom prst="rect">
            <a:avLst/>
          </a:prstGeom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C175B244-6DD8-4833-1039-ECA1DDD6F30E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8994" name="Picture 8" descr="C:\Users\Enrico\Desktop\macch 1 bis jpeg.jpg">
            <a:extLst>
              <a:ext uri="{FF2B5EF4-FFF2-40B4-BE49-F238E27FC236}">
                <a16:creationId xmlns:a16="http://schemas.microsoft.com/office/drawing/2014/main" id="{726C174B-3A42-08BC-7CE8-901EEA0EB1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79425" y="3716338"/>
            <a:ext cx="4164013" cy="2701925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68995" name="Picture 3" descr="C:\Users\Enrico\Desktop\Macch 3 jpeg.jpg">
            <a:extLst>
              <a:ext uri="{FF2B5EF4-FFF2-40B4-BE49-F238E27FC236}">
                <a16:creationId xmlns:a16="http://schemas.microsoft.com/office/drawing/2014/main" id="{31F5BD15-4500-B87B-686C-FF57883E8A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79425" y="333375"/>
            <a:ext cx="3859213" cy="2879725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68996" name="Picture 5" descr="C:\Users\Enrico\Desktop\Macch 0 jpeg.jpg">
            <a:extLst>
              <a:ext uri="{FF2B5EF4-FFF2-40B4-BE49-F238E27FC236}">
                <a16:creationId xmlns:a16="http://schemas.microsoft.com/office/drawing/2014/main" id="{5B00F5D0-35EE-6AFA-DBF7-552E3E790C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778375" y="3716338"/>
            <a:ext cx="4044950" cy="2701925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16805" name="CasellaDiTesto 1">
            <a:extLst>
              <a:ext uri="{FF2B5EF4-FFF2-40B4-BE49-F238E27FC236}">
                <a16:creationId xmlns:a16="http://schemas.microsoft.com/office/drawing/2014/main" id="{F147A093-D3B1-00B2-477D-96984D8EF6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5250" y="3275013"/>
            <a:ext cx="38814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it-CH" sz="1800">
                <a:solidFill>
                  <a:srgbClr val="FFFF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 racionalização no sector ferroviário </a:t>
            </a:r>
            <a:endParaRPr lang="it-CH" altLang="it-CH" sz="1800">
              <a:solidFill>
                <a:srgbClr val="FFFFFF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716806" name="CasellaDiTesto 2">
            <a:extLst>
              <a:ext uri="{FF2B5EF4-FFF2-40B4-BE49-F238E27FC236}">
                <a16:creationId xmlns:a16="http://schemas.microsoft.com/office/drawing/2014/main" id="{B3D488AE-15C8-1DF3-2299-AC7E722A18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2708275"/>
            <a:ext cx="1296987" cy="4000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2000" b="1">
                <a:solidFill>
                  <a:srgbClr val="161616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3</a:t>
            </a:r>
            <a:r>
              <a:rPr lang="it-CH" altLang="it-CH" sz="1400" b="1">
                <a:solidFill>
                  <a:srgbClr val="161616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condutores</a:t>
            </a:r>
          </a:p>
        </p:txBody>
      </p:sp>
      <p:pic>
        <p:nvPicPr>
          <p:cNvPr id="468999" name="Picture 6" descr="C:\Users\Enrico\Desktop\Macch 2 jpeg.jpg">
            <a:extLst>
              <a:ext uri="{FF2B5EF4-FFF2-40B4-BE49-F238E27FC236}">
                <a16:creationId xmlns:a16="http://schemas.microsoft.com/office/drawing/2014/main" id="{CFA63B15-384F-87DD-262E-3FB133CC94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500563" y="333375"/>
            <a:ext cx="4322762" cy="2879725"/>
          </a:xfrm>
          <a:prstGeom prst="rect">
            <a:avLst/>
          </a:prstGeom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16808" name="CasellaDiTesto 3">
            <a:extLst>
              <a:ext uri="{FF2B5EF4-FFF2-40B4-BE49-F238E27FC236}">
                <a16:creationId xmlns:a16="http://schemas.microsoft.com/office/drawing/2014/main" id="{A0BAB48B-7AD3-C0F1-6287-F197B94DC8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9000" y="2708275"/>
            <a:ext cx="1241425" cy="4000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2000" b="1">
                <a:solidFill>
                  <a:srgbClr val="161616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</a:t>
            </a:r>
            <a:r>
              <a:rPr lang="it-CH" altLang="it-CH" sz="1400" b="1">
                <a:solidFill>
                  <a:srgbClr val="161616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condutores</a:t>
            </a:r>
          </a:p>
        </p:txBody>
      </p:sp>
      <p:sp>
        <p:nvSpPr>
          <p:cNvPr id="716809" name="CasellaDiTesto 4">
            <a:extLst>
              <a:ext uri="{FF2B5EF4-FFF2-40B4-BE49-F238E27FC236}">
                <a16:creationId xmlns:a16="http://schemas.microsoft.com/office/drawing/2014/main" id="{FF96DF0A-6988-1788-9AB2-4B3EFFF3D6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5876925"/>
            <a:ext cx="1296987" cy="4000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2000" b="1">
                <a:solidFill>
                  <a:srgbClr val="161616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 </a:t>
            </a:r>
            <a:r>
              <a:rPr lang="it-CH" altLang="it-CH" sz="1400" b="1">
                <a:solidFill>
                  <a:srgbClr val="161616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condutor</a:t>
            </a:r>
          </a:p>
        </p:txBody>
      </p:sp>
      <p:sp>
        <p:nvSpPr>
          <p:cNvPr id="716810" name="CasellaDiTesto 5">
            <a:extLst>
              <a:ext uri="{FF2B5EF4-FFF2-40B4-BE49-F238E27FC236}">
                <a16:creationId xmlns:a16="http://schemas.microsoft.com/office/drawing/2014/main" id="{E4A07D5A-5A6B-CC34-82F2-69834004C1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3800" y="5903913"/>
            <a:ext cx="1223963" cy="4000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it-CH" altLang="it-CH" sz="2000" b="1">
                <a:solidFill>
                  <a:srgbClr val="161616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0</a:t>
            </a:r>
            <a:r>
              <a:rPr lang="it-CH" altLang="it-CH" sz="1800">
                <a:solidFill>
                  <a:srgbClr val="161616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it-CH" altLang="it-CH" sz="1400" b="1">
                <a:solidFill>
                  <a:srgbClr val="161616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condutores</a:t>
            </a:r>
          </a:p>
        </p:txBody>
      </p:sp>
      <p:sp>
        <p:nvSpPr>
          <p:cNvPr id="716811" name="Segnaposto numero diapositiva 3">
            <a:extLst>
              <a:ext uri="{FF2B5EF4-FFF2-40B4-BE49-F238E27FC236}">
                <a16:creationId xmlns:a16="http://schemas.microsoft.com/office/drawing/2014/main" id="{C6459296-EDEA-5EFD-227E-78A0D04ED9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101013" y="3309938"/>
            <a:ext cx="585787" cy="3524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EA8B7F02-3E72-42E3-82EB-7523EFC4C4A5}" type="slidenum">
              <a:rPr lang="it-IT" altLang="en-US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93</a:t>
            </a:fld>
            <a:endParaRPr lang="it-IT" altLang="en-US" sz="1400">
              <a:solidFill>
                <a:srgbClr val="FFFFFF"/>
              </a:solidFill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DF25BB0A-9E50-7D05-D1B0-18BCC4D0D0F2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850" name="Text Box 1">
            <a:extLst>
              <a:ext uri="{FF2B5EF4-FFF2-40B4-BE49-F238E27FC236}">
                <a16:creationId xmlns:a16="http://schemas.microsoft.com/office/drawing/2014/main" id="{1E9739CB-5858-FDDD-4283-FA78B7EEB7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37489" y="5445224"/>
            <a:ext cx="685799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11C0FB3-261A-442E-BFEF-FB0691DF38F6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94</a:t>
            </a:fld>
            <a:endParaRPr lang="it-IT" altLang="it-CH" sz="1400" dirty="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718851" name="Text Box 3">
            <a:extLst>
              <a:ext uri="{FF2B5EF4-FFF2-40B4-BE49-F238E27FC236}">
                <a16:creationId xmlns:a16="http://schemas.microsoft.com/office/drawing/2014/main" id="{2D3D2D33-06CD-FA73-0B3A-61ED80118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6237288"/>
            <a:ext cx="5040312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500"/>
              </a:spcBef>
              <a:buClrTx/>
              <a:buFontTx/>
              <a:buNone/>
            </a:pPr>
            <a:r>
              <a:rPr lang="fr-CH" altLang="it-CH" sz="2400" b="1" dirty="0">
                <a:solidFill>
                  <a:srgbClr val="FFFFFF"/>
                </a:solidFill>
                <a:cs typeface="Arial" panose="020B0604020202020204" pitchFamily="34" charset="0"/>
              </a:rPr>
              <a:t>A FÁBRICA SEM OPERÁRIOS</a:t>
            </a:r>
          </a:p>
        </p:txBody>
      </p:sp>
      <p:pic>
        <p:nvPicPr>
          <p:cNvPr id="5" name="Picture 4" descr="fabbrica senza operai">
            <a:extLst>
              <a:ext uri="{FF2B5EF4-FFF2-40B4-BE49-F238E27FC236}">
                <a16:creationId xmlns:a16="http://schemas.microsoft.com/office/drawing/2014/main" id="{DDEEFE4E-EF3C-7264-44DC-2B77A05C5A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0057" y="423863"/>
            <a:ext cx="7280275" cy="5749925"/>
          </a:xfrm>
          <a:prstGeom prst="rect">
            <a:avLst/>
          </a:prstGeom>
          <a:ln w="38100">
            <a:solidFill>
              <a:schemeClr val="bg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18853" name="CasellaDiTesto 1">
            <a:extLst>
              <a:ext uri="{FF2B5EF4-FFF2-40B4-BE49-F238E27FC236}">
                <a16:creationId xmlns:a16="http://schemas.microsoft.com/office/drawing/2014/main" id="{1EF11F38-BCC6-C07A-CCE3-11C64C2F56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37489" y="2420888"/>
            <a:ext cx="1080245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pt-BR" altLang="it-CH" sz="1200" dirty="0">
                <a:solidFill>
                  <a:schemeClr val="bg1"/>
                </a:solidFill>
                <a:cs typeface="Arial" panose="020B0604020202020204" pitchFamily="34" charset="0"/>
              </a:rPr>
              <a:t>o proprietário, onde assumirá o cargo sua fábrica?                 E por quê?</a:t>
            </a:r>
            <a:endParaRPr lang="it-CH" altLang="it-CH" sz="12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3FF2671F-7F36-E468-A53C-A5D07FA88770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898" name="Segnaposto numero diapositiva 1">
            <a:extLst>
              <a:ext uri="{FF2B5EF4-FFF2-40B4-BE49-F238E27FC236}">
                <a16:creationId xmlns:a16="http://schemas.microsoft.com/office/drawing/2014/main" id="{291E9226-CCA9-1530-7F91-1B476E1BAE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B512EEB3-A506-4BF0-8CAA-DF16867A947F}" type="slidenum">
              <a:rPr lang="it-IT" altLang="en-US" sz="1400" smtClean="0">
                <a:solidFill>
                  <a:srgbClr val="FFFFFF"/>
                </a:solidFill>
                <a:cs typeface="Arial" panose="020B0604020202020204" pitchFamily="34" charset="0"/>
              </a:rPr>
              <a:pPr>
                <a:spcBef>
                  <a:spcPct val="0"/>
                </a:spcBef>
                <a:buFontTx/>
                <a:buNone/>
              </a:pPr>
              <a:t>95</a:t>
            </a:fld>
            <a:endParaRPr lang="it-IT" altLang="en-US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720899" name="Immagine 2">
            <a:extLst>
              <a:ext uri="{FF2B5EF4-FFF2-40B4-BE49-F238E27FC236}">
                <a16:creationId xmlns:a16="http://schemas.microsoft.com/office/drawing/2014/main" id="{D3CACA0F-766A-63BE-033A-89D81B230C3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836613"/>
            <a:ext cx="9144000" cy="4575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9492" name="CasellaDiTesto 3">
            <a:extLst>
              <a:ext uri="{FF2B5EF4-FFF2-40B4-BE49-F238E27FC236}">
                <a16:creationId xmlns:a16="http://schemas.microsoft.com/office/drawing/2014/main" id="{320475D0-3826-558D-7BBB-EAF76FCB4A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2663" y="5732463"/>
            <a:ext cx="7704137" cy="647700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pt-BR" altLang="en-US" sz="1800" dirty="0">
                <a:solidFill>
                  <a:srgbClr val="FFFFFF"/>
                </a:solidFill>
                <a:ea typeface="+mn-ea"/>
                <a:cs typeface="Arial" panose="020B0604020202020204" pitchFamily="34" charset="0"/>
              </a:rPr>
              <a:t>Kunshan, Xangai, China: Foxconn, a fábrica totalmente robotizada que produz componentes e acessórios para telefones celulares</a:t>
            </a:r>
            <a:endParaRPr lang="en-US" altLang="en-US" sz="1800" dirty="0">
              <a:solidFill>
                <a:srgbClr val="FFFFFF"/>
              </a:solidFill>
              <a:ea typeface="+mn-ea"/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F87DF139-7D9A-989C-389A-EE3E0F30F34E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946" name="Text Box 1">
            <a:extLst>
              <a:ext uri="{FF2B5EF4-FFF2-40B4-BE49-F238E27FC236}">
                <a16:creationId xmlns:a16="http://schemas.microsoft.com/office/drawing/2014/main" id="{6A440E25-FE6C-0875-3BBE-7C50FC33D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BFFC9AD-DDE3-49CA-916D-63BE75492037}" type="slidenum">
              <a:rPr lang="it-IT" altLang="it-CH" sz="1400">
                <a:solidFill>
                  <a:srgbClr val="0D0D0D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96</a:t>
            </a:fld>
            <a:endParaRPr lang="it-IT" altLang="it-CH" sz="1400">
              <a:solidFill>
                <a:srgbClr val="0D0D0D"/>
              </a:solidFill>
              <a:cs typeface="Arial" panose="020B0604020202020204" pitchFamily="34" charset="0"/>
            </a:endParaRPr>
          </a:p>
        </p:txBody>
      </p:sp>
      <p:sp>
        <p:nvSpPr>
          <p:cNvPr id="471043" name="Text Box 2">
            <a:extLst>
              <a:ext uri="{FF2B5EF4-FFF2-40B4-BE49-F238E27FC236}">
                <a16:creationId xmlns:a16="http://schemas.microsoft.com/office/drawing/2014/main" id="{13145215-A66B-A44A-1E9C-EFA99C7998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938" y="625475"/>
            <a:ext cx="8072437" cy="5187950"/>
          </a:xfrm>
          <a:prstGeom prst="rect">
            <a:avLst/>
          </a:prstGeom>
          <a:noFill/>
          <a:ln>
            <a:noFill/>
          </a:ln>
          <a:effectLst/>
        </p:spPr>
        <p:txBody>
          <a:bodyPr lIns="90000" tIns="46800" rIns="90000" bIns="46800">
            <a:spAutoFit/>
          </a:bodyPr>
          <a:lstStyle>
            <a:lvl1pPr defTabSz="449263" eaLnBrk="0" hangingPunct="0">
              <a:spcBef>
                <a:spcPts val="8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1pPr>
            <a:lvl2pPr marL="742950" indent="-285750" defTabSz="449263" eaLnBrk="0" hangingPunct="0">
              <a:spcBef>
                <a:spcPts val="7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2pPr>
            <a:lvl3pPr marL="1143000" indent="-228600" defTabSz="449263" eaLnBrk="0" hangingPunct="0">
              <a:spcBef>
                <a:spcPts val="6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3pPr>
            <a:lvl4pPr marL="16002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4pPr>
            <a:lvl5pPr marL="2057400" indent="-228600" defTabSz="449263" eaLnBrk="0" hangingPunct="0">
              <a:spcBef>
                <a:spcPts val="5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endParaRPr lang="it-CH" altLang="it-CH" sz="2000" b="1" dirty="0">
              <a:solidFill>
                <a:schemeClr val="accent4">
                  <a:lumMod val="95000"/>
                  <a:lumOff val="5000"/>
                </a:schemeClr>
              </a:solidFill>
              <a:cs typeface="Arial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fr-FR" altLang="it-CH" sz="2000" b="1" u="sng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Outros</a:t>
            </a:r>
            <a:r>
              <a:rPr lang="fr-FR" altLang="it-CH" sz="2000" b="1" u="sng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</a:t>
            </a:r>
            <a:r>
              <a:rPr lang="fr-FR" altLang="it-CH" sz="2000" b="1" u="sng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métodos</a:t>
            </a:r>
            <a:r>
              <a:rPr lang="fr-FR" altLang="it-CH" sz="2000" b="1" u="sng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para </a:t>
            </a:r>
            <a:r>
              <a:rPr lang="fr-FR" altLang="it-CH" sz="2000" b="1" u="sng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poupar</a:t>
            </a:r>
            <a:r>
              <a:rPr lang="fr-FR" altLang="it-CH" sz="2000" b="1" u="sng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na </a:t>
            </a:r>
            <a:r>
              <a:rPr lang="fr-FR" altLang="it-CH" sz="2000" b="1" u="sng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mão</a:t>
            </a:r>
            <a:r>
              <a:rPr lang="fr-FR" altLang="it-CH" sz="2000" b="1" u="sng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de </a:t>
            </a:r>
            <a:r>
              <a:rPr lang="fr-FR" altLang="it-CH" sz="2000" b="1" u="sng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obra</a:t>
            </a:r>
            <a:r>
              <a:rPr lang="it-CH" altLang="it-CH" sz="20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: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endParaRPr lang="it-CH" altLang="it-CH" sz="2000" b="1" dirty="0">
              <a:solidFill>
                <a:schemeClr val="accent4">
                  <a:lumMod val="95000"/>
                  <a:lumOff val="5000"/>
                </a:schemeClr>
              </a:solidFill>
              <a:cs typeface="Arial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endParaRPr lang="it-CH" altLang="it-CH" sz="2000" b="1" dirty="0">
              <a:solidFill>
                <a:schemeClr val="accent4">
                  <a:lumMod val="95000"/>
                  <a:lumOff val="5000"/>
                </a:schemeClr>
              </a:solidFill>
              <a:cs typeface="Arial" charset="0"/>
            </a:endParaRPr>
          </a:p>
          <a:p>
            <a:pPr eaLnBrk="1" hangingPunct="1">
              <a:spcBef>
                <a:spcPct val="0"/>
              </a:spcBef>
              <a:buClr>
                <a:srgbClr val="FFFFFF"/>
              </a:buClr>
              <a:buFont typeface="Arial" charset="0"/>
              <a:buChar char="-"/>
              <a:defRPr/>
            </a:pPr>
            <a:r>
              <a:rPr lang="it-CH" altLang="it-CH" sz="20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Exploração</a:t>
            </a:r>
            <a:r>
              <a:rPr lang="it-CH" altLang="it-CH" sz="20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de </a:t>
            </a:r>
            <a:r>
              <a:rPr lang="it-CH" altLang="it-CH" sz="20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imigrantes</a:t>
            </a:r>
            <a:r>
              <a:rPr lang="it-CH" altLang="it-CH" sz="20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</a:t>
            </a:r>
            <a:r>
              <a:rPr lang="it-CH" altLang="it-CH" sz="20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clandestinos</a:t>
            </a:r>
            <a:r>
              <a:rPr lang="it-CH" altLang="it-CH" sz="20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it-CH" altLang="it-CH" sz="20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submetidos</a:t>
            </a:r>
            <a:r>
              <a:rPr lang="it-CH" altLang="it-CH" sz="20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a </a:t>
            </a:r>
            <a:r>
              <a:rPr lang="it-CH" altLang="it-CH" sz="20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chantagem</a:t>
            </a:r>
            <a:r>
              <a:rPr lang="it-CH" altLang="it-CH" sz="20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     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it-CH" altLang="it-CH" sz="1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(</a:t>
            </a:r>
            <a:r>
              <a:rPr lang="it-CH" altLang="it-CH" sz="1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trabalho</a:t>
            </a:r>
            <a:r>
              <a:rPr lang="it-CH" altLang="it-CH" sz="1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</a:t>
            </a:r>
            <a:r>
              <a:rPr lang="it-CH" altLang="it-CH" sz="1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não</a:t>
            </a:r>
            <a:r>
              <a:rPr lang="it-CH" altLang="it-CH" sz="1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</a:t>
            </a:r>
            <a:r>
              <a:rPr lang="it-CH" altLang="it-CH" sz="1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declarado</a:t>
            </a:r>
            <a:r>
              <a:rPr lang="it-CH" altLang="it-CH" sz="1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, </a:t>
            </a:r>
            <a:r>
              <a:rPr lang="it-CH" altLang="it-CH" sz="1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prostituição</a:t>
            </a:r>
            <a:r>
              <a:rPr lang="it-CH" altLang="it-CH" sz="1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, etc.)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endParaRPr lang="it-CH" altLang="it-CH" sz="2000" b="1" dirty="0">
              <a:solidFill>
                <a:schemeClr val="accent4">
                  <a:lumMod val="95000"/>
                  <a:lumOff val="5000"/>
                </a:schemeClr>
              </a:solidFill>
              <a:cs typeface="Arial" charset="0"/>
            </a:endParaRPr>
          </a:p>
          <a:p>
            <a:pPr eaLnBrk="1" hangingPunct="1">
              <a:spcBef>
                <a:spcPct val="0"/>
              </a:spcBef>
              <a:buClr>
                <a:srgbClr val="FFFFFF"/>
              </a:buClr>
              <a:buFont typeface="Arial" charset="0"/>
              <a:buChar char="-"/>
              <a:defRPr/>
            </a:pPr>
            <a:r>
              <a:rPr lang="fr-FR" altLang="it-CH" sz="20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Subcontratação</a:t>
            </a:r>
            <a:r>
              <a:rPr lang="fr-FR" altLang="it-CH" sz="20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a </a:t>
            </a:r>
            <a:r>
              <a:rPr lang="fr-FR" altLang="it-CH" sz="20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diferentes</a:t>
            </a:r>
            <a:r>
              <a:rPr lang="fr-FR" altLang="it-CH" sz="20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</a:t>
            </a:r>
            <a:r>
              <a:rPr lang="fr-FR" altLang="it-CH" sz="20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níveis</a:t>
            </a:r>
            <a:endParaRPr lang="fr-FR" altLang="it-CH" sz="2000" b="1" dirty="0">
              <a:solidFill>
                <a:schemeClr val="accent4">
                  <a:lumMod val="95000"/>
                  <a:lumOff val="5000"/>
                </a:schemeClr>
              </a:solidFill>
              <a:cs typeface="Arial" charset="0"/>
            </a:endParaRPr>
          </a:p>
          <a:p>
            <a:pPr eaLnBrk="1" hangingPunct="1">
              <a:spcBef>
                <a:spcPct val="0"/>
              </a:spcBef>
              <a:buClr>
                <a:srgbClr val="FFFFFF"/>
              </a:buClr>
              <a:buFont typeface="Arial" charset="0"/>
              <a:buChar char="-"/>
              <a:defRPr/>
            </a:pPr>
            <a:r>
              <a:rPr lang="fr-FR" altLang="it-CH" sz="20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Arrendamento </a:t>
            </a:r>
            <a:r>
              <a:rPr lang="fr-FR" altLang="it-CH" sz="20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em</a:t>
            </a:r>
            <a:r>
              <a:rPr lang="fr-FR" altLang="it-CH" sz="20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</a:t>
            </a:r>
            <a:r>
              <a:rPr lang="fr-FR" altLang="it-CH" sz="20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gerenciamento</a:t>
            </a:r>
            <a:endParaRPr lang="fr-FR" altLang="it-CH" sz="2000" b="1" dirty="0">
              <a:solidFill>
                <a:schemeClr val="accent4">
                  <a:lumMod val="95000"/>
                  <a:lumOff val="5000"/>
                </a:schemeClr>
              </a:solidFill>
              <a:cs typeface="Arial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endParaRPr lang="it-CH" altLang="it-CH" sz="2000" b="1" dirty="0">
              <a:solidFill>
                <a:schemeClr val="accent4">
                  <a:lumMod val="95000"/>
                  <a:lumOff val="5000"/>
                </a:schemeClr>
              </a:solidFill>
              <a:cs typeface="Arial" charset="0"/>
            </a:endParaRPr>
          </a:p>
          <a:p>
            <a:pPr eaLnBrk="1" hangingPunct="1">
              <a:spcBef>
                <a:spcPct val="0"/>
              </a:spcBef>
              <a:buClr>
                <a:srgbClr val="FFFFFF"/>
              </a:buClr>
              <a:buFont typeface="Arial" charset="0"/>
              <a:buChar char="-"/>
              <a:defRPr/>
            </a:pPr>
            <a:r>
              <a:rPr lang="fr-FR" altLang="it-CH" sz="20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Deslocalização</a:t>
            </a:r>
            <a:r>
              <a:rPr lang="fr-FR" altLang="it-CH" sz="20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da </a:t>
            </a:r>
            <a:r>
              <a:rPr lang="fr-FR" altLang="it-CH" sz="20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produção</a:t>
            </a:r>
            <a:r>
              <a:rPr lang="fr-FR" altLang="it-CH" sz="20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na Europa de Leste, China, etc.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endParaRPr lang="fr-FR" altLang="it-CH" sz="900" b="1" dirty="0">
              <a:solidFill>
                <a:schemeClr val="accent4">
                  <a:lumMod val="95000"/>
                  <a:lumOff val="5000"/>
                </a:schemeClr>
              </a:solidFill>
              <a:cs typeface="Arial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fr-FR" altLang="it-CH" sz="1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(</a:t>
            </a:r>
            <a:r>
              <a:rPr lang="fr-FR" altLang="it-CH" sz="1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exemplo</a:t>
            </a:r>
            <a:r>
              <a:rPr lang="fr-FR" altLang="it-CH" sz="1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da </a:t>
            </a:r>
            <a:r>
              <a:rPr lang="fr-FR" altLang="it-CH" sz="1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fábrica</a:t>
            </a:r>
            <a:r>
              <a:rPr lang="fr-FR" altLang="it-CH" sz="1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de </a:t>
            </a:r>
            <a:r>
              <a:rPr lang="fr-FR" altLang="it-CH" sz="1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sapatos</a:t>
            </a:r>
            <a:r>
              <a:rPr lang="fr-FR" altLang="it-CH" sz="1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</a:t>
            </a:r>
            <a:r>
              <a:rPr lang="fr-FR" altLang="it-CH" sz="1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instalada</a:t>
            </a:r>
            <a:r>
              <a:rPr lang="fr-FR" altLang="it-CH" sz="1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</a:t>
            </a:r>
            <a:r>
              <a:rPr lang="fr-FR" altLang="it-CH" sz="1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num</a:t>
            </a:r>
            <a:r>
              <a:rPr lang="fr-FR" altLang="it-CH" sz="1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</a:t>
            </a:r>
            <a:r>
              <a:rPr lang="fr-FR" altLang="it-CH" sz="1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navio</a:t>
            </a:r>
            <a:r>
              <a:rPr lang="fr-FR" altLang="it-CH" sz="1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que se </a:t>
            </a:r>
            <a:r>
              <a:rPr lang="fr-FR" altLang="it-CH" sz="1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desloca</a:t>
            </a:r>
            <a:r>
              <a:rPr lang="fr-FR" altLang="it-CH" sz="1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de </a:t>
            </a:r>
            <a:r>
              <a:rPr lang="fr-FR" altLang="it-CH" sz="1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um</a:t>
            </a:r>
            <a:r>
              <a:rPr lang="fr-FR" altLang="it-CH" sz="1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porto para o </a:t>
            </a:r>
            <a:r>
              <a:rPr lang="fr-FR" altLang="it-CH" sz="1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outro</a:t>
            </a:r>
            <a:r>
              <a:rPr lang="fr-FR" altLang="it-CH" sz="1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</a:t>
            </a:r>
            <a:r>
              <a:rPr lang="fr-FR" altLang="it-CH" sz="1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procurando</a:t>
            </a:r>
            <a:r>
              <a:rPr lang="fr-FR" altLang="it-CH" sz="1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a </a:t>
            </a:r>
            <a:r>
              <a:rPr lang="fr-FR" altLang="it-CH" sz="1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mão</a:t>
            </a:r>
            <a:r>
              <a:rPr lang="fr-FR" altLang="it-CH" sz="1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de </a:t>
            </a:r>
            <a:r>
              <a:rPr lang="fr-FR" altLang="it-CH" sz="14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obra</a:t>
            </a:r>
            <a:r>
              <a:rPr lang="fr-FR" altLang="it-CH" sz="14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mais barata)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endParaRPr lang="fr-FR" altLang="it-CH" sz="2000" b="1" dirty="0">
              <a:solidFill>
                <a:schemeClr val="accent4">
                  <a:lumMod val="95000"/>
                  <a:lumOff val="5000"/>
                </a:schemeClr>
              </a:solidFill>
              <a:cs typeface="Arial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fr-FR" altLang="it-CH" sz="20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- A </a:t>
            </a:r>
            <a:r>
              <a:rPr lang="fr-FR" altLang="it-CH" sz="20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segurança</a:t>
            </a:r>
            <a:r>
              <a:rPr lang="fr-FR" altLang="it-CH" sz="20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dos </a:t>
            </a:r>
            <a:r>
              <a:rPr lang="fr-FR" altLang="it-CH" sz="20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trabalhadores</a:t>
            </a:r>
            <a:r>
              <a:rPr lang="fr-FR" altLang="it-CH" sz="20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e a </a:t>
            </a:r>
            <a:r>
              <a:rPr lang="fr-FR" altLang="it-CH" sz="20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proteção</a:t>
            </a:r>
            <a:r>
              <a:rPr lang="fr-FR" altLang="it-CH" sz="20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do </a:t>
            </a:r>
            <a:r>
              <a:rPr lang="fr-FR" altLang="it-CH" sz="20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ambiente</a:t>
            </a:r>
            <a:r>
              <a:rPr lang="fr-FR" altLang="it-CH" sz="20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</a:t>
            </a:r>
            <a:r>
              <a:rPr lang="fr-FR" altLang="it-CH" sz="20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são</a:t>
            </a:r>
            <a:r>
              <a:rPr lang="fr-FR" altLang="it-CH" sz="20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 </a:t>
            </a:r>
            <a:r>
              <a:rPr lang="fr-FR" altLang="it-CH" sz="2000" b="1" dirty="0" err="1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negligenciadas</a:t>
            </a:r>
            <a:r>
              <a:rPr lang="fr-FR" altLang="it-CH" sz="2000" b="1" dirty="0">
                <a:solidFill>
                  <a:schemeClr val="accent4">
                    <a:lumMod val="95000"/>
                    <a:lumOff val="5000"/>
                  </a:schemeClr>
                </a:solidFill>
                <a:cs typeface="Arial" charset="0"/>
              </a:rPr>
              <a:t>. </a:t>
            </a:r>
          </a:p>
        </p:txBody>
      </p:sp>
      <p:pic>
        <p:nvPicPr>
          <p:cNvPr id="5" name="Picture 4" descr="C:\Dokumente und Einstellungen\Enrico\Eigene Dateien\Enrico\Documenti\AA Enrico nuovo\Sito\Immigrato 3.JPG">
            <a:extLst>
              <a:ext uri="{FF2B5EF4-FFF2-40B4-BE49-F238E27FC236}">
                <a16:creationId xmlns:a16="http://schemas.microsoft.com/office/drawing/2014/main" id="{3FA2DE47-D800-7C7D-823D-F0BA78E1C9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875463" y="1011238"/>
            <a:ext cx="1643062" cy="23876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F010C63E-61C6-3C3C-48F8-725CE224CD4F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994" name="Text Box 1">
            <a:extLst>
              <a:ext uri="{FF2B5EF4-FFF2-40B4-BE49-F238E27FC236}">
                <a16:creationId xmlns:a16="http://schemas.microsoft.com/office/drawing/2014/main" id="{2A97E18D-9A0C-5A92-7AB3-F286E3E60C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4057524D-4376-4753-81E0-363FE3633372}" type="slidenum">
              <a:rPr lang="it-IT" altLang="it-CH" sz="1400"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97</a:t>
            </a:fld>
            <a:endParaRPr lang="it-IT" altLang="it-CH" sz="1400">
              <a:cs typeface="Arial" panose="020B0604020202020204" pitchFamily="34" charset="0"/>
            </a:endParaRPr>
          </a:p>
        </p:txBody>
      </p:sp>
      <p:sp>
        <p:nvSpPr>
          <p:cNvPr id="724995" name="Text Box 2">
            <a:extLst>
              <a:ext uri="{FF2B5EF4-FFF2-40B4-BE49-F238E27FC236}">
                <a16:creationId xmlns:a16="http://schemas.microsoft.com/office/drawing/2014/main" id="{FCD34AC5-DE17-3960-1145-8F1DD09F3C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549275"/>
            <a:ext cx="8642350" cy="551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2750"/>
              </a:spcBef>
              <a:buClrTx/>
              <a:buFontTx/>
              <a:buNone/>
            </a:pPr>
            <a:r>
              <a:rPr lang="fr-FR" altLang="it-CH" sz="4400" b="1">
                <a:cs typeface="Arial" panose="020B0604020202020204" pitchFamily="34" charset="0"/>
              </a:rPr>
              <a:t>O ataque aos trabalhadores</a:t>
            </a:r>
          </a:p>
          <a:p>
            <a:pPr eaLnBrk="1" hangingPunct="1">
              <a:spcBef>
                <a:spcPts val="563"/>
              </a:spcBef>
              <a:buClrTx/>
              <a:buFontTx/>
              <a:buNone/>
            </a:pPr>
            <a:endParaRPr lang="fr-FR" altLang="it-CH" sz="900" b="1">
              <a:cs typeface="Arial" panose="020B0604020202020204" pitchFamily="34" charset="0"/>
            </a:endParaRPr>
          </a:p>
          <a:p>
            <a:pPr eaLnBrk="1" hangingPunct="1">
              <a:spcBef>
                <a:spcPts val="600"/>
              </a:spcBef>
              <a:buClrTx/>
              <a:buFontTx/>
              <a:buNone/>
            </a:pPr>
            <a:r>
              <a:rPr lang="fr-FR" altLang="it-CH" sz="1800" b="1">
                <a:cs typeface="Arial" panose="020B0604020202020204" pitchFamily="34" charset="0"/>
              </a:rPr>
              <a:t>Para enfraquecer o poder contratual dos trabalhadores e limitar-lhes o salário, os capitalistas utilizam todo seu poder e toda sua influência 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endParaRPr lang="fr-FR" altLang="it-CH" sz="1200" b="1">
              <a:cs typeface="Arial" panose="020B0604020202020204" pitchFamily="34" charset="0"/>
            </a:endParaRPr>
          </a:p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FR" altLang="it-CH" sz="1200" b="1">
                <a:cs typeface="Arial" panose="020B0604020202020204" pitchFamily="34" charset="0"/>
              </a:rPr>
              <a:t>Os trabalhadores são divididos em várias categorias tratadas e pagas de forma diferente</a:t>
            </a:r>
          </a:p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FR" altLang="it-CH" sz="1200" b="1">
                <a:cs typeface="Arial" panose="020B0604020202020204" pitchFamily="34" charset="0"/>
              </a:rPr>
              <a:t>- Sexo e idade: homens, mulheres, jovens, ativos, mais velhos, aposentados</a:t>
            </a:r>
          </a:p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FR" altLang="it-CH" sz="1200" b="1">
                <a:cs typeface="Arial" panose="020B0604020202020204" pitchFamily="34" charset="0"/>
              </a:rPr>
              <a:t>- De acordo com a função: trabalhadores, funcionários, diretores, conselheiros</a:t>
            </a:r>
          </a:p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FR" altLang="it-CH" sz="1200" b="1">
                <a:cs typeface="Arial" panose="020B0604020202020204" pitchFamily="34" charset="0"/>
              </a:rPr>
              <a:t>- Por qualificação: aprendizes, prestadores de serviços, trabalhadores qualificados, graduados, acadêmicos</a:t>
            </a:r>
          </a:p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FR" altLang="it-CH" sz="1200" b="1">
                <a:cs typeface="Arial" panose="020B0604020202020204" pitchFamily="34" charset="0"/>
              </a:rPr>
              <a:t>- De acordo com o tempo de trabalho: em sede de recurso, a tempo indeterminado, auxiliares, </a:t>
            </a:r>
            <a:r>
              <a:rPr lang="fr-FR" altLang="it-CH" sz="1200" b="1" i="1">
                <a:cs typeface="Arial" panose="020B0604020202020204" pitchFamily="34" charset="0"/>
              </a:rPr>
              <a:t>free lance</a:t>
            </a:r>
          </a:p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FR" altLang="it-CH" sz="1200" b="1">
                <a:cs typeface="Arial" panose="020B0604020202020204" pitchFamily="34" charset="0"/>
              </a:rPr>
              <a:t>- De acordo com o tipo de remuneração: à peça de trabalho, à hora, mensal, por mérito, participação nos lucros,</a:t>
            </a:r>
          </a:p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FR" altLang="it-CH" sz="1200" b="1">
                <a:cs typeface="Arial" panose="020B0604020202020204" pitchFamily="34" charset="0"/>
              </a:rPr>
              <a:t>etc</a:t>
            </a:r>
            <a:r>
              <a:rPr lang="fr-FR" altLang="it-CH" sz="1200" b="1">
                <a:latin typeface="Times New Roman" panose="02020603050405020304" pitchFamily="18" charset="0"/>
                <a:cs typeface="Arial" panose="020B0604020202020204" pitchFamily="34" charset="0"/>
              </a:rPr>
              <a:t>.</a:t>
            </a:r>
          </a:p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FR" altLang="it-CH" sz="1200" b="1">
                <a:cs typeface="Arial" panose="020B0604020202020204" pitchFamily="34" charset="0"/>
              </a:rPr>
              <a:t>Os capitalistas opõem-se a qualquer atividade sindical e penalizam os trabalhadores sindicalizados.</a:t>
            </a:r>
          </a:p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FR" altLang="it-CH" sz="1200" b="1">
                <a:cs typeface="Arial" panose="020B0604020202020204" pitchFamily="34" charset="0"/>
              </a:rPr>
              <a:t>Os capitalistas criam comissões e sindicatos amarelos.</a:t>
            </a:r>
          </a:p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FR" altLang="it-CH" sz="1200" b="1">
                <a:cs typeface="Arial" panose="020B0604020202020204" pitchFamily="34" charset="0"/>
              </a:rPr>
              <a:t>Os capitalistas fazem uso de subcontratação e contratam pessoal temporário.</a:t>
            </a:r>
          </a:p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FR" altLang="it-CH" sz="1200" b="1">
                <a:cs typeface="Arial" panose="020B0604020202020204" pitchFamily="34" charset="0"/>
              </a:rPr>
              <a:t>Os capitalistas fazem aprovar leis que restringem os direitos dos trabalhadores e limitam a atividade sindical.</a:t>
            </a:r>
          </a:p>
          <a:p>
            <a:pPr eaLnBrk="1" hangingPunct="1">
              <a:spcBef>
                <a:spcPts val="750"/>
              </a:spcBef>
              <a:buClrTx/>
              <a:buFontTx/>
              <a:buNone/>
            </a:pPr>
            <a:r>
              <a:rPr lang="fr-FR" altLang="it-CH" sz="1200" b="1">
                <a:cs typeface="Arial" panose="020B0604020202020204" pitchFamily="34" charset="0"/>
              </a:rPr>
              <a:t>Os capitalistas ameaçam com demissões em massa e encerramento de fábricas. Usa-se o </a:t>
            </a:r>
            <a:r>
              <a:rPr lang="fr-FR" altLang="it-CH" sz="1200" b="1" i="1">
                <a:cs typeface="Arial" panose="020B0604020202020204" pitchFamily="34" charset="0"/>
              </a:rPr>
              <a:t>mobbing</a:t>
            </a:r>
            <a:r>
              <a:rPr lang="fr-FR" altLang="it-CH" sz="1200" b="1">
                <a:cs typeface="Arial" panose="020B0604020202020204" pitchFamily="34" charset="0"/>
              </a:rPr>
              <a:t>.</a:t>
            </a:r>
          </a:p>
          <a:p>
            <a:pPr eaLnBrk="1" hangingPunct="1">
              <a:spcBef>
                <a:spcPts val="600"/>
              </a:spcBef>
              <a:buClrTx/>
              <a:buFontTx/>
              <a:buNone/>
            </a:pPr>
            <a:r>
              <a:rPr lang="fr-FR" altLang="it-CH" sz="1200" b="1">
                <a:cs typeface="Arial" panose="020B0604020202020204" pitchFamily="34" charset="0"/>
              </a:rPr>
              <a:t>Os trabalhadores mais servis são recompensados​​.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35CDAC2D-E608-9841-BC07-8A836E51FE65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8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42" name="Text Box 1">
            <a:extLst>
              <a:ext uri="{FF2B5EF4-FFF2-40B4-BE49-F238E27FC236}">
                <a16:creationId xmlns:a16="http://schemas.microsoft.com/office/drawing/2014/main" id="{BDC77C5E-3114-26B0-64AC-1F96F36DF1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6119813"/>
            <a:ext cx="5492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7E487A8-2B2D-45CD-85AB-79D84AAC0765}" type="slidenum">
              <a:rPr lang="it-IT" altLang="it-CH" sz="1400">
                <a:solidFill>
                  <a:srgbClr val="FFFFFF"/>
                </a:solidFill>
                <a:cs typeface="Arial" panose="020B0604020202020204" pitchFamily="34" charset="0"/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98</a:t>
            </a:fld>
            <a:endParaRPr lang="it-IT" altLang="it-CH" sz="140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pic>
        <p:nvPicPr>
          <p:cNvPr id="727043" name="Picture 2">
            <a:extLst>
              <a:ext uri="{FF2B5EF4-FFF2-40B4-BE49-F238E27FC236}">
                <a16:creationId xmlns:a16="http://schemas.microsoft.com/office/drawing/2014/main" id="{82FDA444-E2F3-C828-3668-9811ECA67A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113" y="260350"/>
            <a:ext cx="5784850" cy="6289675"/>
          </a:xfrm>
          <a:prstGeom prst="rect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27044" name="Text Box 3">
            <a:extLst>
              <a:ext uri="{FF2B5EF4-FFF2-40B4-BE49-F238E27FC236}">
                <a16:creationId xmlns:a16="http://schemas.microsoft.com/office/drawing/2014/main" id="{B3BC5DA9-2A97-B8A0-0AB8-FB7662F19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1484313"/>
            <a:ext cx="2303462" cy="41033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ts val="1125"/>
              </a:spcBef>
              <a:buClrTx/>
              <a:buFontTx/>
              <a:buNone/>
            </a:pPr>
            <a:r>
              <a:rPr lang="fr-FR" altLang="it-CH" sz="1800" b="1" dirty="0">
                <a:solidFill>
                  <a:schemeClr val="bg1"/>
                </a:solidFill>
                <a:cs typeface="Arial" panose="020B0604020202020204" pitchFamily="34" charset="0"/>
              </a:rPr>
              <a:t>AUMENTA A EXPLORAÇÃO DOS TRABALHADORES</a:t>
            </a:r>
          </a:p>
          <a:p>
            <a:pPr eaLnBrk="1" hangingPunct="1">
              <a:spcBef>
                <a:spcPts val="1125"/>
              </a:spcBef>
              <a:buClrTx/>
              <a:buFontTx/>
              <a:buNone/>
            </a:pPr>
            <a:endParaRPr lang="fr-FR" altLang="it-CH" sz="1800" b="1" dirty="0">
              <a:solidFill>
                <a:srgbClr val="FFFFFF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endParaRPr lang="fr-FR" altLang="it-CH" sz="1600" b="1" dirty="0">
              <a:solidFill>
                <a:srgbClr val="FFFFFF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endParaRPr lang="fr-FR" altLang="it-CH" sz="1600" b="1" dirty="0">
              <a:solidFill>
                <a:srgbClr val="800000"/>
              </a:solidFill>
              <a:cs typeface="Arial" panose="020B0604020202020204" pitchFamily="34" charset="0"/>
            </a:endParaRP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FR" altLang="it-CH" sz="1600" b="1" dirty="0">
                <a:solidFill>
                  <a:srgbClr val="FFFFFF"/>
                </a:solidFill>
                <a:cs typeface="Arial" panose="020B0604020202020204" pitchFamily="34" charset="0"/>
              </a:rPr>
              <a:t>VW EM 2006:</a:t>
            </a:r>
          </a:p>
          <a:p>
            <a:pPr eaLnBrk="1" hangingPunct="1">
              <a:spcBef>
                <a:spcPts val="1000"/>
              </a:spcBef>
              <a:buClrTx/>
              <a:buFontTx/>
              <a:buNone/>
            </a:pPr>
            <a:r>
              <a:rPr lang="fr-FR" altLang="it-CH" sz="1600" b="1" dirty="0">
                <a:solidFill>
                  <a:srgbClr val="FFFFFF"/>
                </a:solidFill>
                <a:cs typeface="Arial" panose="020B0604020202020204" pitchFamily="34" charset="0"/>
              </a:rPr>
              <a:t>DE 28,8 HORAS A 35 HORAS SEMANAIS DE TRABALHO     SEM AUMENTO        DE SALÁRIO</a:t>
            </a:r>
          </a:p>
        </p:txBody>
      </p:sp>
      <p:sp>
        <p:nvSpPr>
          <p:cNvPr id="727045" name="Text Box 4">
            <a:extLst>
              <a:ext uri="{FF2B5EF4-FFF2-40B4-BE49-F238E27FC236}">
                <a16:creationId xmlns:a16="http://schemas.microsoft.com/office/drawing/2014/main" id="{9A6E6778-6A10-C29E-5B93-266337EAB9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4663" y="260350"/>
            <a:ext cx="4559300" cy="1312863"/>
          </a:xfrm>
          <a:prstGeom prst="rect">
            <a:avLst/>
          </a:prstGeom>
          <a:solidFill>
            <a:srgbClr val="BFBF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defTabSz="449263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defTabSz="449263"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defTabSz="449263"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defTabSz="449263"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pt-BR" altLang="it-CH" sz="4000" b="1">
                <a:cs typeface="Arial" panose="020B0604020202020204" pitchFamily="34" charset="0"/>
              </a:rPr>
              <a:t>mais horas, o mesmo salário</a:t>
            </a:r>
            <a:endParaRPr lang="it-CH" altLang="it-CH" sz="4000" b="1"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46D606A3-0E9E-C0F5-EED0-786796F6D58B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090" name="Slide Number Placeholder 5">
            <a:extLst>
              <a:ext uri="{FF2B5EF4-FFF2-40B4-BE49-F238E27FC236}">
                <a16:creationId xmlns:a16="http://schemas.microsoft.com/office/drawing/2014/main" id="{0DBA6060-002C-99B2-340D-4CEDCCD331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532813" y="6381750"/>
            <a:ext cx="442912" cy="36036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FB1AE614-E3C9-4FF9-A782-D4CDF5F62CD4}" type="slidenum">
              <a:rPr lang="it-IT" altLang="it-CH" sz="1400" smtClean="0">
                <a:solidFill>
                  <a:srgbClr val="FFFFFF"/>
                </a:solidFill>
              </a:rPr>
              <a:pPr>
                <a:spcBef>
                  <a:spcPct val="0"/>
                </a:spcBef>
                <a:buFontTx/>
                <a:buNone/>
              </a:pPr>
              <a:t>99</a:t>
            </a:fld>
            <a:endParaRPr lang="it-IT" altLang="it-CH" sz="1400">
              <a:solidFill>
                <a:srgbClr val="FFFFFF"/>
              </a:solidFill>
            </a:endParaRPr>
          </a:p>
        </p:txBody>
      </p:sp>
      <p:sp>
        <p:nvSpPr>
          <p:cNvPr id="729091" name="Rectangle 4">
            <a:extLst>
              <a:ext uri="{FF2B5EF4-FFF2-40B4-BE49-F238E27FC236}">
                <a16:creationId xmlns:a16="http://schemas.microsoft.com/office/drawing/2014/main" id="{72F412A8-7D0C-E318-AB5F-3F202D4DF8A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 flipH="1">
            <a:off x="287338" y="6237288"/>
            <a:ext cx="8642350" cy="611187"/>
          </a:xfrm>
        </p:spPr>
        <p:txBody>
          <a:bodyPr/>
          <a:lstStyle/>
          <a:p>
            <a:pPr eaLnBrk="1" hangingPunct="1"/>
            <a:r>
              <a:rPr lang="pt-BR" altLang="it-CH" sz="1600" b="1">
                <a:solidFill>
                  <a:schemeClr val="tx1"/>
                </a:solidFill>
              </a:rPr>
              <a:t>O sistema econômico oprime os trabalhadores e afeta até mesmo a vida íntima </a:t>
            </a:r>
            <a:endParaRPr lang="fr-FR" altLang="it-CH" sz="1600" b="1">
              <a:solidFill>
                <a:schemeClr val="tx1"/>
              </a:solidFill>
            </a:endParaRPr>
          </a:p>
        </p:txBody>
      </p:sp>
      <p:pic>
        <p:nvPicPr>
          <p:cNvPr id="474116" name="Picture 5" descr="sex 0002">
            <a:extLst>
              <a:ext uri="{FF2B5EF4-FFF2-40B4-BE49-F238E27FC236}">
                <a16:creationId xmlns:a16="http://schemas.microsoft.com/office/drawing/2014/main" id="{81D88D29-540B-9985-7BB6-08CB67810E74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4"/>
          <a:srcRect l="3812" t="6761" r="23822" b="21634"/>
          <a:stretch>
            <a:fillRect/>
          </a:stretch>
        </p:blipFill>
        <p:spPr>
          <a:xfrm>
            <a:off x="179388" y="188913"/>
            <a:ext cx="8785225" cy="6126162"/>
          </a:xfrm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29093" name="CasellaDiTesto 1">
            <a:extLst>
              <a:ext uri="{FF2B5EF4-FFF2-40B4-BE49-F238E27FC236}">
                <a16:creationId xmlns:a16="http://schemas.microsoft.com/office/drawing/2014/main" id="{10E01AA8-E588-0A63-032B-6E898861B2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836613"/>
            <a:ext cx="6840538" cy="52387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it-CH" sz="2800" b="1">
                <a:solidFill>
                  <a:srgbClr val="800000"/>
                </a:solidFill>
                <a:cs typeface="Arial" panose="020B0604020202020204" pitchFamily="34" charset="0"/>
              </a:rPr>
              <a:t>O trabalho atinge os novos samurais</a:t>
            </a:r>
            <a:endParaRPr lang="it-CH" altLang="it-CH" sz="2800" b="1">
              <a:solidFill>
                <a:srgbClr val="800000"/>
              </a:solidFill>
              <a:cs typeface="Arial" panose="020B0604020202020204" pitchFamily="34" charset="0"/>
            </a:endParaRPr>
          </a:p>
        </p:txBody>
      </p:sp>
      <p:sp>
        <p:nvSpPr>
          <p:cNvPr id="729094" name="CasellaDiTesto 2">
            <a:extLst>
              <a:ext uri="{FF2B5EF4-FFF2-40B4-BE49-F238E27FC236}">
                <a16:creationId xmlns:a16="http://schemas.microsoft.com/office/drawing/2014/main" id="{7A1F26C3-619D-BD43-E27E-1DC0DEAAB7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2286000"/>
            <a:ext cx="8207375" cy="4000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it-CH" sz="2000" b="1">
                <a:solidFill>
                  <a:srgbClr val="800000"/>
                </a:solidFill>
                <a:cs typeface="Arial" panose="020B0604020202020204" pitchFamily="34" charset="0"/>
              </a:rPr>
              <a:t>Aumenta o número de casais que não têm relações sexuais</a:t>
            </a:r>
            <a:endParaRPr lang="it-CH" altLang="it-CH" sz="2000" b="1">
              <a:solidFill>
                <a:srgbClr val="800000"/>
              </a:solidFill>
              <a:cs typeface="Arial" panose="020B060402020202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1A394DBB-5AE4-93E8-80B6-68C55210970A}"/>
              </a:ext>
            </a:extLst>
          </p:cNvPr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defTabSz="449263" eaLnBrk="1" hangingPunct="1">
              <a:buClr>
                <a:srgbClr val="000000"/>
              </a:buClr>
              <a:buSzPct val="100000"/>
              <a:buFont typeface="Times New Roman" pitchFamily="18" charset="0"/>
              <a:buNone/>
              <a:defRPr/>
            </a:pPr>
            <a:endParaRPr lang="en-US">
              <a:solidFill>
                <a:schemeClr val="bg1"/>
              </a:solidFill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  <p:transition spd="slow"/>
</p:sld>
</file>

<file path=ppt/theme/theme1.xml><?xml version="1.0" encoding="utf-8"?>
<a:theme xmlns:a="http://schemas.openxmlformats.org/drawingml/2006/main" name="1_Tema di Office">
  <a:themeElements>
    <a:clrScheme name="Tema di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Tema di Office">
      <a:majorFont>
        <a:latin typeface="Arial"/>
        <a:ea typeface="SimSun"/>
        <a:cs typeface=""/>
      </a:majorFont>
      <a:minorFont>
        <a:latin typeface="Arial"/>
        <a:ea typeface="SimSun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Tema di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ema di 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114_Tema di Office">
  <a:themeElements>
    <a:clrScheme name="Tema di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Tema di Office">
      <a:majorFont>
        <a:latin typeface="Calibri"/>
        <a:ea typeface="SimSun"/>
        <a:cs typeface=""/>
      </a:majorFont>
      <a:minorFont>
        <a:latin typeface="Calibri"/>
        <a:ea typeface="SimSun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Tema di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ema di 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62_Tema di Office">
  <a:themeElements>
    <a:clrScheme name="Tema di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Tema di Office">
      <a:majorFont>
        <a:latin typeface="Arial"/>
        <a:ea typeface="SimSun"/>
        <a:cs typeface=""/>
      </a:majorFont>
      <a:minorFont>
        <a:latin typeface="Arial"/>
        <a:ea typeface="SimSun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Tema di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ema di 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57_Tema di Office">
  <a:themeElements>
    <a:clrScheme name="Tema di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Tema di Office">
      <a:majorFont>
        <a:latin typeface="Arial"/>
        <a:ea typeface="SimSun"/>
        <a:cs typeface=""/>
      </a:majorFont>
      <a:minorFont>
        <a:latin typeface="Arial"/>
        <a:ea typeface="SimSun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Tema di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ema di 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24_Presentazione della teoria marxista dell'economia con PowerPoint">
  <a:themeElements>
    <a:clrScheme name="Presentazione della teoria marxista dell'economia con PowerPoint 5">
      <a:dk1>
        <a:srgbClr val="000000"/>
      </a:dk1>
      <a:lt1>
        <a:srgbClr val="FFFFD9"/>
      </a:lt1>
      <a:dk2>
        <a:srgbClr val="000000"/>
      </a:dk2>
      <a:lt2>
        <a:srgbClr val="777777"/>
      </a:lt2>
      <a:accent1>
        <a:srgbClr val="FFFFF7"/>
      </a:accent1>
      <a:accent2>
        <a:srgbClr val="33CCCC"/>
      </a:accent2>
      <a:accent3>
        <a:srgbClr val="FFFFE9"/>
      </a:accent3>
      <a:accent4>
        <a:srgbClr val="000000"/>
      </a:accent4>
      <a:accent5>
        <a:srgbClr val="FFFFFA"/>
      </a:accent5>
      <a:accent6>
        <a:srgbClr val="2DB9B9"/>
      </a:accent6>
      <a:hlink>
        <a:srgbClr val="FF5050"/>
      </a:hlink>
      <a:folHlink>
        <a:srgbClr val="FF9900"/>
      </a:folHlink>
    </a:clrScheme>
    <a:fontScheme name="Presentazione della teoria marxista dell'economia con PowerPoint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Presentazione della teoria marxista dell'economia con PowerPoin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11_Tema di Office">
  <a:themeElements>
    <a:clrScheme name="Tema di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Tema di Office">
      <a:majorFont>
        <a:latin typeface="Calibri"/>
        <a:ea typeface="SimSun"/>
        <a:cs typeface=""/>
      </a:majorFont>
      <a:minorFont>
        <a:latin typeface="Calibri"/>
        <a:ea typeface="SimSun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Tema di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ema di 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10_Tema di Office">
  <a:themeElements>
    <a:clrScheme name="Tema di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Tema di Office">
      <a:majorFont>
        <a:latin typeface="Calibri"/>
        <a:ea typeface="SimSun"/>
        <a:cs typeface=""/>
      </a:majorFont>
      <a:minorFont>
        <a:latin typeface="Calibri"/>
        <a:ea typeface="SimSun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Tema di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ema di 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9_Tema di Office">
  <a:themeElements>
    <a:clrScheme name="Tema di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Tema di Office">
      <a:majorFont>
        <a:latin typeface="Calibri"/>
        <a:ea typeface="SimSun"/>
        <a:cs typeface=""/>
      </a:majorFont>
      <a:minorFont>
        <a:latin typeface="Calibri"/>
        <a:ea typeface="SimSun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Tema di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ema di 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1_Presentazione della teoria marxista dell'economia con PowerPoint">
  <a:themeElements>
    <a:clrScheme name="Presentazione della teoria marxista dell'economia con PowerPoint 5">
      <a:dk1>
        <a:srgbClr val="000000"/>
      </a:dk1>
      <a:lt1>
        <a:srgbClr val="FFFFD9"/>
      </a:lt1>
      <a:dk2>
        <a:srgbClr val="000000"/>
      </a:dk2>
      <a:lt2>
        <a:srgbClr val="777777"/>
      </a:lt2>
      <a:accent1>
        <a:srgbClr val="FFFFF7"/>
      </a:accent1>
      <a:accent2>
        <a:srgbClr val="33CCCC"/>
      </a:accent2>
      <a:accent3>
        <a:srgbClr val="FFFFE9"/>
      </a:accent3>
      <a:accent4>
        <a:srgbClr val="000000"/>
      </a:accent4>
      <a:accent5>
        <a:srgbClr val="FFFFFA"/>
      </a:accent5>
      <a:accent6>
        <a:srgbClr val="2DB9B9"/>
      </a:accent6>
      <a:hlink>
        <a:srgbClr val="FF5050"/>
      </a:hlink>
      <a:folHlink>
        <a:srgbClr val="FF9900"/>
      </a:folHlink>
    </a:clrScheme>
    <a:fontScheme name="Presentazione della teoria marxista dell'economia con PowerPoint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Presentazione della teoria marxista dell'economia con PowerPoin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2_Presentazione della teoria marxista dell'economia con PowerPoint">
  <a:themeElements>
    <a:clrScheme name="Presentazione della teoria marxista dell'economia con PowerPoint 5">
      <a:dk1>
        <a:srgbClr val="000000"/>
      </a:dk1>
      <a:lt1>
        <a:srgbClr val="FFFFD9"/>
      </a:lt1>
      <a:dk2>
        <a:srgbClr val="000000"/>
      </a:dk2>
      <a:lt2>
        <a:srgbClr val="777777"/>
      </a:lt2>
      <a:accent1>
        <a:srgbClr val="FFFFF7"/>
      </a:accent1>
      <a:accent2>
        <a:srgbClr val="33CCCC"/>
      </a:accent2>
      <a:accent3>
        <a:srgbClr val="FFFFE9"/>
      </a:accent3>
      <a:accent4>
        <a:srgbClr val="000000"/>
      </a:accent4>
      <a:accent5>
        <a:srgbClr val="FFFFFA"/>
      </a:accent5>
      <a:accent6>
        <a:srgbClr val="2DB9B9"/>
      </a:accent6>
      <a:hlink>
        <a:srgbClr val="FF5050"/>
      </a:hlink>
      <a:folHlink>
        <a:srgbClr val="FF9900"/>
      </a:folHlink>
    </a:clrScheme>
    <a:fontScheme name="Presentazione della teoria marxista dell'economia con PowerPoint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Presentazione della teoria marxista dell'economia con PowerPoin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3_Presentazione della teoria marxista dell'economia con PowerPoint">
  <a:themeElements>
    <a:clrScheme name="Presentazione della teoria marxista dell'economia con PowerPoint 5">
      <a:dk1>
        <a:srgbClr val="000000"/>
      </a:dk1>
      <a:lt1>
        <a:srgbClr val="FFFFD9"/>
      </a:lt1>
      <a:dk2>
        <a:srgbClr val="000000"/>
      </a:dk2>
      <a:lt2>
        <a:srgbClr val="777777"/>
      </a:lt2>
      <a:accent1>
        <a:srgbClr val="FFFFF7"/>
      </a:accent1>
      <a:accent2>
        <a:srgbClr val="33CCCC"/>
      </a:accent2>
      <a:accent3>
        <a:srgbClr val="FFFFE9"/>
      </a:accent3>
      <a:accent4>
        <a:srgbClr val="000000"/>
      </a:accent4>
      <a:accent5>
        <a:srgbClr val="FFFFFA"/>
      </a:accent5>
      <a:accent6>
        <a:srgbClr val="2DB9B9"/>
      </a:accent6>
      <a:hlink>
        <a:srgbClr val="FF5050"/>
      </a:hlink>
      <a:folHlink>
        <a:srgbClr val="FF9900"/>
      </a:folHlink>
    </a:clrScheme>
    <a:fontScheme name="Presentazione della teoria marxista dell'economia con PowerPoint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Presentazione della teoria marxista dell'economia con PowerPoin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2_Tema di Office">
  <a:themeElements>
    <a:clrScheme name="Tema di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Tema di Office">
      <a:majorFont>
        <a:latin typeface="Arial"/>
        <a:ea typeface="SimSun"/>
        <a:cs typeface=""/>
      </a:majorFont>
      <a:minorFont>
        <a:latin typeface="Arial"/>
        <a:ea typeface="SimSun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Tema di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ema di 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4_Presentazione della teoria marxista dell'economia con PowerPoint">
  <a:themeElements>
    <a:clrScheme name="Presentazione della teoria marxista dell'economia con PowerPoint 5">
      <a:dk1>
        <a:srgbClr val="000000"/>
      </a:dk1>
      <a:lt1>
        <a:srgbClr val="FFFFD9"/>
      </a:lt1>
      <a:dk2>
        <a:srgbClr val="000000"/>
      </a:dk2>
      <a:lt2>
        <a:srgbClr val="777777"/>
      </a:lt2>
      <a:accent1>
        <a:srgbClr val="FFFFF7"/>
      </a:accent1>
      <a:accent2>
        <a:srgbClr val="33CCCC"/>
      </a:accent2>
      <a:accent3>
        <a:srgbClr val="FFFFE9"/>
      </a:accent3>
      <a:accent4>
        <a:srgbClr val="000000"/>
      </a:accent4>
      <a:accent5>
        <a:srgbClr val="FFFFFA"/>
      </a:accent5>
      <a:accent6>
        <a:srgbClr val="2DB9B9"/>
      </a:accent6>
      <a:hlink>
        <a:srgbClr val="FF5050"/>
      </a:hlink>
      <a:folHlink>
        <a:srgbClr val="FF9900"/>
      </a:folHlink>
    </a:clrScheme>
    <a:fontScheme name="Presentazione della teoria marxista dell'economia con PowerPoint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Presentazione della teoria marxista dell'economia con PowerPoin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Struttura predefinita">
  <a:themeElements>
    <a:clrScheme name="Struttura predefinita 7">
      <a:dk1>
        <a:srgbClr val="5C1F00"/>
      </a:dk1>
      <a:lt1>
        <a:srgbClr val="FFFFFF"/>
      </a:lt1>
      <a:dk2>
        <a:srgbClr val="800000"/>
      </a:dk2>
      <a:lt2>
        <a:srgbClr val="DFD293"/>
      </a:lt2>
      <a:accent1>
        <a:srgbClr val="CC3300"/>
      </a:accent1>
      <a:accent2>
        <a:srgbClr val="BE7960"/>
      </a:accent2>
      <a:accent3>
        <a:srgbClr val="C0AAAA"/>
      </a:accent3>
      <a:accent4>
        <a:srgbClr val="DADADA"/>
      </a:accent4>
      <a:accent5>
        <a:srgbClr val="E2ADAA"/>
      </a:accent5>
      <a:accent6>
        <a:srgbClr val="AC6D56"/>
      </a:accent6>
      <a:hlink>
        <a:srgbClr val="FFFF99"/>
      </a:hlink>
      <a:folHlink>
        <a:srgbClr val="D3A219"/>
      </a:folHlink>
    </a:clrScheme>
    <a:fontScheme name="Struttura predefinita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truttura predefinita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1_Struttura predefinita">
  <a:themeElements>
    <a:clrScheme name="Struttura predefinita 7">
      <a:dk1>
        <a:srgbClr val="5C1F00"/>
      </a:dk1>
      <a:lt1>
        <a:srgbClr val="FFFFFF"/>
      </a:lt1>
      <a:dk2>
        <a:srgbClr val="800000"/>
      </a:dk2>
      <a:lt2>
        <a:srgbClr val="DFD293"/>
      </a:lt2>
      <a:accent1>
        <a:srgbClr val="CC3300"/>
      </a:accent1>
      <a:accent2>
        <a:srgbClr val="BE7960"/>
      </a:accent2>
      <a:accent3>
        <a:srgbClr val="C0AAAA"/>
      </a:accent3>
      <a:accent4>
        <a:srgbClr val="DADADA"/>
      </a:accent4>
      <a:accent5>
        <a:srgbClr val="E2ADAA"/>
      </a:accent5>
      <a:accent6>
        <a:srgbClr val="AC6D56"/>
      </a:accent6>
      <a:hlink>
        <a:srgbClr val="FFFF99"/>
      </a:hlink>
      <a:folHlink>
        <a:srgbClr val="D3A219"/>
      </a:folHlink>
    </a:clrScheme>
    <a:fontScheme name="Struttura predefinita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it-IT" sz="1600" b="0" i="0" u="none" strike="noStrike" cap="none" normalizeH="0" baseline="0" smtClean="0">
            <a:ln>
              <a:noFill/>
            </a:ln>
            <a:solidFill>
              <a:srgbClr val="00FF00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it-IT" sz="1600" b="0" i="0" u="none" strike="noStrike" cap="none" normalizeH="0" baseline="0" smtClean="0">
            <a:ln>
              <a:noFill/>
            </a:ln>
            <a:solidFill>
              <a:srgbClr val="00FF00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Struttura predefinita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5_Presentazione della teoria marxista dell'economia con PowerPoint">
  <a:themeElements>
    <a:clrScheme name="Presentazione della teoria marxista dell'economia con PowerPoint 5">
      <a:dk1>
        <a:srgbClr val="000000"/>
      </a:dk1>
      <a:lt1>
        <a:srgbClr val="FFFFD9"/>
      </a:lt1>
      <a:dk2>
        <a:srgbClr val="000000"/>
      </a:dk2>
      <a:lt2>
        <a:srgbClr val="777777"/>
      </a:lt2>
      <a:accent1>
        <a:srgbClr val="FFFFF7"/>
      </a:accent1>
      <a:accent2>
        <a:srgbClr val="33CCCC"/>
      </a:accent2>
      <a:accent3>
        <a:srgbClr val="FFFFE9"/>
      </a:accent3>
      <a:accent4>
        <a:srgbClr val="000000"/>
      </a:accent4>
      <a:accent5>
        <a:srgbClr val="FFFFFA"/>
      </a:accent5>
      <a:accent6>
        <a:srgbClr val="2DB9B9"/>
      </a:accent6>
      <a:hlink>
        <a:srgbClr val="FF5050"/>
      </a:hlink>
      <a:folHlink>
        <a:srgbClr val="FF9900"/>
      </a:folHlink>
    </a:clrScheme>
    <a:fontScheme name="Presentazione della teoria marxista dell'economia con PowerPoint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Presentazione della teoria marxista dell'economia con PowerPoin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5_Struttura predefinita">
  <a:themeElements>
    <a:clrScheme name="Struttura predefinita 7">
      <a:dk1>
        <a:srgbClr val="5C1F00"/>
      </a:dk1>
      <a:lt1>
        <a:srgbClr val="FFFFFF"/>
      </a:lt1>
      <a:dk2>
        <a:srgbClr val="800000"/>
      </a:dk2>
      <a:lt2>
        <a:srgbClr val="DFD293"/>
      </a:lt2>
      <a:accent1>
        <a:srgbClr val="CC3300"/>
      </a:accent1>
      <a:accent2>
        <a:srgbClr val="BE7960"/>
      </a:accent2>
      <a:accent3>
        <a:srgbClr val="C0AAAA"/>
      </a:accent3>
      <a:accent4>
        <a:srgbClr val="DADADA"/>
      </a:accent4>
      <a:accent5>
        <a:srgbClr val="E2ADAA"/>
      </a:accent5>
      <a:accent6>
        <a:srgbClr val="AC6D56"/>
      </a:accent6>
      <a:hlink>
        <a:srgbClr val="FFFF99"/>
      </a:hlink>
      <a:folHlink>
        <a:srgbClr val="D3A219"/>
      </a:folHlink>
    </a:clrScheme>
    <a:fontScheme name="Struttura predefinita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truttura predefinita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6_Presentazione della teoria marxista dell'economia con PowerPoint">
  <a:themeElements>
    <a:clrScheme name="Presentazione della teoria marxista dell'economia con PowerPoint 5">
      <a:dk1>
        <a:srgbClr val="000000"/>
      </a:dk1>
      <a:lt1>
        <a:srgbClr val="FFFFD9"/>
      </a:lt1>
      <a:dk2>
        <a:srgbClr val="000000"/>
      </a:dk2>
      <a:lt2>
        <a:srgbClr val="777777"/>
      </a:lt2>
      <a:accent1>
        <a:srgbClr val="FFFFF7"/>
      </a:accent1>
      <a:accent2>
        <a:srgbClr val="33CCCC"/>
      </a:accent2>
      <a:accent3>
        <a:srgbClr val="FFFFE9"/>
      </a:accent3>
      <a:accent4>
        <a:srgbClr val="000000"/>
      </a:accent4>
      <a:accent5>
        <a:srgbClr val="FFFFFA"/>
      </a:accent5>
      <a:accent6>
        <a:srgbClr val="2DB9B9"/>
      </a:accent6>
      <a:hlink>
        <a:srgbClr val="FF5050"/>
      </a:hlink>
      <a:folHlink>
        <a:srgbClr val="FF9900"/>
      </a:folHlink>
    </a:clrScheme>
    <a:fontScheme name="Presentazione della teoria marxista dell'economia con PowerPoint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Presentazione della teoria marxista dell'economia con PowerPoin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6_Struttura predefinita">
  <a:themeElements>
    <a:clrScheme name="Struttura predefinita 7">
      <a:dk1>
        <a:srgbClr val="5C1F00"/>
      </a:dk1>
      <a:lt1>
        <a:srgbClr val="FFFFFF"/>
      </a:lt1>
      <a:dk2>
        <a:srgbClr val="800000"/>
      </a:dk2>
      <a:lt2>
        <a:srgbClr val="DFD293"/>
      </a:lt2>
      <a:accent1>
        <a:srgbClr val="CC3300"/>
      </a:accent1>
      <a:accent2>
        <a:srgbClr val="BE7960"/>
      </a:accent2>
      <a:accent3>
        <a:srgbClr val="C0AAAA"/>
      </a:accent3>
      <a:accent4>
        <a:srgbClr val="DADADA"/>
      </a:accent4>
      <a:accent5>
        <a:srgbClr val="E2ADAA"/>
      </a:accent5>
      <a:accent6>
        <a:srgbClr val="AC6D56"/>
      </a:accent6>
      <a:hlink>
        <a:srgbClr val="FFFF99"/>
      </a:hlink>
      <a:folHlink>
        <a:srgbClr val="D3A219"/>
      </a:folHlink>
    </a:clrScheme>
    <a:fontScheme name="Struttura predefinita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truttura predefinita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7_Presentazione della teoria marxista dell'economia con PowerPoint">
  <a:themeElements>
    <a:clrScheme name="Presentazione della teoria marxista dell'economia con PowerPoint 5">
      <a:dk1>
        <a:srgbClr val="000000"/>
      </a:dk1>
      <a:lt1>
        <a:srgbClr val="FFFFD9"/>
      </a:lt1>
      <a:dk2>
        <a:srgbClr val="000000"/>
      </a:dk2>
      <a:lt2>
        <a:srgbClr val="777777"/>
      </a:lt2>
      <a:accent1>
        <a:srgbClr val="FFFFF7"/>
      </a:accent1>
      <a:accent2>
        <a:srgbClr val="33CCCC"/>
      </a:accent2>
      <a:accent3>
        <a:srgbClr val="FFFFE9"/>
      </a:accent3>
      <a:accent4>
        <a:srgbClr val="000000"/>
      </a:accent4>
      <a:accent5>
        <a:srgbClr val="FFFFFA"/>
      </a:accent5>
      <a:accent6>
        <a:srgbClr val="2DB9B9"/>
      </a:accent6>
      <a:hlink>
        <a:srgbClr val="FF5050"/>
      </a:hlink>
      <a:folHlink>
        <a:srgbClr val="FF9900"/>
      </a:folHlink>
    </a:clrScheme>
    <a:fontScheme name="Presentazione della teoria marxista dell'economia con PowerPoint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Presentazione della teoria marxista dell'economia con PowerPoin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8.xml><?xml version="1.0" encoding="utf-8"?>
<a:theme xmlns:a="http://schemas.openxmlformats.org/drawingml/2006/main" name="7_Struttura predefinita">
  <a:themeElements>
    <a:clrScheme name="Struttura predefinita 7">
      <a:dk1>
        <a:srgbClr val="5C1F00"/>
      </a:dk1>
      <a:lt1>
        <a:srgbClr val="FFFFFF"/>
      </a:lt1>
      <a:dk2>
        <a:srgbClr val="800000"/>
      </a:dk2>
      <a:lt2>
        <a:srgbClr val="DFD293"/>
      </a:lt2>
      <a:accent1>
        <a:srgbClr val="CC3300"/>
      </a:accent1>
      <a:accent2>
        <a:srgbClr val="BE7960"/>
      </a:accent2>
      <a:accent3>
        <a:srgbClr val="C0AAAA"/>
      </a:accent3>
      <a:accent4>
        <a:srgbClr val="DADADA"/>
      </a:accent4>
      <a:accent5>
        <a:srgbClr val="E2ADAA"/>
      </a:accent5>
      <a:accent6>
        <a:srgbClr val="AC6D56"/>
      </a:accent6>
      <a:hlink>
        <a:srgbClr val="FFFF99"/>
      </a:hlink>
      <a:folHlink>
        <a:srgbClr val="D3A219"/>
      </a:folHlink>
    </a:clrScheme>
    <a:fontScheme name="Struttura predefinita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truttura predefinita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9.xml><?xml version="1.0" encoding="utf-8"?>
<a:theme xmlns:a="http://schemas.openxmlformats.org/drawingml/2006/main" name="9_Struttura predefinita">
  <a:themeElements>
    <a:clrScheme name="Struttura predefinita 7">
      <a:dk1>
        <a:srgbClr val="5C1F00"/>
      </a:dk1>
      <a:lt1>
        <a:srgbClr val="FFFFFF"/>
      </a:lt1>
      <a:dk2>
        <a:srgbClr val="800000"/>
      </a:dk2>
      <a:lt2>
        <a:srgbClr val="DFD293"/>
      </a:lt2>
      <a:accent1>
        <a:srgbClr val="CC3300"/>
      </a:accent1>
      <a:accent2>
        <a:srgbClr val="BE7960"/>
      </a:accent2>
      <a:accent3>
        <a:srgbClr val="C0AAAA"/>
      </a:accent3>
      <a:accent4>
        <a:srgbClr val="DADADA"/>
      </a:accent4>
      <a:accent5>
        <a:srgbClr val="E2ADAA"/>
      </a:accent5>
      <a:accent6>
        <a:srgbClr val="AC6D56"/>
      </a:accent6>
      <a:hlink>
        <a:srgbClr val="FFFF99"/>
      </a:hlink>
      <a:folHlink>
        <a:srgbClr val="D3A219"/>
      </a:folHlink>
    </a:clrScheme>
    <a:fontScheme name="Struttura predefinita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truttura predefinita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Presentazione della teoria marxista dell'economia con PowerPoint">
  <a:themeElements>
    <a:clrScheme name="Presentazione della teoria marxista dell'economia con PowerPoint 5">
      <a:dk1>
        <a:srgbClr val="000000"/>
      </a:dk1>
      <a:lt1>
        <a:srgbClr val="FFFFD9"/>
      </a:lt1>
      <a:dk2>
        <a:srgbClr val="000000"/>
      </a:dk2>
      <a:lt2>
        <a:srgbClr val="777777"/>
      </a:lt2>
      <a:accent1>
        <a:srgbClr val="FFFFF7"/>
      </a:accent1>
      <a:accent2>
        <a:srgbClr val="33CCCC"/>
      </a:accent2>
      <a:accent3>
        <a:srgbClr val="FFFFE9"/>
      </a:accent3>
      <a:accent4>
        <a:srgbClr val="000000"/>
      </a:accent4>
      <a:accent5>
        <a:srgbClr val="FFFFFA"/>
      </a:accent5>
      <a:accent6>
        <a:srgbClr val="2DB9B9"/>
      </a:accent6>
      <a:hlink>
        <a:srgbClr val="FF5050"/>
      </a:hlink>
      <a:folHlink>
        <a:srgbClr val="FF9900"/>
      </a:folHlink>
    </a:clrScheme>
    <a:fontScheme name="Presentazione della teoria marxista dell'economia con PowerPoint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Presentazione della teoria marxista dell'economia con PowerPoin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entazione della teoria marxista dell'economia con PowerPoin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0.xml><?xml version="1.0" encoding="utf-8"?>
<a:theme xmlns:a="http://schemas.openxmlformats.org/drawingml/2006/main" name="8_Struttura predefinita">
  <a:themeElements>
    <a:clrScheme name="Struttura predefinita 7">
      <a:dk1>
        <a:srgbClr val="5C1F00"/>
      </a:dk1>
      <a:lt1>
        <a:srgbClr val="FFFFFF"/>
      </a:lt1>
      <a:dk2>
        <a:srgbClr val="800000"/>
      </a:dk2>
      <a:lt2>
        <a:srgbClr val="DFD293"/>
      </a:lt2>
      <a:accent1>
        <a:srgbClr val="CC3300"/>
      </a:accent1>
      <a:accent2>
        <a:srgbClr val="BE7960"/>
      </a:accent2>
      <a:accent3>
        <a:srgbClr val="C0AAAA"/>
      </a:accent3>
      <a:accent4>
        <a:srgbClr val="DADADA"/>
      </a:accent4>
      <a:accent5>
        <a:srgbClr val="E2ADAA"/>
      </a:accent5>
      <a:accent6>
        <a:srgbClr val="AC6D56"/>
      </a:accent6>
      <a:hlink>
        <a:srgbClr val="FFFF99"/>
      </a:hlink>
      <a:folHlink>
        <a:srgbClr val="D3A219"/>
      </a:folHlink>
    </a:clrScheme>
    <a:fontScheme name="Struttura predefinita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truttura predefinita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1.xml><?xml version="1.0" encoding="utf-8"?>
<a:theme xmlns:a="http://schemas.openxmlformats.org/drawingml/2006/main" name="10_Struttura predefinita">
  <a:themeElements>
    <a:clrScheme name="Struttura predefinita 7">
      <a:dk1>
        <a:srgbClr val="5C1F00"/>
      </a:dk1>
      <a:lt1>
        <a:srgbClr val="FFFFFF"/>
      </a:lt1>
      <a:dk2>
        <a:srgbClr val="800000"/>
      </a:dk2>
      <a:lt2>
        <a:srgbClr val="DFD293"/>
      </a:lt2>
      <a:accent1>
        <a:srgbClr val="CC3300"/>
      </a:accent1>
      <a:accent2>
        <a:srgbClr val="BE7960"/>
      </a:accent2>
      <a:accent3>
        <a:srgbClr val="C0AAAA"/>
      </a:accent3>
      <a:accent4>
        <a:srgbClr val="DADADA"/>
      </a:accent4>
      <a:accent5>
        <a:srgbClr val="E2ADAA"/>
      </a:accent5>
      <a:accent6>
        <a:srgbClr val="AC6D56"/>
      </a:accent6>
      <a:hlink>
        <a:srgbClr val="FFFF99"/>
      </a:hlink>
      <a:folHlink>
        <a:srgbClr val="D3A219"/>
      </a:folHlink>
    </a:clrScheme>
    <a:fontScheme name="Struttura predefinita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truttura predefinita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2.xml><?xml version="1.0" encoding="utf-8"?>
<a:theme xmlns:a="http://schemas.openxmlformats.org/drawingml/2006/main" name="11_Struttura predefinita">
  <a:themeElements>
    <a:clrScheme name="Struttura predefinita 7">
      <a:dk1>
        <a:srgbClr val="5C1F00"/>
      </a:dk1>
      <a:lt1>
        <a:srgbClr val="FFFFFF"/>
      </a:lt1>
      <a:dk2>
        <a:srgbClr val="800000"/>
      </a:dk2>
      <a:lt2>
        <a:srgbClr val="DFD293"/>
      </a:lt2>
      <a:accent1>
        <a:srgbClr val="CC3300"/>
      </a:accent1>
      <a:accent2>
        <a:srgbClr val="BE7960"/>
      </a:accent2>
      <a:accent3>
        <a:srgbClr val="C0AAAA"/>
      </a:accent3>
      <a:accent4>
        <a:srgbClr val="DADADA"/>
      </a:accent4>
      <a:accent5>
        <a:srgbClr val="E2ADAA"/>
      </a:accent5>
      <a:accent6>
        <a:srgbClr val="AC6D56"/>
      </a:accent6>
      <a:hlink>
        <a:srgbClr val="FFFF99"/>
      </a:hlink>
      <a:folHlink>
        <a:srgbClr val="D3A219"/>
      </a:folHlink>
    </a:clrScheme>
    <a:fontScheme name="Struttura predefinita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truttura predefinita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3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71_Tema di Office">
  <a:themeElements>
    <a:clrScheme name="Tema di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Tema di Office">
      <a:majorFont>
        <a:latin typeface="Arial"/>
        <a:ea typeface="SimSun"/>
        <a:cs typeface=""/>
      </a:majorFont>
      <a:minorFont>
        <a:latin typeface="Arial"/>
        <a:ea typeface="SimSun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Tema di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ema di 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3_Tema di Office">
  <a:themeElements>
    <a:clrScheme name="Tema di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Tema di Office">
      <a:majorFont>
        <a:latin typeface="Calibri"/>
        <a:ea typeface="SimSun"/>
        <a:cs typeface=""/>
      </a:majorFont>
      <a:minorFont>
        <a:latin typeface="Calibri"/>
        <a:ea typeface="SimSun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Tema di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ema di 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76_Tema di Office">
  <a:themeElements>
    <a:clrScheme name="Tema di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Tema di Office">
      <a:majorFont>
        <a:latin typeface="Arial"/>
        <a:ea typeface="SimSun"/>
        <a:cs typeface=""/>
      </a:majorFont>
      <a:minorFont>
        <a:latin typeface="Arial"/>
        <a:ea typeface="SimSun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Tema di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ema di 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19_Tema di Office">
  <a:themeElements>
    <a:clrScheme name="Tema di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Tema di Office">
      <a:majorFont>
        <a:latin typeface="Arial"/>
        <a:ea typeface="SimSun"/>
        <a:cs typeface=""/>
      </a:majorFont>
      <a:minorFont>
        <a:latin typeface="Arial"/>
        <a:ea typeface="SimSun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Tema di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ema di 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125_Tema di Office">
  <a:themeElements>
    <a:clrScheme name="Tema di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Tema di Office">
      <a:majorFont>
        <a:latin typeface="Arial"/>
        <a:ea typeface="SimSun"/>
        <a:cs typeface=""/>
      </a:majorFont>
      <a:minorFont>
        <a:latin typeface="Arial"/>
        <a:ea typeface="SimSun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Tema di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ema di 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38_Tema di Office">
  <a:themeElements>
    <a:clrScheme name="Tema di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Tema di Office">
      <a:majorFont>
        <a:latin typeface="Arial"/>
        <a:ea typeface="SimSun"/>
        <a:cs typeface=""/>
      </a:majorFont>
      <a:minorFont>
        <a:latin typeface="Arial"/>
        <a:ea typeface="SimSun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Tema di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ema di 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i 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Override1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10.xml><?xml version="1.0" encoding="utf-8"?>
<a:themeOverride xmlns:a="http://schemas.openxmlformats.org/drawingml/2006/main">
  <a:clrScheme name="Tema di Office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11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12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13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14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15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16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17.xml><?xml version="1.0" encoding="utf-8"?>
<a:themeOverride xmlns:a="http://schemas.openxmlformats.org/drawingml/2006/main">
  <a:clrScheme name="Struttura predefinita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18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19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2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20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21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22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23.xml><?xml version="1.0" encoding="utf-8"?>
<a:themeOverride xmlns:a="http://schemas.openxmlformats.org/drawingml/2006/main">
  <a:clrScheme name="Struttura predefinita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24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25.xml><?xml version="1.0" encoding="utf-8"?>
<a:themeOverride xmlns:a="http://schemas.openxmlformats.org/drawingml/2006/main">
  <a:clrScheme name="Tema di Office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26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27.xml><?xml version="1.0" encoding="utf-8"?>
<a:themeOverride xmlns:a="http://schemas.openxmlformats.org/drawingml/2006/main">
  <a:clrScheme name="Tema di Office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28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29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3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30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31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32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33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34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35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36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37.xml><?xml version="1.0" encoding="utf-8"?>
<a:themeOverride xmlns:a="http://schemas.openxmlformats.org/drawingml/2006/main">
  <a:clrScheme name="Struttura predefinita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38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39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4.xml><?xml version="1.0" encoding="utf-8"?>
<a:themeOverride xmlns:a="http://schemas.openxmlformats.org/drawingml/2006/main">
  <a:clrScheme name="Tema di Office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40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41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42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43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44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45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46.xml><?xml version="1.0" encoding="utf-8"?>
<a:themeOverride xmlns:a="http://schemas.openxmlformats.org/drawingml/2006/main">
  <a:clrScheme name="Tema di Office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47.xml><?xml version="1.0" encoding="utf-8"?>
<a:themeOverride xmlns:a="http://schemas.openxmlformats.org/drawingml/2006/main">
  <a:clrScheme name="Struttura predefinita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48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49.xml><?xml version="1.0" encoding="utf-8"?>
<a:themeOverride xmlns:a="http://schemas.openxmlformats.org/drawingml/2006/main">
  <a:clrScheme name="Tema di Office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5.xml><?xml version="1.0" encoding="utf-8"?>
<a:themeOverride xmlns:a="http://schemas.openxmlformats.org/drawingml/2006/main">
  <a:clrScheme name="Tema di Office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50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51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52.xml><?xml version="1.0" encoding="utf-8"?>
<a:themeOverride xmlns:a="http://schemas.openxmlformats.org/drawingml/2006/main">
  <a:clrScheme name="Tema di Office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6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7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8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ppt/theme/themeOverride9.xml><?xml version="1.0" encoding="utf-8"?>
<a:themeOverride xmlns:a="http://schemas.openxmlformats.org/drawingml/2006/main">
  <a:clrScheme name="Presentazione della teoria marxista dell'economia con PowerPoint 7">
    <a:dk1>
      <a:srgbClr val="5C1F00"/>
    </a:dk1>
    <a:lt1>
      <a:srgbClr val="FFFFFF"/>
    </a:lt1>
    <a:dk2>
      <a:srgbClr val="800000"/>
    </a:dk2>
    <a:lt2>
      <a:srgbClr val="DFD293"/>
    </a:lt2>
    <a:accent1>
      <a:srgbClr val="CC3300"/>
    </a:accent1>
    <a:accent2>
      <a:srgbClr val="BE7960"/>
    </a:accent2>
    <a:accent3>
      <a:srgbClr val="C0AAAA"/>
    </a:accent3>
    <a:accent4>
      <a:srgbClr val="DADADA"/>
    </a:accent4>
    <a:accent5>
      <a:srgbClr val="E2ADAA"/>
    </a:accent5>
    <a:accent6>
      <a:srgbClr val="AC6D56"/>
    </a:accent6>
    <a:hlink>
      <a:srgbClr val="FFFF99"/>
    </a:hlink>
    <a:folHlink>
      <a:srgbClr val="D3A219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3699</TotalTime>
  <Words>29656</Words>
  <Application>Microsoft Office PowerPoint</Application>
  <PresentationFormat>Presentazione su schermo (4:3)</PresentationFormat>
  <Paragraphs>3455</Paragraphs>
  <Slides>269</Slides>
  <Notes>267</Notes>
  <HiddenSlides>10</HiddenSlides>
  <MMClips>0</MMClips>
  <ScaleCrop>false</ScaleCrop>
  <HeadingPairs>
    <vt:vector size="6" baseType="variant">
      <vt:variant>
        <vt:lpstr>Caratteri utilizzati</vt:lpstr>
      </vt:variant>
      <vt:variant>
        <vt:i4>9</vt:i4>
      </vt:variant>
      <vt:variant>
        <vt:lpstr>Tema</vt:lpstr>
      </vt:variant>
      <vt:variant>
        <vt:i4>32</vt:i4>
      </vt:variant>
      <vt:variant>
        <vt:lpstr>Titoli diapositive</vt:lpstr>
      </vt:variant>
      <vt:variant>
        <vt:i4>269</vt:i4>
      </vt:variant>
    </vt:vector>
  </HeadingPairs>
  <TitlesOfParts>
    <vt:vector size="310" baseType="lpstr">
      <vt:lpstr>Arial</vt:lpstr>
      <vt:lpstr>SimSun</vt:lpstr>
      <vt:lpstr>Times New Roman</vt:lpstr>
      <vt:lpstr>Calibri</vt:lpstr>
      <vt:lpstr>comic</vt:lpstr>
      <vt:lpstr>Baskerville Old Face</vt:lpstr>
      <vt:lpstr>Arial Black</vt:lpstr>
      <vt:lpstr>Palatino Linotype</vt:lpstr>
      <vt:lpstr>Verdana</vt:lpstr>
      <vt:lpstr>1_Tema di Office</vt:lpstr>
      <vt:lpstr>2_Tema di Office</vt:lpstr>
      <vt:lpstr>Presentazione della teoria marxista dell'economia con PowerPoint</vt:lpstr>
      <vt:lpstr>71_Tema di Office</vt:lpstr>
      <vt:lpstr>3_Tema di Office</vt:lpstr>
      <vt:lpstr>76_Tema di Office</vt:lpstr>
      <vt:lpstr>19_Tema di Office</vt:lpstr>
      <vt:lpstr>125_Tema di Office</vt:lpstr>
      <vt:lpstr>38_Tema di Office</vt:lpstr>
      <vt:lpstr>114_Tema di Office</vt:lpstr>
      <vt:lpstr>62_Tema di Office</vt:lpstr>
      <vt:lpstr>57_Tema di Office</vt:lpstr>
      <vt:lpstr>24_Presentazione della teoria marxista dell'economia con PowerPoint</vt:lpstr>
      <vt:lpstr>11_Tema di Office</vt:lpstr>
      <vt:lpstr>10_Tema di Office</vt:lpstr>
      <vt:lpstr>9_Tema di Office</vt:lpstr>
      <vt:lpstr>1_Presentazione della teoria marxista dell'economia con PowerPoint</vt:lpstr>
      <vt:lpstr>2_Presentazione della teoria marxista dell'economia con PowerPoint</vt:lpstr>
      <vt:lpstr>3_Presentazione della teoria marxista dell'economia con PowerPoint</vt:lpstr>
      <vt:lpstr>4_Presentazione della teoria marxista dell'economia con PowerPoint</vt:lpstr>
      <vt:lpstr>Struttura predefinita</vt:lpstr>
      <vt:lpstr>1_Struttura predefinita</vt:lpstr>
      <vt:lpstr>5_Presentazione della teoria marxista dell'economia con PowerPoint</vt:lpstr>
      <vt:lpstr>5_Struttura predefinita</vt:lpstr>
      <vt:lpstr>6_Presentazione della teoria marxista dell'economia con PowerPoint</vt:lpstr>
      <vt:lpstr>6_Struttura predefinita</vt:lpstr>
      <vt:lpstr>7_Presentazione della teoria marxista dell'economia con PowerPoint</vt:lpstr>
      <vt:lpstr>7_Struttura predefinita</vt:lpstr>
      <vt:lpstr>9_Struttura predefinita</vt:lpstr>
      <vt:lpstr>8_Struttura predefinita</vt:lpstr>
      <vt:lpstr>10_Struttura predefinita</vt:lpstr>
      <vt:lpstr>11_Struttura predefinita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Procura-se compradores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Armazém automatizado</vt:lpstr>
      <vt:lpstr>Presentazione standard di PowerPoint</vt:lpstr>
      <vt:lpstr>Operadora de um grande armazém automatizado. O porto de Basel - Suiça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Linha de montagem: (anos ’50)   Fiat Topolino    Scooter Vespa   Audi - motores ( 2010)     </vt:lpstr>
      <vt:lpstr>Presentazione standard di PowerPoint</vt:lpstr>
      <vt:lpstr>Presentazione standard di PowerPoint</vt:lpstr>
      <vt:lpstr>Presentazione standard di PowerPoint</vt:lpstr>
      <vt:lpstr>Os trabalhadores das modernas linhas de montagem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Linha de montagem de máquina de lavar </vt:lpstr>
      <vt:lpstr>Presentazione standard di PowerPoint</vt:lpstr>
      <vt:lpstr>Presentazione standard di PowerPoint</vt:lpstr>
      <vt:lpstr>Robô soldador em ação</vt:lpstr>
      <vt:lpstr>Presentazione standard di PowerPoint</vt:lpstr>
      <vt:lpstr>Presentazione standard di PowerPoint</vt:lpstr>
      <vt:lpstr>O                        operário moderno :                    o robô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O sistema econômico oprime os trabalhadores e afeta até mesmo a vida íntima 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A cultura do automóvel                                           no carro… do berço ao túmulo.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RAVIOLIS  Produção manual na indústria alimentar.                       Um prato popular.   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!</vt:lpstr>
      <vt:lpstr>A polícia efetua algumas detenções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O objetivo oficial da guerra: para trazer liberdade e democracia no estilo americano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!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Presentazione standard di PowerPoint</dc:title>
  <dc:creator>Enrico</dc:creator>
  <cp:lastModifiedBy>Enrico Geiler</cp:lastModifiedBy>
  <cp:revision>266</cp:revision>
  <dcterms:created xsi:type="dcterms:W3CDTF">2013-09-25T17:25:37Z</dcterms:created>
  <dcterms:modified xsi:type="dcterms:W3CDTF">2024-04-25T21:54:09Z</dcterms:modified>
</cp:coreProperties>
</file>